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tags/tag2.xml" ContentType="application/vnd.openxmlformats-officedocument.presentationml.tags+xml"/>
  <Override PartName="/ppt/notesSlides/notesSlide2.xml" ContentType="application/vnd.openxmlformats-officedocument.presentationml.notesSlide+xml"/>
  <Override PartName="/ppt/comments/comment2.xml" ContentType="application/vnd.openxmlformats-officedocument.presentationml.comments+xml"/>
  <Override PartName="/ppt/tags/tag3.xml" ContentType="application/vnd.openxmlformats-officedocument.presentationml.tag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24" r:id="rId5"/>
    <p:sldMasterId id="2147483748" r:id="rId6"/>
    <p:sldMasterId id="2147483760" r:id="rId7"/>
  </p:sldMasterIdLst>
  <p:notesMasterIdLst>
    <p:notesMasterId r:id="rId48"/>
  </p:notesMasterIdLst>
  <p:sldIdLst>
    <p:sldId id="320" r:id="rId8"/>
    <p:sldId id="321" r:id="rId9"/>
    <p:sldId id="322" r:id="rId10"/>
    <p:sldId id="339" r:id="rId11"/>
    <p:sldId id="340" r:id="rId12"/>
    <p:sldId id="349" r:id="rId13"/>
    <p:sldId id="350" r:id="rId14"/>
    <p:sldId id="351" r:id="rId15"/>
    <p:sldId id="352" r:id="rId16"/>
    <p:sldId id="353" r:id="rId17"/>
    <p:sldId id="391" r:id="rId18"/>
    <p:sldId id="392" r:id="rId19"/>
    <p:sldId id="393" r:id="rId20"/>
    <p:sldId id="354" r:id="rId21"/>
    <p:sldId id="355" r:id="rId22"/>
    <p:sldId id="356" r:id="rId23"/>
    <p:sldId id="357" r:id="rId24"/>
    <p:sldId id="358" r:id="rId25"/>
    <p:sldId id="397" r:id="rId26"/>
    <p:sldId id="398" r:id="rId27"/>
    <p:sldId id="399" r:id="rId28"/>
    <p:sldId id="359" r:id="rId29"/>
    <p:sldId id="360" r:id="rId30"/>
    <p:sldId id="361" r:id="rId31"/>
    <p:sldId id="364" r:id="rId32"/>
    <p:sldId id="365" r:id="rId33"/>
    <p:sldId id="366" r:id="rId34"/>
    <p:sldId id="367" r:id="rId35"/>
    <p:sldId id="375" r:id="rId36"/>
    <p:sldId id="382" r:id="rId37"/>
    <p:sldId id="373" r:id="rId38"/>
    <p:sldId id="378" r:id="rId39"/>
    <p:sldId id="385" r:id="rId40"/>
    <p:sldId id="386" r:id="rId41"/>
    <p:sldId id="387" r:id="rId42"/>
    <p:sldId id="388" r:id="rId43"/>
    <p:sldId id="389" r:id="rId44"/>
    <p:sldId id="390" r:id="rId45"/>
    <p:sldId id="362" r:id="rId46"/>
    <p:sldId id="308" r:id="rId47"/>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modifyVerifier cryptProviderType="rsaAES" cryptAlgorithmClass="hash" cryptAlgorithmType="typeAny" cryptAlgorithmSid="14" spinCount="100000" saltData="Cmkt7s21k6Dva6lX0oFVjA==" hashData="ZVHjxrXWYaM5mP0qmPQWkLFbz+A5X/oQtCSlDTugJrkE4/Vp+KbR7Flx62YT3G5R6RFxYEE1zBP460EfxnAGWQ=="/>
  <p:extLst>
    <p:ext uri="{EFAFB233-063F-42B5-8137-9DF3F51BA10A}">
      <p15:sldGuideLst xmlns:p15="http://schemas.microsoft.com/office/powerpoint/2012/main">
        <p15:guide id="1" orient="horz" pos="2544" userDrawn="1">
          <p15:clr>
            <a:srgbClr val="A4A3A4"/>
          </p15:clr>
        </p15:guide>
        <p15:guide id="2" pos="2880" userDrawn="1">
          <p15:clr>
            <a:srgbClr val="A4A3A4"/>
          </p15:clr>
        </p15:guide>
        <p15:guide id="3" pos="120" userDrawn="1">
          <p15:clr>
            <a:srgbClr val="A4A3A4"/>
          </p15:clr>
        </p15:guide>
        <p15:guide id="4" pos="5376" userDrawn="1">
          <p15:clr>
            <a:srgbClr val="A4A3A4"/>
          </p15:clr>
        </p15:guide>
        <p15:guide id="5" pos="3763" userDrawn="1">
          <p15:clr>
            <a:srgbClr val="A4A3A4"/>
          </p15:clr>
        </p15:guide>
        <p15:guide id="6" pos="203">
          <p15:clr>
            <a:srgbClr val="A4A3A4"/>
          </p15:clr>
        </p15:guide>
        <p15:guide id="7" pos="560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3229">
          <p15:clr>
            <a:srgbClr val="A4A3A4"/>
          </p15:clr>
        </p15:guide>
        <p15:guide id="4" pos="227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shar Ibrahim Bahij Al Kateb" initials="BIBAK" lastIdx="3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A6A6A6"/>
    <a:srgbClr val="A3A9AC"/>
    <a:srgbClr val="D81921"/>
    <a:srgbClr val="242424"/>
    <a:srgbClr val="404040"/>
    <a:srgbClr val="F2F2F2"/>
    <a:srgbClr val="595959"/>
    <a:srgbClr val="828688"/>
    <a:srgbClr val="474B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92" autoAdjust="0"/>
    <p:restoredTop sz="84625" autoAdjust="0"/>
  </p:normalViewPr>
  <p:slideViewPr>
    <p:cSldViewPr snapToGrid="0">
      <p:cViewPr varScale="1">
        <p:scale>
          <a:sx n="141" d="100"/>
          <a:sy n="141" d="100"/>
        </p:scale>
        <p:origin x="720" y="184"/>
      </p:cViewPr>
      <p:guideLst>
        <p:guide orient="horz" pos="2544"/>
        <p:guide pos="2880"/>
        <p:guide pos="120"/>
        <p:guide pos="5376"/>
        <p:guide pos="3763"/>
        <p:guide pos="203"/>
        <p:guide pos="560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3024"/>
        <p:guide pos="2304"/>
        <p:guide orient="horz" pos="3229"/>
        <p:guide pos="227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8-07T10:52:39.035" idx="21">
    <p:pos x="2784" y="1360"/>
    <p:text>أفضل مزود لخدمات تكنولوجيا المعلومات في قطر 2016
15% نمو في الأرباح في 2016</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7-08-07T11:41:37.217" idx="33">
    <p:pos x="2690" y="2154"/>
    <p:text>
15% نمو في الأرباح في 2016</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7-08-07T11:12:33.326" idx="23">
    <p:pos x="2712" y="2648"/>
    <p:text>Content has been updated</p:text>
  </p:cm>
  <p:cm authorId="0" dt="2017-08-07T11:41:47.919" idx="34">
    <p:pos x="2794" y="1210"/>
    <p:text>15% نمو في الأرباح في 2016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43" cy="4966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64" y="0"/>
            <a:ext cx="2946443" cy="496671"/>
          </a:xfrm>
          <a:prstGeom prst="rect">
            <a:avLst/>
          </a:prstGeom>
        </p:spPr>
        <p:txBody>
          <a:bodyPr vert="horz" lIns="91440" tIns="45720" rIns="91440" bIns="45720" rtlCol="0"/>
          <a:lstStyle>
            <a:lvl1pPr algn="r">
              <a:defRPr sz="1200"/>
            </a:lvl1pPr>
          </a:lstStyle>
          <a:p>
            <a:fld id="{D40307AF-6FEC-45C0-B44F-627AB0A4796D}" type="datetimeFigureOut">
              <a:rPr lang="en-US" smtClean="0"/>
              <a:t>10/23/18</a:t>
            </a:fld>
            <a:endParaRPr lang="en-US"/>
          </a:p>
        </p:txBody>
      </p:sp>
      <p:sp>
        <p:nvSpPr>
          <p:cNvPr id="4" name="Slide Image Placeholder 3"/>
          <p:cNvSpPr>
            <a:spLocks noGrp="1" noRot="1" noChangeAspect="1"/>
          </p:cNvSpPr>
          <p:nvPr>
            <p:ph type="sldImg" idx="2"/>
          </p:nvPr>
        </p:nvSpPr>
        <p:spPr>
          <a:xfrm>
            <a:off x="919163" y="744538"/>
            <a:ext cx="4960937"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51" y="4715831"/>
            <a:ext cx="5438140" cy="44666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272"/>
            <a:ext cx="2946443" cy="4966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64" y="9428272"/>
            <a:ext cx="2946443" cy="496671"/>
          </a:xfrm>
          <a:prstGeom prst="rect">
            <a:avLst/>
          </a:prstGeom>
        </p:spPr>
        <p:txBody>
          <a:bodyPr vert="horz" lIns="91440" tIns="45720" rIns="91440" bIns="45720" rtlCol="0" anchor="b"/>
          <a:lstStyle>
            <a:lvl1pPr algn="r">
              <a:defRPr sz="1200"/>
            </a:lvl1pPr>
          </a:lstStyle>
          <a:p>
            <a:fld id="{5F22BEFB-236F-4039-90BE-F1A53F1D07A4}" type="slidenum">
              <a:rPr lang="en-US" smtClean="0"/>
              <a:t>‹#›</a:t>
            </a:fld>
            <a:endParaRPr lang="en-US"/>
          </a:p>
        </p:txBody>
      </p:sp>
    </p:spTree>
    <p:extLst>
      <p:ext uri="{BB962C8B-B14F-4D97-AF65-F5344CB8AC3E}">
        <p14:creationId xmlns:p14="http://schemas.microsoft.com/office/powerpoint/2010/main" val="1863950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36751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6806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236054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36054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130344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130344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130344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038897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831172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03889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45467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274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22BEFB-236F-4039-90BE-F1A53F1D07A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82915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68204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19350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02143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22BEFB-236F-4039-90BE-F1A53F1D07A4}" type="slidenum">
              <a:rPr lang="en-US" smtClean="0"/>
              <a:t>28</a:t>
            </a:fld>
            <a:endParaRPr lang="en-US"/>
          </a:p>
        </p:txBody>
      </p:sp>
    </p:spTree>
    <p:extLst>
      <p:ext uri="{BB962C8B-B14F-4D97-AF65-F5344CB8AC3E}">
        <p14:creationId xmlns:p14="http://schemas.microsoft.com/office/powerpoint/2010/main" val="268852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E7FAA-3EEE-4054-9A76-216FFF0ED1E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36054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11" name="Rectangle 10"/>
          <p:cNvSpPr/>
          <p:nvPr/>
        </p:nvSpPr>
        <p:spPr>
          <a:xfrm>
            <a:off x="539552" y="4092479"/>
            <a:ext cx="8604448" cy="128609"/>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Rectangle 14"/>
          <p:cNvSpPr/>
          <p:nvPr/>
        </p:nvSpPr>
        <p:spPr>
          <a:xfrm>
            <a:off x="539552" y="6597352"/>
            <a:ext cx="8604448" cy="216024"/>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Title 1"/>
          <p:cNvSpPr>
            <a:spLocks noGrp="1" noChangeAspect="1"/>
          </p:cNvSpPr>
          <p:nvPr>
            <p:ph type="ctrTitle" hasCustomPrompt="1"/>
          </p:nvPr>
        </p:nvSpPr>
        <p:spPr>
          <a:xfrm>
            <a:off x="539552" y="2815200"/>
            <a:ext cx="8280920" cy="1008112"/>
          </a:xfrm>
          <a:prstGeom prst="rect">
            <a:avLst/>
          </a:prstGeom>
        </p:spPr>
        <p:txBody>
          <a:bodyPr vert="horz" wrap="square" lIns="0" tIns="108000" rIns="0" bIns="0" rtlCol="0" anchor="t" anchorCtr="0">
            <a:noAutofit/>
          </a:bodyPr>
          <a:lstStyle>
            <a:lvl1pPr algn="l">
              <a:defRPr lang="en-US" sz="2400" b="1" i="0" baseline="0" dirty="0">
                <a:solidFill>
                  <a:srgbClr val="CF0A2C"/>
                </a:solidFill>
                <a:latin typeface="Arial Black"/>
                <a:cs typeface="EquestrienneRR Medium"/>
              </a:defRPr>
            </a:lvl1pPr>
          </a:lstStyle>
          <a:p>
            <a:pPr marL="0" lvl="0" algn="l"/>
            <a:r>
              <a:rPr lang="en-US" dirty="0"/>
              <a:t>Headline should come here </a:t>
            </a:r>
            <a:br>
              <a:rPr lang="en-US" dirty="0"/>
            </a:br>
            <a:r>
              <a:rPr lang="en-US" dirty="0"/>
              <a:t>in all caps type font</a:t>
            </a:r>
          </a:p>
        </p:txBody>
      </p:sp>
      <p:sp>
        <p:nvSpPr>
          <p:cNvPr id="18" name="Rectangle 17"/>
          <p:cNvSpPr/>
          <p:nvPr/>
        </p:nvSpPr>
        <p:spPr>
          <a:xfrm>
            <a:off x="539552" y="6669360"/>
            <a:ext cx="860444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4114800" y="6654552"/>
            <a:ext cx="4876800" cy="230832"/>
          </a:xfrm>
          <a:prstGeom prst="rect">
            <a:avLst/>
          </a:prstGeom>
          <a:noFill/>
        </p:spPr>
        <p:txBody>
          <a:bodyPr wrap="square" rtlCol="0">
            <a:spAutoFit/>
          </a:bodyPr>
          <a:lstStyle/>
          <a:p>
            <a:pPr algn="r"/>
            <a:r>
              <a:rPr lang="en-US" sz="900" dirty="0">
                <a:solidFill>
                  <a:schemeClr val="bg1">
                    <a:lumMod val="75000"/>
                  </a:schemeClr>
                </a:solidFill>
                <a:latin typeface="Arial"/>
                <a:cs typeface="Arial"/>
              </a:rPr>
              <a:t>Copyrightd@2014 malomatia(Q.S.C)</a:t>
            </a:r>
            <a:r>
              <a:rPr lang="en-US" sz="900" baseline="0" dirty="0">
                <a:solidFill>
                  <a:schemeClr val="bg1">
                    <a:lumMod val="75000"/>
                  </a:schemeClr>
                </a:solidFill>
                <a:latin typeface="Arial"/>
                <a:cs typeface="Arial"/>
              </a:rPr>
              <a:t> All Right Reserved.</a:t>
            </a:r>
            <a:endParaRPr lang="en-US" sz="900" dirty="0">
              <a:solidFill>
                <a:schemeClr val="bg1">
                  <a:lumMod val="75000"/>
                </a:schemeClr>
              </a:solidFill>
              <a:latin typeface="Arial"/>
              <a:cs typeface="Arial"/>
            </a:endParaRPr>
          </a:p>
        </p:txBody>
      </p:sp>
      <p:sp>
        <p:nvSpPr>
          <p:cNvPr id="23" name="Content Placeholder 3"/>
          <p:cNvSpPr>
            <a:spLocks noGrp="1"/>
          </p:cNvSpPr>
          <p:nvPr>
            <p:ph sz="quarter" idx="10" hasCustomPrompt="1"/>
          </p:nvPr>
        </p:nvSpPr>
        <p:spPr>
          <a:xfrm>
            <a:off x="539552" y="6165304"/>
            <a:ext cx="2159471" cy="216024"/>
          </a:xfrm>
          <a:prstGeom prst="rect">
            <a:avLst/>
          </a:prstGeom>
        </p:spPr>
        <p:txBody>
          <a:bodyPr vert="horz" lIns="0" tIns="0" rIns="0" bIns="0"/>
          <a:lstStyle>
            <a:lvl1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kern="1200" cap="none" spc="0" normalizeH="0" baseline="0" noProof="0">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Month </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Arial"/>
              </a:rPr>
              <a:t>YEAR</a:t>
            </a:r>
            <a:endParaRPr kumimoji="0" lang="en-US" sz="2400" b="1" i="0" u="none" strike="noStrike" kern="1200" cap="none" spc="0" normalizeH="0" baseline="0" noProof="0" dirty="0">
              <a:ln>
                <a:noFill/>
              </a:ln>
              <a:solidFill>
                <a:sysClr val="windowText" lastClr="000000">
                  <a:lumMod val="65000"/>
                  <a:lumOff val="35000"/>
                </a:sysClr>
              </a:solidFill>
              <a:effectLst/>
              <a:uLnTx/>
              <a:uFillTx/>
              <a:latin typeface="Arial"/>
              <a:ea typeface="+mn-ea"/>
              <a:cs typeface="Arial"/>
            </a:endParaRPr>
          </a:p>
        </p:txBody>
      </p:sp>
      <p:sp>
        <p:nvSpPr>
          <p:cNvPr id="25" name="Rectangle 24"/>
          <p:cNvSpPr/>
          <p:nvPr/>
        </p:nvSpPr>
        <p:spPr>
          <a:xfrm>
            <a:off x="539552" y="4077072"/>
            <a:ext cx="8604448" cy="72008"/>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6"/>
          <p:cNvSpPr>
            <a:spLocks noGrp="1"/>
          </p:cNvSpPr>
          <p:nvPr>
            <p:ph type="body" sz="quarter" idx="13" hasCustomPrompt="1"/>
          </p:nvPr>
        </p:nvSpPr>
        <p:spPr>
          <a:xfrm>
            <a:off x="468520" y="4509120"/>
            <a:ext cx="6300240" cy="377304"/>
          </a:xfrm>
          <a:prstGeom prst="rect">
            <a:avLst/>
          </a:prstGeom>
        </p:spPr>
        <p:txBody>
          <a:bodyPr/>
          <a:lstStyle>
            <a:lvl1pPr marL="0" indent="0">
              <a:buNone/>
              <a:defRPr kumimoji="0" lang="en-US" sz="2400" b="1" i="0" u="none" strike="noStrike" kern="1200" cap="none" spc="0" normalizeH="0" baseline="0" noProof="0" dirty="0">
                <a:ln>
                  <a:noFill/>
                </a:ln>
                <a:solidFill>
                  <a:sysClr val="windowText" lastClr="000000">
                    <a:lumMod val="65000"/>
                    <a:lumOff val="35000"/>
                  </a:sysClr>
                </a:solidFill>
                <a:effectLst/>
                <a:uLnTx/>
                <a:uFillTx/>
                <a:latin typeface="Arial"/>
                <a:ea typeface="+mj-ea"/>
                <a:cs typeface="Arial"/>
              </a:defRPr>
            </a:lvl1pPr>
          </a:lstStyle>
          <a:p>
            <a:r>
              <a:rPr lang="en-US" dirty="0"/>
              <a:t>Subhead come here</a:t>
            </a:r>
          </a:p>
        </p:txBody>
      </p:sp>
      <p:sp>
        <p:nvSpPr>
          <p:cNvPr id="13" name="Rectangle 12"/>
          <p:cNvSpPr/>
          <p:nvPr userDrawn="1"/>
        </p:nvSpPr>
        <p:spPr>
          <a:xfrm>
            <a:off x="539552" y="4092479"/>
            <a:ext cx="8604448" cy="128609"/>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p:cNvSpPr/>
          <p:nvPr userDrawn="1"/>
        </p:nvSpPr>
        <p:spPr>
          <a:xfrm>
            <a:off x="539552" y="6597352"/>
            <a:ext cx="8604448" cy="216024"/>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p:cNvSpPr/>
          <p:nvPr userDrawn="1"/>
        </p:nvSpPr>
        <p:spPr>
          <a:xfrm>
            <a:off x="539552" y="6669360"/>
            <a:ext cx="860444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4114800" y="6654552"/>
            <a:ext cx="4876800" cy="230832"/>
          </a:xfrm>
          <a:prstGeom prst="rect">
            <a:avLst/>
          </a:prstGeom>
          <a:noFill/>
        </p:spPr>
        <p:txBody>
          <a:bodyPr wrap="square" rtlCol="0">
            <a:spAutoFit/>
          </a:bodyPr>
          <a:lstStyle/>
          <a:p>
            <a:pPr algn="r"/>
            <a:r>
              <a:rPr lang="en-US" sz="900" dirty="0">
                <a:solidFill>
                  <a:schemeClr val="bg1">
                    <a:lumMod val="75000"/>
                  </a:schemeClr>
                </a:solidFill>
                <a:latin typeface="Arial"/>
                <a:cs typeface="Arial"/>
              </a:rPr>
              <a:t>Copyright © malomatia(Q.S.C) 2014 - All Rights Reserved.</a:t>
            </a:r>
          </a:p>
        </p:txBody>
      </p:sp>
      <p:sp>
        <p:nvSpPr>
          <p:cNvPr id="22" name="Rectangle 21"/>
          <p:cNvSpPr/>
          <p:nvPr userDrawn="1"/>
        </p:nvSpPr>
        <p:spPr>
          <a:xfrm>
            <a:off x="539552" y="4077072"/>
            <a:ext cx="8604448" cy="72008"/>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539552" y="476672"/>
            <a:ext cx="2394178" cy="1040160"/>
          </a:xfrm>
          <a:prstGeom prst="rect">
            <a:avLst/>
          </a:prstGeom>
        </p:spPr>
      </p:pic>
    </p:spTree>
    <p:extLst>
      <p:ext uri="{BB962C8B-B14F-4D97-AF65-F5344CB8AC3E}">
        <p14:creationId xmlns:p14="http://schemas.microsoft.com/office/powerpoint/2010/main" val="377910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p:spTree>
      <p:nvGrpSpPr>
        <p:cNvPr id="1" name=""/>
        <p:cNvGrpSpPr/>
        <p:nvPr/>
      </p:nvGrpSpPr>
      <p:grpSpPr>
        <a:xfrm>
          <a:off x="0" y="0"/>
          <a:ext cx="0" cy="0"/>
          <a:chOff x="0" y="0"/>
          <a:chExt cx="0" cy="0"/>
        </a:xfrm>
      </p:grpSpPr>
      <p:sp>
        <p:nvSpPr>
          <p:cNvPr id="24" name="Rectangle 23"/>
          <p:cNvSpPr/>
          <p:nvPr/>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 Placeholder 28"/>
          <p:cNvSpPr>
            <a:spLocks noGrp="1"/>
          </p:cNvSpPr>
          <p:nvPr>
            <p:ph type="body" sz="quarter" idx="12" hasCustomPrompt="1"/>
          </p:nvPr>
        </p:nvSpPr>
        <p:spPr>
          <a:xfrm>
            <a:off x="468520" y="1260128"/>
            <a:ext cx="6300240" cy="368672"/>
          </a:xfrm>
          <a:prstGeom prst="rect">
            <a:avLst/>
          </a:prstGeom>
        </p:spPr>
        <p:txBody>
          <a:bodyPr vert="horz" lIns="0" tIns="0" rIns="0" bIns="0"/>
          <a:lstStyle>
            <a:lvl1pPr marL="0" indent="0">
              <a:buFontTx/>
              <a:buNone/>
              <a:defRPr sz="1800" b="1" i="0" baseline="0">
                <a:solidFill>
                  <a:schemeClr val="tx1">
                    <a:lumMod val="85000"/>
                    <a:lumOff val="15000"/>
                  </a:schemeClr>
                </a:solidFill>
                <a:latin typeface="Arial"/>
                <a:cs typeface="Arial"/>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Subhead goes here </a:t>
            </a:r>
          </a:p>
        </p:txBody>
      </p:sp>
      <p:sp>
        <p:nvSpPr>
          <p:cNvPr id="12" name="Text Placeholder 28"/>
          <p:cNvSpPr>
            <a:spLocks noGrp="1"/>
          </p:cNvSpPr>
          <p:nvPr>
            <p:ph type="body" sz="quarter" idx="11" hasCustomPrompt="1"/>
          </p:nvPr>
        </p:nvSpPr>
        <p:spPr>
          <a:xfrm>
            <a:off x="468520" y="764704"/>
            <a:ext cx="6300240" cy="305296"/>
          </a:xfrm>
          <a:prstGeom prst="rect">
            <a:avLst/>
          </a:prstGeom>
        </p:spPr>
        <p:txBody>
          <a:bodyPr vert="horz" lIns="0" tIns="0" rIns="0" bIns="0"/>
          <a:lstStyle>
            <a:lvl1pPr marL="0" indent="0">
              <a:lnSpc>
                <a:spcPct val="90000"/>
              </a:lnSpc>
              <a:buFontTx/>
              <a:buNone/>
              <a:defRPr sz="1800" baseline="0">
                <a:solidFill>
                  <a:srgbClr val="CF0A2C"/>
                </a:solidFill>
                <a:latin typeface="Arial Black"/>
                <a:cs typeface="Arial Black"/>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Headline goes here</a:t>
            </a:r>
          </a:p>
        </p:txBody>
      </p:sp>
      <p:cxnSp>
        <p:nvCxnSpPr>
          <p:cNvPr id="13" name="Straight Connector 12"/>
          <p:cNvCxnSpPr/>
          <p:nvPr/>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pic>
        <p:nvPicPr>
          <p:cNvPr id="25" name="Picture 24"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
        <p:nvSpPr>
          <p:cNvPr id="15" name="TextBox 14"/>
          <p:cNvSpPr txBox="1"/>
          <p:nvPr userDrawn="1"/>
        </p:nvSpPr>
        <p:spPr>
          <a:xfrm>
            <a:off x="6037118" y="6597932"/>
            <a:ext cx="3018177" cy="215444"/>
          </a:xfrm>
          <a:prstGeom prst="rect">
            <a:avLst/>
          </a:prstGeom>
          <a:noFill/>
        </p:spPr>
        <p:txBody>
          <a:bodyPr wrap="square" rtlCol="0">
            <a:spAutoFit/>
          </a:bodyPr>
          <a:lstStyle/>
          <a:p>
            <a:pPr algn="r"/>
            <a:r>
              <a:rPr lang="en-US" sz="800" dirty="0">
                <a:solidFill>
                  <a:schemeClr val="tx1">
                    <a:lumMod val="75000"/>
                    <a:lumOff val="25000"/>
                  </a:schemeClr>
                </a:solidFill>
                <a:latin typeface="Arial"/>
                <a:cs typeface="Arial"/>
              </a:rPr>
              <a:t>Copyright © malomatia(Q.S.C) 2014 - All Rights Reserved.</a:t>
            </a:r>
          </a:p>
        </p:txBody>
      </p:sp>
      <p:sp>
        <p:nvSpPr>
          <p:cNvPr id="16" name="TextBox 15"/>
          <p:cNvSpPr txBox="1"/>
          <p:nvPr userDrawn="1"/>
        </p:nvSpPr>
        <p:spPr>
          <a:xfrm>
            <a:off x="251520" y="6597352"/>
            <a:ext cx="4066795" cy="216024"/>
          </a:xfrm>
          <a:prstGeom prst="rect">
            <a:avLst/>
          </a:prstGeom>
          <a:noFill/>
        </p:spPr>
        <p:txBody>
          <a:bodyPr wrap="square" lIns="0" tIns="0" rIns="0" bIns="0" rtlCol="0">
            <a:noAutofit/>
          </a:bodyPr>
          <a:lstStyle/>
          <a:p>
            <a:r>
              <a:rPr lang="en-US" sz="1200" b="1" kern="1200" dirty="0" err="1">
                <a:solidFill>
                  <a:schemeClr val="tx1">
                    <a:lumMod val="75000"/>
                    <a:lumOff val="25000"/>
                  </a:schemeClr>
                </a:solidFill>
                <a:effectLst/>
                <a:latin typeface="Arial"/>
                <a:ea typeface="+mn-ea"/>
                <a:cs typeface="Arial"/>
              </a:rPr>
              <a:t>malomatia</a:t>
            </a:r>
            <a:r>
              <a:rPr lang="en-US" sz="1200" b="1" kern="1200" dirty="0">
                <a:solidFill>
                  <a:schemeClr val="tx1">
                    <a:lumMod val="75000"/>
                    <a:lumOff val="25000"/>
                  </a:schemeClr>
                </a:solidFill>
                <a:effectLst/>
                <a:latin typeface="Arial"/>
                <a:ea typeface="+mn-ea"/>
                <a:cs typeface="Arial"/>
              </a:rPr>
              <a:t> Healthcare Service Lines</a:t>
            </a:r>
            <a:endParaRPr lang="en-US" sz="1050" kern="1200" dirty="0">
              <a:solidFill>
                <a:schemeClr val="tx1">
                  <a:lumMod val="75000"/>
                  <a:lumOff val="25000"/>
                </a:schemeClr>
              </a:solidFill>
              <a:effectLst/>
              <a:latin typeface="Arial"/>
              <a:ea typeface="+mn-ea"/>
              <a:cs typeface="Arial"/>
            </a:endParaRPr>
          </a:p>
        </p:txBody>
      </p:sp>
      <p:cxnSp>
        <p:nvCxnSpPr>
          <p:cNvPr id="20" name="Straight Connector 19"/>
          <p:cNvCxnSpPr/>
          <p:nvPr userDrawn="1"/>
        </p:nvCxnSpPr>
        <p:spPr>
          <a:xfrm>
            <a:off x="468520" y="6597352"/>
            <a:ext cx="8675480" cy="0"/>
          </a:xfrm>
          <a:prstGeom prst="line">
            <a:avLst/>
          </a:prstGeom>
          <a:ln w="12700" cmpd="sng">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15853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mpty slide with subhead">
    <p:spTree>
      <p:nvGrpSpPr>
        <p:cNvPr id="1" name=""/>
        <p:cNvGrpSpPr/>
        <p:nvPr/>
      </p:nvGrpSpPr>
      <p:grpSpPr>
        <a:xfrm>
          <a:off x="0" y="0"/>
          <a:ext cx="0" cy="0"/>
          <a:chOff x="0" y="0"/>
          <a:chExt cx="0" cy="0"/>
        </a:xfrm>
      </p:grpSpPr>
      <p:sp>
        <p:nvSpPr>
          <p:cNvPr id="6" name="Rectangle 5"/>
          <p:cNvSpPr/>
          <p:nvPr/>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28"/>
          <p:cNvSpPr>
            <a:spLocks noGrp="1"/>
          </p:cNvSpPr>
          <p:nvPr>
            <p:ph type="body" sz="quarter" idx="12" hasCustomPrompt="1"/>
          </p:nvPr>
        </p:nvSpPr>
        <p:spPr>
          <a:xfrm>
            <a:off x="467544" y="692696"/>
            <a:ext cx="6300240" cy="368672"/>
          </a:xfrm>
          <a:prstGeom prst="rect">
            <a:avLst/>
          </a:prstGeom>
        </p:spPr>
        <p:txBody>
          <a:bodyPr vert="horz" lIns="0" tIns="0" rIns="0" bIns="0"/>
          <a:lstStyle>
            <a:lvl1pPr marL="0" indent="0">
              <a:buFontTx/>
              <a:buNone/>
              <a:defRPr sz="1800" b="1" i="0" baseline="0">
                <a:solidFill>
                  <a:schemeClr val="tx1">
                    <a:lumMod val="85000"/>
                    <a:lumOff val="15000"/>
                  </a:schemeClr>
                </a:solidFill>
                <a:latin typeface="Arial"/>
                <a:cs typeface="Arial"/>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Subhead goes here </a:t>
            </a:r>
          </a:p>
        </p:txBody>
      </p:sp>
      <p:sp>
        <p:nvSpPr>
          <p:cNvPr id="16" name="Text Placeholder 28"/>
          <p:cNvSpPr>
            <a:spLocks noGrp="1"/>
          </p:cNvSpPr>
          <p:nvPr>
            <p:ph type="body" sz="quarter" idx="11" hasCustomPrompt="1"/>
          </p:nvPr>
        </p:nvSpPr>
        <p:spPr>
          <a:xfrm>
            <a:off x="468520" y="243384"/>
            <a:ext cx="6300240" cy="377304"/>
          </a:xfrm>
          <a:prstGeom prst="rect">
            <a:avLst/>
          </a:prstGeom>
        </p:spPr>
        <p:txBody>
          <a:bodyPr vert="horz" lIns="0" tIns="0" rIns="0" bIns="0"/>
          <a:lstStyle>
            <a:lvl1pPr marL="0" indent="0">
              <a:lnSpc>
                <a:spcPct val="90000"/>
              </a:lnSpc>
              <a:buFontTx/>
              <a:buNone/>
              <a:defRPr sz="1800" baseline="0">
                <a:solidFill>
                  <a:srgbClr val="CF0A2C"/>
                </a:solidFill>
                <a:latin typeface="Arial Black"/>
                <a:cs typeface="Arial Black"/>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Headline goes here</a:t>
            </a:r>
          </a:p>
        </p:txBody>
      </p:sp>
      <p:sp>
        <p:nvSpPr>
          <p:cNvPr id="18" name="Rectangle 17"/>
          <p:cNvSpPr/>
          <p:nvPr userDrawn="1"/>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pic>
        <p:nvPicPr>
          <p:cNvPr id="24" name="Picture 23"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
        <p:nvSpPr>
          <p:cNvPr id="17" name="TextBox 16"/>
          <p:cNvSpPr txBox="1"/>
          <p:nvPr userDrawn="1"/>
        </p:nvSpPr>
        <p:spPr>
          <a:xfrm>
            <a:off x="6037118" y="6597932"/>
            <a:ext cx="3018177" cy="215444"/>
          </a:xfrm>
          <a:prstGeom prst="rect">
            <a:avLst/>
          </a:prstGeom>
          <a:noFill/>
        </p:spPr>
        <p:txBody>
          <a:bodyPr wrap="square" rtlCol="0">
            <a:spAutoFit/>
          </a:bodyPr>
          <a:lstStyle/>
          <a:p>
            <a:pPr algn="r"/>
            <a:r>
              <a:rPr lang="en-US" sz="800" dirty="0">
                <a:solidFill>
                  <a:schemeClr val="tx1">
                    <a:lumMod val="75000"/>
                    <a:lumOff val="25000"/>
                  </a:schemeClr>
                </a:solidFill>
                <a:latin typeface="Arial"/>
                <a:cs typeface="Arial"/>
              </a:rPr>
              <a:t>Copyright © malomatia(Q.S.C) 2014 - All Rights Reserved.</a:t>
            </a:r>
          </a:p>
        </p:txBody>
      </p:sp>
      <p:sp>
        <p:nvSpPr>
          <p:cNvPr id="23" name="TextBox 22"/>
          <p:cNvSpPr txBox="1"/>
          <p:nvPr userDrawn="1"/>
        </p:nvSpPr>
        <p:spPr>
          <a:xfrm>
            <a:off x="251520" y="6597352"/>
            <a:ext cx="4066795" cy="216024"/>
          </a:xfrm>
          <a:prstGeom prst="rect">
            <a:avLst/>
          </a:prstGeom>
          <a:noFill/>
        </p:spPr>
        <p:txBody>
          <a:bodyPr wrap="square" lIns="0" tIns="0" rIns="0" bIns="0" rtlCol="0">
            <a:noAutofit/>
          </a:bodyPr>
          <a:lstStyle/>
          <a:p>
            <a:r>
              <a:rPr lang="en-US" sz="1200" b="1" kern="1200" dirty="0" err="1">
                <a:solidFill>
                  <a:schemeClr val="tx1">
                    <a:lumMod val="75000"/>
                    <a:lumOff val="25000"/>
                  </a:schemeClr>
                </a:solidFill>
                <a:effectLst/>
                <a:latin typeface="Arial"/>
                <a:ea typeface="+mn-ea"/>
                <a:cs typeface="Arial"/>
              </a:rPr>
              <a:t>malomatia</a:t>
            </a:r>
            <a:r>
              <a:rPr lang="en-US" sz="1200" b="1" kern="1200" dirty="0">
                <a:solidFill>
                  <a:schemeClr val="tx1">
                    <a:lumMod val="75000"/>
                    <a:lumOff val="25000"/>
                  </a:schemeClr>
                </a:solidFill>
                <a:effectLst/>
                <a:latin typeface="Arial"/>
                <a:ea typeface="+mn-ea"/>
                <a:cs typeface="Arial"/>
              </a:rPr>
              <a:t> Healthcare Service Lines</a:t>
            </a:r>
            <a:endParaRPr lang="en-US" sz="1050" kern="1200" dirty="0">
              <a:solidFill>
                <a:schemeClr val="tx1">
                  <a:lumMod val="75000"/>
                  <a:lumOff val="25000"/>
                </a:schemeClr>
              </a:solidFill>
              <a:effectLst/>
              <a:latin typeface="Arial"/>
              <a:ea typeface="+mn-ea"/>
              <a:cs typeface="Arial"/>
            </a:endParaRPr>
          </a:p>
        </p:txBody>
      </p:sp>
      <p:cxnSp>
        <p:nvCxnSpPr>
          <p:cNvPr id="25" name="Straight Connector 24"/>
          <p:cNvCxnSpPr/>
          <p:nvPr userDrawn="1"/>
        </p:nvCxnSpPr>
        <p:spPr>
          <a:xfrm>
            <a:off x="468520" y="6597352"/>
            <a:ext cx="8675480" cy="0"/>
          </a:xfrm>
          <a:prstGeom prst="line">
            <a:avLst/>
          </a:prstGeom>
          <a:ln w="12700" cmpd="sng">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39436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ing">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lum bright="18000"/>
            <a:extLst>
              <a:ext uri="{28A0092B-C50C-407E-A947-70E740481C1C}">
                <a14:useLocalDpi xmlns:a14="http://schemas.microsoft.com/office/drawing/2010/main"/>
              </a:ext>
            </a:extLst>
          </a:blip>
          <a:srcRect/>
          <a:stretch>
            <a:fillRect/>
          </a:stretch>
        </p:blipFill>
        <p:spPr bwMode="auto">
          <a:xfrm>
            <a:off x="914400" y="1371600"/>
            <a:ext cx="7391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914400" y="1371600"/>
            <a:ext cx="7391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6"/>
          <p:cNvSpPr>
            <a:spLocks noChangeShapeType="1"/>
          </p:cNvSpPr>
          <p:nvPr/>
        </p:nvSpPr>
        <p:spPr bwMode="auto">
          <a:xfrm>
            <a:off x="539552" y="3153709"/>
            <a:ext cx="7159752" cy="0"/>
          </a:xfrm>
          <a:prstGeom prst="line">
            <a:avLst/>
          </a:prstGeom>
          <a:noFill/>
          <a:ln w="15875">
            <a:solidFill>
              <a:srgbClr val="D81921"/>
            </a:solidFill>
            <a:round/>
            <a:headEnd/>
            <a:tailEnd/>
          </a:ln>
          <a:extLst>
            <a:ext uri="{909E8E84-426E-40DD-AFC4-6F175D3DCCD1}">
              <a14:hiddenFill xmlns:a14="http://schemas.microsoft.com/office/drawing/2010/main">
                <a:noFill/>
              </a14:hiddenFill>
            </a:ext>
          </a:extLst>
        </p:spPr>
        <p:txBody>
          <a:bodyPr lIns="90488" tIns="44450" rIns="90488" bIns="44450" anchor="ctr"/>
          <a:lstStyle/>
          <a:p>
            <a:endParaRPr lang="en-IN" dirty="0"/>
          </a:p>
        </p:txBody>
      </p:sp>
      <p:sp>
        <p:nvSpPr>
          <p:cNvPr id="14" name="Title 1"/>
          <p:cNvSpPr>
            <a:spLocks noGrp="1"/>
          </p:cNvSpPr>
          <p:nvPr>
            <p:ph type="title"/>
          </p:nvPr>
        </p:nvSpPr>
        <p:spPr>
          <a:xfrm>
            <a:off x="539552" y="2631141"/>
            <a:ext cx="7159752" cy="437819"/>
          </a:xfrm>
          <a:prstGeom prst="rect">
            <a:avLst/>
          </a:prstGeom>
        </p:spPr>
        <p:txBody>
          <a:bodyPr/>
          <a:lstStyle>
            <a:lvl1pPr algn="r">
              <a:defRPr sz="2000" b="1" i="1">
                <a:solidFill>
                  <a:srgbClr val="CF0A2C"/>
                </a:solidFill>
                <a:latin typeface="Arial"/>
                <a:cs typeface="Arial"/>
              </a:defRPr>
            </a:lvl1pPr>
          </a:lstStyle>
          <a:p>
            <a:r>
              <a:rPr lang="en-US"/>
              <a:t>Click to edit Master title style</a:t>
            </a:r>
            <a:endParaRPr lang="en-GB" dirty="0"/>
          </a:p>
        </p:txBody>
      </p:sp>
      <p:sp>
        <p:nvSpPr>
          <p:cNvPr id="15" name="Content Placeholder 2"/>
          <p:cNvSpPr>
            <a:spLocks noGrp="1"/>
          </p:cNvSpPr>
          <p:nvPr>
            <p:ph sz="quarter" idx="10"/>
          </p:nvPr>
        </p:nvSpPr>
        <p:spPr>
          <a:xfrm>
            <a:off x="539552" y="3429000"/>
            <a:ext cx="6768752" cy="2232248"/>
          </a:xfrm>
          <a:prstGeom prst="rect">
            <a:avLst/>
          </a:prstGeom>
        </p:spPr>
        <p:txBody>
          <a:bodyPr vert="horz"/>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2" name="Rectangle 11"/>
          <p:cNvSpPr/>
          <p:nvPr/>
        </p:nvSpPr>
        <p:spPr>
          <a:xfrm>
            <a:off x="539552" y="6597352"/>
            <a:ext cx="8604448" cy="216024"/>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Rectangle 12"/>
          <p:cNvSpPr/>
          <p:nvPr/>
        </p:nvSpPr>
        <p:spPr>
          <a:xfrm>
            <a:off x="539552" y="6669360"/>
            <a:ext cx="860444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114800" y="6654552"/>
            <a:ext cx="4876800" cy="230832"/>
          </a:xfrm>
          <a:prstGeom prst="rect">
            <a:avLst/>
          </a:prstGeom>
          <a:noFill/>
        </p:spPr>
        <p:txBody>
          <a:bodyPr wrap="square" rtlCol="0">
            <a:spAutoFit/>
          </a:bodyPr>
          <a:lstStyle/>
          <a:p>
            <a:pPr algn="r"/>
            <a:r>
              <a:rPr lang="en-US" sz="900" dirty="0">
                <a:solidFill>
                  <a:schemeClr val="bg1">
                    <a:lumMod val="75000"/>
                  </a:schemeClr>
                </a:solidFill>
                <a:latin typeface="Arial"/>
                <a:cs typeface="Arial"/>
              </a:rPr>
              <a:t>Copyrightd@2014 malomatia(Q.S.C)</a:t>
            </a:r>
            <a:r>
              <a:rPr lang="en-US" sz="900" baseline="0" dirty="0">
                <a:solidFill>
                  <a:schemeClr val="bg1">
                    <a:lumMod val="75000"/>
                  </a:schemeClr>
                </a:solidFill>
                <a:latin typeface="Arial"/>
                <a:cs typeface="Arial"/>
              </a:rPr>
              <a:t> All Right Reserved.</a:t>
            </a:r>
            <a:endParaRPr lang="en-US" sz="900" dirty="0">
              <a:solidFill>
                <a:schemeClr val="bg1">
                  <a:lumMod val="75000"/>
                </a:schemeClr>
              </a:solidFill>
              <a:latin typeface="Arial"/>
              <a:cs typeface="Arial"/>
            </a:endParaRPr>
          </a:p>
        </p:txBody>
      </p:sp>
      <p:sp>
        <p:nvSpPr>
          <p:cNvPr id="18" name="Line 6"/>
          <p:cNvSpPr>
            <a:spLocks noChangeShapeType="1"/>
          </p:cNvSpPr>
          <p:nvPr userDrawn="1"/>
        </p:nvSpPr>
        <p:spPr bwMode="auto">
          <a:xfrm>
            <a:off x="539552" y="3153709"/>
            <a:ext cx="7159752" cy="0"/>
          </a:xfrm>
          <a:prstGeom prst="line">
            <a:avLst/>
          </a:prstGeom>
          <a:noFill/>
          <a:ln w="15875">
            <a:solidFill>
              <a:srgbClr val="D81921"/>
            </a:solidFill>
            <a:round/>
            <a:headEnd/>
            <a:tailEnd/>
          </a:ln>
          <a:extLst>
            <a:ext uri="{909E8E84-426E-40DD-AFC4-6F175D3DCCD1}">
              <a14:hiddenFill xmlns:a14="http://schemas.microsoft.com/office/drawing/2010/main">
                <a:noFill/>
              </a14:hiddenFill>
            </a:ext>
          </a:extLst>
        </p:spPr>
        <p:txBody>
          <a:bodyPr lIns="90488" tIns="44450" rIns="90488" bIns="44450" anchor="ctr"/>
          <a:lstStyle/>
          <a:p>
            <a:endParaRPr lang="en-IN" dirty="0"/>
          </a:p>
        </p:txBody>
      </p:sp>
      <p:sp>
        <p:nvSpPr>
          <p:cNvPr id="19" name="Rectangle 18"/>
          <p:cNvSpPr/>
          <p:nvPr userDrawn="1"/>
        </p:nvSpPr>
        <p:spPr>
          <a:xfrm>
            <a:off x="539552" y="6597352"/>
            <a:ext cx="8604448" cy="216024"/>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20"/>
          <p:cNvSpPr/>
          <p:nvPr userDrawn="1"/>
        </p:nvSpPr>
        <p:spPr>
          <a:xfrm>
            <a:off x="539552" y="6669360"/>
            <a:ext cx="860444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userDrawn="1"/>
        </p:nvSpPr>
        <p:spPr>
          <a:xfrm>
            <a:off x="4114800" y="6654552"/>
            <a:ext cx="4876800" cy="230832"/>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900" dirty="0">
                <a:solidFill>
                  <a:schemeClr val="bg1">
                    <a:lumMod val="75000"/>
                  </a:schemeClr>
                </a:solidFill>
                <a:latin typeface="Arial"/>
                <a:cs typeface="Arial"/>
              </a:rPr>
              <a:t>Copyright © malomatia(Q.S.C) 2014 - All Rights Reserved</a:t>
            </a:r>
            <a:r>
              <a:rPr lang="en-US" sz="900" baseline="0" dirty="0">
                <a:solidFill>
                  <a:schemeClr val="bg1">
                    <a:lumMod val="75000"/>
                  </a:schemeClr>
                </a:solidFill>
                <a:latin typeface="Arial"/>
                <a:cs typeface="Arial"/>
              </a:rPr>
              <a:t>.</a:t>
            </a:r>
            <a:endParaRPr lang="en-US" sz="900" dirty="0">
              <a:solidFill>
                <a:schemeClr val="bg1">
                  <a:lumMod val="75000"/>
                </a:schemeClr>
              </a:solidFill>
              <a:latin typeface="Arial"/>
              <a:cs typeface="Arial"/>
            </a:endParaRPr>
          </a:p>
        </p:txBody>
      </p:sp>
      <p:pic>
        <p:nvPicPr>
          <p:cNvPr id="24" name="Picture 23" descr="malomatia logo.jpg"/>
          <p:cNvPicPr>
            <a:picLocks noChangeAspect="1"/>
          </p:cNvPicPr>
          <p:nvPr userDrawn="1"/>
        </p:nvPicPr>
        <p:blipFill rotWithShape="1">
          <a:blip r:embed="rId3"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Tree>
    <p:extLst>
      <p:ext uri="{BB962C8B-B14F-4D97-AF65-F5344CB8AC3E}">
        <p14:creationId xmlns:p14="http://schemas.microsoft.com/office/powerpoint/2010/main" val="670624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6088734-284B-4665-9C7A-3D9CF4FBE370}" type="datetime1">
              <a:rPr lang="en-US" smtClean="0"/>
              <a:t>10/23/18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400800"/>
            <a:ext cx="2133600" cy="365125"/>
          </a:xfrm>
          <a:prstGeom prst="rect">
            <a:avLst/>
          </a:prstGeom>
        </p:spPr>
        <p:txBody>
          <a:bodyPr/>
          <a:lstStyle/>
          <a:p>
            <a:fld id="{6480F83F-8BE9-4A97-900D-E4BBCBC74D10}" type="slidenum">
              <a:rPr lang="en-US" smtClean="0"/>
              <a:t>‹#›</a:t>
            </a:fld>
            <a:endParaRPr lang="en-US"/>
          </a:p>
        </p:txBody>
      </p:sp>
    </p:spTree>
    <p:extLst>
      <p:ext uri="{BB962C8B-B14F-4D97-AF65-F5344CB8AC3E}">
        <p14:creationId xmlns:p14="http://schemas.microsoft.com/office/powerpoint/2010/main" val="671779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320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19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2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194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09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87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and Agenda">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39552" y="1268760"/>
            <a:ext cx="7128792" cy="504056"/>
          </a:xfrm>
          <a:prstGeom prst="rect">
            <a:avLst/>
          </a:prstGeom>
        </p:spPr>
        <p:txBody>
          <a:bodyPr vert="horz" wrap="square" lIns="0" tIns="0" rIns="0" bIns="0"/>
          <a:lstStyle>
            <a:lvl1pPr marL="0" marR="0" indent="0" algn="l" defTabSz="914400" rtl="0" eaLnBrk="1" fontAlgn="auto" latinLnBrk="0" hangingPunct="1">
              <a:lnSpc>
                <a:spcPct val="100000"/>
              </a:lnSpc>
              <a:spcBef>
                <a:spcPts val="0"/>
              </a:spcBef>
              <a:spcAft>
                <a:spcPts val="0"/>
              </a:spcAft>
              <a:tabLst/>
              <a:defRPr sz="2800" baseline="0">
                <a:solidFill>
                  <a:srgbClr val="CF0A2C"/>
                </a:solidFill>
                <a:latin typeface="Arial Black"/>
              </a:defRPr>
            </a:lvl1pPr>
          </a:lstStyle>
          <a:p>
            <a:pPr marL="0" marR="0" lvl="0" indent="0" defTabSz="914400" rtl="0" eaLnBrk="1" fontAlgn="auto" latinLnBrk="0" hangingPunct="1">
              <a:lnSpc>
                <a:spcPct val="100000"/>
              </a:lnSpc>
              <a:spcBef>
                <a:spcPct val="20000"/>
              </a:spcBef>
              <a:spcAft>
                <a:spcPts val="0"/>
              </a:spcAft>
              <a:tabLst/>
              <a:defRPr/>
            </a:pPr>
            <a:r>
              <a:rPr lang="en-US" dirty="0"/>
              <a:t>Contents</a:t>
            </a:r>
            <a:endParaRPr kumimoji="0" lang="en-US" sz="2400" b="1" i="0" u="none" strike="noStrike" kern="1200" cap="none" spc="0" normalizeH="0" baseline="0" noProof="0" dirty="0">
              <a:ln>
                <a:noFill/>
              </a:ln>
              <a:solidFill>
                <a:sysClr val="windowText" lastClr="000000">
                  <a:lumMod val="65000"/>
                  <a:lumOff val="35000"/>
                </a:sysClr>
              </a:solidFill>
              <a:effectLst/>
              <a:uLnTx/>
              <a:uFillTx/>
              <a:latin typeface="Arial"/>
              <a:ea typeface="+mj-ea"/>
              <a:cs typeface="Arial"/>
            </a:endParaRPr>
          </a:p>
        </p:txBody>
      </p:sp>
      <p:sp>
        <p:nvSpPr>
          <p:cNvPr id="4" name="Text Placeholder 9"/>
          <p:cNvSpPr>
            <a:spLocks noGrp="1"/>
          </p:cNvSpPr>
          <p:nvPr>
            <p:ph type="body" sz="quarter" idx="10" hasCustomPrompt="1"/>
          </p:nvPr>
        </p:nvSpPr>
        <p:spPr>
          <a:xfrm>
            <a:off x="539552" y="2132856"/>
            <a:ext cx="7200900" cy="2160240"/>
          </a:xfrm>
          <a:prstGeom prst="rect">
            <a:avLst/>
          </a:prstGeom>
        </p:spPr>
        <p:txBody>
          <a:bodyPr vert="horz" lIns="0" tIns="0" rIns="0" bIns="0"/>
          <a:lstStyle>
            <a:lvl1pPr marL="457200" indent="-457200">
              <a:lnSpc>
                <a:spcPct val="90000"/>
              </a:lnSpc>
              <a:buFont typeface="+mj-lt"/>
              <a:buAutoNum type="arabicPeriod"/>
              <a:defRPr kumimoji="0" lang="en-US" sz="2000" b="0" i="0" u="none" strike="noStrike" kern="1200" cap="none" spc="0" normalizeH="0" baseline="0" noProof="0" smtClean="0">
                <a:ln>
                  <a:noFill/>
                </a:ln>
                <a:solidFill>
                  <a:schemeClr val="tx1"/>
                </a:solidFill>
                <a:effectLst/>
                <a:uLnTx/>
                <a:uFillTx/>
                <a:latin typeface="Arial"/>
                <a:cs typeface="Arial"/>
              </a:defRPr>
            </a:lvl1pPr>
            <a:lvl2pPr marL="742950" indent="-285750">
              <a:lnSpc>
                <a:spcPct val="90000"/>
              </a:lnSpc>
              <a:buFont typeface="Arial"/>
              <a:buChar char="•"/>
              <a:defRPr>
                <a:solidFill>
                  <a:schemeClr val="tx1">
                    <a:lumMod val="65000"/>
                    <a:lumOff val="35000"/>
                  </a:schemeClr>
                </a:solidFill>
              </a:defRPr>
            </a:lvl2pPr>
          </a:lstStyle>
          <a:p>
            <a:pPr lvl="0"/>
            <a:r>
              <a:rPr kumimoji="0" lang="en-US" sz="2400" b="1" i="0" u="none" strike="noStrike" kern="1200" cap="none" spc="0" normalizeH="0" baseline="0" noProof="0" dirty="0">
                <a:ln>
                  <a:noFill/>
                </a:ln>
                <a:solidFill>
                  <a:sysClr val="windowText" lastClr="000000">
                    <a:lumMod val="65000"/>
                    <a:lumOff val="35000"/>
                  </a:sysClr>
                </a:solidFill>
                <a:effectLst/>
                <a:uLnTx/>
                <a:uFillTx/>
                <a:latin typeface="Arial"/>
                <a:ea typeface="+mj-ea"/>
                <a:cs typeface="Arial"/>
              </a:rPr>
              <a:t>Content</a:t>
            </a:r>
          </a:p>
          <a:p>
            <a:pPr lvl="1"/>
            <a:endParaRPr lang="en-US" dirty="0"/>
          </a:p>
        </p:txBody>
      </p:sp>
      <p:sp>
        <p:nvSpPr>
          <p:cNvPr id="6" name="Rectangle 5"/>
          <p:cNvSpPr/>
          <p:nvPr/>
        </p:nvSpPr>
        <p:spPr>
          <a:xfrm>
            <a:off x="539552" y="1860231"/>
            <a:ext cx="8604448" cy="128609"/>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p:cNvSpPr/>
          <p:nvPr/>
        </p:nvSpPr>
        <p:spPr>
          <a:xfrm>
            <a:off x="539552" y="1844824"/>
            <a:ext cx="8604448" cy="72008"/>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539552" y="1860231"/>
            <a:ext cx="8604448" cy="128609"/>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p:cNvSpPr/>
          <p:nvPr userDrawn="1"/>
        </p:nvSpPr>
        <p:spPr>
          <a:xfrm>
            <a:off x="539552" y="1844824"/>
            <a:ext cx="8604448" cy="72008"/>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9552" y="6597352"/>
            <a:ext cx="8604448" cy="216024"/>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p:cNvSpPr/>
          <p:nvPr userDrawn="1"/>
        </p:nvSpPr>
        <p:spPr>
          <a:xfrm>
            <a:off x="539552" y="6669360"/>
            <a:ext cx="860444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userDrawn="1"/>
        </p:nvSpPr>
        <p:spPr>
          <a:xfrm>
            <a:off x="4114800" y="6654552"/>
            <a:ext cx="4876800" cy="230832"/>
          </a:xfrm>
          <a:prstGeom prst="rect">
            <a:avLst/>
          </a:prstGeom>
          <a:noFill/>
        </p:spPr>
        <p:txBody>
          <a:bodyPr wrap="square" rtlCol="0">
            <a:spAutoFit/>
          </a:bodyPr>
          <a:lstStyle/>
          <a:p>
            <a:pPr algn="r"/>
            <a:r>
              <a:rPr lang="en-US" sz="900" dirty="0">
                <a:solidFill>
                  <a:schemeClr val="bg1">
                    <a:lumMod val="75000"/>
                  </a:schemeClr>
                </a:solidFill>
                <a:latin typeface="Arial"/>
                <a:cs typeface="Arial"/>
              </a:rPr>
              <a:t>Copyrightd@2014 malomatia(Q.S.C)</a:t>
            </a:r>
            <a:r>
              <a:rPr lang="en-US" sz="900" baseline="0" dirty="0">
                <a:solidFill>
                  <a:schemeClr val="bg1">
                    <a:lumMod val="75000"/>
                  </a:schemeClr>
                </a:solidFill>
                <a:latin typeface="Arial"/>
                <a:cs typeface="Arial"/>
              </a:rPr>
              <a:t> All Right Reserved.</a:t>
            </a:r>
            <a:endParaRPr lang="en-US" sz="900" dirty="0">
              <a:solidFill>
                <a:schemeClr val="bg1">
                  <a:lumMod val="75000"/>
                </a:schemeClr>
              </a:solidFill>
              <a:latin typeface="Arial"/>
              <a:cs typeface="Arial"/>
            </a:endParaRPr>
          </a:p>
        </p:txBody>
      </p:sp>
      <p:sp>
        <p:nvSpPr>
          <p:cNvPr id="19" name="Rectangle 18"/>
          <p:cNvSpPr/>
          <p:nvPr userDrawn="1"/>
        </p:nvSpPr>
        <p:spPr>
          <a:xfrm>
            <a:off x="539552" y="6597352"/>
            <a:ext cx="8604448" cy="216024"/>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p:cNvSpPr/>
          <p:nvPr userDrawn="1"/>
        </p:nvSpPr>
        <p:spPr>
          <a:xfrm>
            <a:off x="539552" y="6669360"/>
            <a:ext cx="860444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4114800" y="6654552"/>
            <a:ext cx="4876800" cy="230832"/>
          </a:xfrm>
          <a:prstGeom prst="rect">
            <a:avLst/>
          </a:prstGeom>
          <a:noFill/>
        </p:spPr>
        <p:txBody>
          <a:bodyPr wrap="square" rtlCol="0">
            <a:spAutoFit/>
          </a:bodyPr>
          <a:lstStyle/>
          <a:p>
            <a:pPr algn="r"/>
            <a:r>
              <a:rPr lang="en-US" sz="900" dirty="0">
                <a:solidFill>
                  <a:schemeClr val="bg1">
                    <a:lumMod val="75000"/>
                  </a:schemeClr>
                </a:solidFill>
                <a:latin typeface="Arial"/>
                <a:cs typeface="Arial"/>
              </a:rPr>
              <a:t>Copyright © malomatia(Q.S.C) 2014 - All Rights Reserved.</a:t>
            </a:r>
          </a:p>
        </p:txBody>
      </p:sp>
    </p:spTree>
    <p:extLst>
      <p:ext uri="{BB962C8B-B14F-4D97-AF65-F5344CB8AC3E}">
        <p14:creationId xmlns:p14="http://schemas.microsoft.com/office/powerpoint/2010/main" val="362367039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215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913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994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035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299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482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813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820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04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08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Separator slid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539552" y="3505836"/>
            <a:ext cx="7128792" cy="931276"/>
          </a:xfrm>
          <a:prstGeom prst="rect">
            <a:avLst/>
          </a:prstGeom>
        </p:spPr>
        <p:txBody>
          <a:bodyPr vert="horz" wrap="square" lIns="0" tIns="0" rIns="0" bIns="0"/>
          <a:lstStyle>
            <a:lvl1pPr marL="0" marR="0" indent="0" algn="l" defTabSz="914400" rtl="0" eaLnBrk="1" fontAlgn="auto" latinLnBrk="0" hangingPunct="1">
              <a:lnSpc>
                <a:spcPct val="100000"/>
              </a:lnSpc>
              <a:spcBef>
                <a:spcPts val="0"/>
              </a:spcBef>
              <a:spcAft>
                <a:spcPts val="0"/>
              </a:spcAft>
              <a:tabLst/>
              <a:defRPr sz="2800" baseline="0">
                <a:solidFill>
                  <a:srgbClr val="CF0A2C"/>
                </a:solidFill>
                <a:latin typeface="Arial Black"/>
              </a:defRPr>
            </a:lvl1pPr>
          </a:lstStyle>
          <a:p>
            <a:pPr marL="0" marR="0" lvl="0" indent="0" defTabSz="914400" rtl="0" eaLnBrk="1" fontAlgn="auto" latinLnBrk="0" hangingPunct="1">
              <a:lnSpc>
                <a:spcPct val="100000"/>
              </a:lnSpc>
              <a:spcBef>
                <a:spcPct val="20000"/>
              </a:spcBef>
              <a:spcAft>
                <a:spcPts val="0"/>
              </a:spcAft>
              <a:tabLst/>
              <a:defRPr/>
            </a:pPr>
            <a:r>
              <a:rPr lang="en-US" dirty="0"/>
              <a:t>Section headline </a:t>
            </a:r>
            <a:br>
              <a:rPr lang="en-US" dirty="0"/>
            </a:br>
            <a:r>
              <a:rPr lang="en-US" dirty="0"/>
              <a:t>should come here </a:t>
            </a:r>
            <a:endParaRPr kumimoji="0" lang="en-US" sz="2400" b="1" i="0" u="none" strike="noStrike" kern="1200" cap="none" spc="0" normalizeH="0" baseline="0" noProof="0" dirty="0">
              <a:ln>
                <a:noFill/>
              </a:ln>
              <a:solidFill>
                <a:sysClr val="windowText" lastClr="000000">
                  <a:lumMod val="65000"/>
                  <a:lumOff val="35000"/>
                </a:sysClr>
              </a:solidFill>
              <a:effectLst/>
              <a:uLnTx/>
              <a:uFillTx/>
              <a:latin typeface="Arial"/>
              <a:ea typeface="+mj-ea"/>
              <a:cs typeface="Arial"/>
            </a:endParaRPr>
          </a:p>
        </p:txBody>
      </p:sp>
      <p:sp>
        <p:nvSpPr>
          <p:cNvPr id="14" name="Text Placeholder 9"/>
          <p:cNvSpPr>
            <a:spLocks noGrp="1"/>
          </p:cNvSpPr>
          <p:nvPr>
            <p:ph type="body" sz="quarter" idx="10" hasCustomPrompt="1"/>
          </p:nvPr>
        </p:nvSpPr>
        <p:spPr>
          <a:xfrm>
            <a:off x="539552" y="4509765"/>
            <a:ext cx="7200900" cy="431403"/>
          </a:xfrm>
          <a:prstGeom prst="rect">
            <a:avLst/>
          </a:prstGeom>
        </p:spPr>
        <p:txBody>
          <a:bodyPr vert="horz" lIns="0" tIns="0" rIns="0" bIns="0"/>
          <a:lstStyle>
            <a:lvl1pPr marL="0" indent="0">
              <a:buFontTx/>
              <a:buNone/>
              <a:def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a:cs typeface="Arial"/>
              </a:defRPr>
            </a:lvl1pPr>
          </a:lstStyle>
          <a:p>
            <a:pPr lvl="0"/>
            <a:r>
              <a:rPr kumimoji="0" lang="en-US" sz="2400" b="1" i="0" u="none" strike="noStrike" kern="1200" cap="none" spc="0" normalizeH="0" baseline="0" noProof="0" dirty="0">
                <a:ln>
                  <a:noFill/>
                </a:ln>
                <a:solidFill>
                  <a:sysClr val="windowText" lastClr="000000">
                    <a:lumMod val="65000"/>
                    <a:lumOff val="35000"/>
                  </a:sysClr>
                </a:solidFill>
                <a:effectLst/>
                <a:uLnTx/>
                <a:uFillTx/>
                <a:latin typeface="Arial"/>
                <a:ea typeface="+mj-ea"/>
                <a:cs typeface="Arial"/>
              </a:rPr>
              <a:t>Subhead goes here</a:t>
            </a:r>
            <a:endParaRPr lang="en-US" dirty="0"/>
          </a:p>
        </p:txBody>
      </p:sp>
      <p:sp>
        <p:nvSpPr>
          <p:cNvPr id="9" name="Rectangle 8"/>
          <p:cNvSpPr/>
          <p:nvPr/>
        </p:nvSpPr>
        <p:spPr>
          <a:xfrm>
            <a:off x="539552" y="3012359"/>
            <a:ext cx="8604448" cy="257218"/>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Rectangle 9"/>
          <p:cNvSpPr/>
          <p:nvPr/>
        </p:nvSpPr>
        <p:spPr>
          <a:xfrm>
            <a:off x="539552" y="2996952"/>
            <a:ext cx="8604448" cy="144016"/>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539552" y="3012359"/>
            <a:ext cx="8604448" cy="257218"/>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p:cNvSpPr/>
          <p:nvPr userDrawn="1"/>
        </p:nvSpPr>
        <p:spPr>
          <a:xfrm>
            <a:off x="539552" y="2996952"/>
            <a:ext cx="8604448" cy="144016"/>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6732240" y="228600"/>
            <a:ext cx="2093842" cy="909678"/>
          </a:xfrm>
          <a:prstGeom prst="rect">
            <a:avLst/>
          </a:prstGeom>
        </p:spPr>
      </p:pic>
      <p:sp>
        <p:nvSpPr>
          <p:cNvPr id="22" name="Rectangle 21"/>
          <p:cNvSpPr/>
          <p:nvPr userDrawn="1"/>
        </p:nvSpPr>
        <p:spPr>
          <a:xfrm>
            <a:off x="539552" y="6597352"/>
            <a:ext cx="8604448" cy="216024"/>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3" name="Rectangle 22"/>
          <p:cNvSpPr/>
          <p:nvPr userDrawn="1"/>
        </p:nvSpPr>
        <p:spPr>
          <a:xfrm>
            <a:off x="539552" y="6669360"/>
            <a:ext cx="860444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userDrawn="1"/>
        </p:nvSpPr>
        <p:spPr>
          <a:xfrm>
            <a:off x="4114800" y="6654552"/>
            <a:ext cx="4876800" cy="230832"/>
          </a:xfrm>
          <a:prstGeom prst="rect">
            <a:avLst/>
          </a:prstGeom>
          <a:noFill/>
        </p:spPr>
        <p:txBody>
          <a:bodyPr wrap="square" rtlCol="0">
            <a:spAutoFit/>
          </a:bodyPr>
          <a:lstStyle/>
          <a:p>
            <a:pPr algn="r"/>
            <a:r>
              <a:rPr lang="en-US" sz="900" dirty="0">
                <a:solidFill>
                  <a:schemeClr val="bg1">
                    <a:lumMod val="75000"/>
                  </a:schemeClr>
                </a:solidFill>
                <a:latin typeface="Arial"/>
                <a:cs typeface="Arial"/>
              </a:rPr>
              <a:t>Copyrightd@2014 malomatia(Q.S.C)</a:t>
            </a:r>
            <a:r>
              <a:rPr lang="en-US" sz="900" baseline="0" dirty="0">
                <a:solidFill>
                  <a:schemeClr val="bg1">
                    <a:lumMod val="75000"/>
                  </a:schemeClr>
                </a:solidFill>
                <a:latin typeface="Arial"/>
                <a:cs typeface="Arial"/>
              </a:rPr>
              <a:t> All Right Reserved.</a:t>
            </a:r>
            <a:endParaRPr lang="en-US" sz="900" dirty="0">
              <a:solidFill>
                <a:schemeClr val="bg1">
                  <a:lumMod val="75000"/>
                </a:schemeClr>
              </a:solidFill>
              <a:latin typeface="Arial"/>
              <a:cs typeface="Arial"/>
            </a:endParaRPr>
          </a:p>
        </p:txBody>
      </p:sp>
      <p:sp>
        <p:nvSpPr>
          <p:cNvPr id="26" name="Rectangle 25"/>
          <p:cNvSpPr/>
          <p:nvPr userDrawn="1"/>
        </p:nvSpPr>
        <p:spPr>
          <a:xfrm>
            <a:off x="539552" y="6597352"/>
            <a:ext cx="8604448" cy="216024"/>
          </a:xfrm>
          <a:prstGeom prst="rect">
            <a:avLst/>
          </a:prstGeom>
          <a:pattFill prst="dkUpDiag">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Rectangle 26"/>
          <p:cNvSpPr/>
          <p:nvPr userDrawn="1"/>
        </p:nvSpPr>
        <p:spPr>
          <a:xfrm>
            <a:off x="539552" y="6669360"/>
            <a:ext cx="860444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userDrawn="1"/>
        </p:nvSpPr>
        <p:spPr>
          <a:xfrm>
            <a:off x="4114800" y="6654552"/>
            <a:ext cx="4876800" cy="230832"/>
          </a:xfrm>
          <a:prstGeom prst="rect">
            <a:avLst/>
          </a:prstGeom>
          <a:noFill/>
        </p:spPr>
        <p:txBody>
          <a:bodyPr wrap="square" rtlCol="0">
            <a:spAutoFit/>
          </a:bodyPr>
          <a:lstStyle/>
          <a:p>
            <a:pPr algn="r"/>
            <a:r>
              <a:rPr lang="en-US" sz="900" dirty="0">
                <a:solidFill>
                  <a:schemeClr val="bg1">
                    <a:lumMod val="75000"/>
                  </a:schemeClr>
                </a:solidFill>
                <a:latin typeface="Arial"/>
                <a:cs typeface="Arial"/>
              </a:rPr>
              <a:t>Copyright © malomatia(Q.S.C) 2014 - All Rights Reserved.</a:t>
            </a:r>
          </a:p>
        </p:txBody>
      </p:sp>
    </p:spTree>
    <p:extLst>
      <p:ext uri="{BB962C8B-B14F-4D97-AF65-F5344CB8AC3E}">
        <p14:creationId xmlns:p14="http://schemas.microsoft.com/office/powerpoint/2010/main" val="31375660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620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77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38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929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391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844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979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481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086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598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paragraph levels formate style Slide">
    <p:bg>
      <p:bgPr>
        <a:pattFill prst="ltDnDiag">
          <a:fgClr>
            <a:schemeClr val="bg1"/>
          </a:fgClr>
          <a:bgClr>
            <a:prstClr val="white"/>
          </a:bgClr>
        </a:pattFill>
        <a:effectLst/>
      </p:bgPr>
    </p:bg>
    <p:spTree>
      <p:nvGrpSpPr>
        <p:cNvPr id="1" name=""/>
        <p:cNvGrpSpPr/>
        <p:nvPr/>
      </p:nvGrpSpPr>
      <p:grpSpPr>
        <a:xfrm>
          <a:off x="0" y="0"/>
          <a:ext cx="0" cy="0"/>
          <a:chOff x="0" y="0"/>
          <a:chExt cx="0" cy="0"/>
        </a:xfrm>
      </p:grpSpPr>
      <p:sp>
        <p:nvSpPr>
          <p:cNvPr id="27" name="Rectangle 26"/>
          <p:cNvSpPr/>
          <p:nvPr/>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userDrawn="1"/>
        </p:nvSpPr>
        <p:spPr>
          <a:xfrm>
            <a:off x="6037118" y="6597932"/>
            <a:ext cx="3018177" cy="215444"/>
          </a:xfrm>
          <a:prstGeom prst="rect">
            <a:avLst/>
          </a:prstGeom>
          <a:noFill/>
        </p:spPr>
        <p:txBody>
          <a:bodyPr wrap="square" rtlCol="0">
            <a:spAutoFit/>
          </a:bodyPr>
          <a:lstStyle/>
          <a:p>
            <a:pPr algn="r"/>
            <a:r>
              <a:rPr lang="en-US" sz="800" dirty="0">
                <a:solidFill>
                  <a:schemeClr val="tx1">
                    <a:lumMod val="75000"/>
                    <a:lumOff val="25000"/>
                  </a:schemeClr>
                </a:solidFill>
                <a:latin typeface="Arial"/>
                <a:cs typeface="Arial"/>
              </a:rPr>
              <a:t>Copyright © malomatia(Q.S.C) 2014 - All Rights Reserved.</a:t>
            </a:r>
          </a:p>
        </p:txBody>
      </p:sp>
      <p:sp>
        <p:nvSpPr>
          <p:cNvPr id="12" name="TextBox 11"/>
          <p:cNvSpPr txBox="1"/>
          <p:nvPr userDrawn="1"/>
        </p:nvSpPr>
        <p:spPr>
          <a:xfrm>
            <a:off x="251520" y="6597352"/>
            <a:ext cx="4066795" cy="216024"/>
          </a:xfrm>
          <a:prstGeom prst="rect">
            <a:avLst/>
          </a:prstGeom>
          <a:noFill/>
        </p:spPr>
        <p:txBody>
          <a:bodyPr wrap="square" lIns="0" tIns="0" rIns="0" bIns="0" rtlCol="0">
            <a:noAutofit/>
          </a:bodyPr>
          <a:lstStyle/>
          <a:p>
            <a:r>
              <a:rPr lang="en-US" sz="1200" b="1" kern="1200" dirty="0" err="1">
                <a:solidFill>
                  <a:schemeClr val="tx1">
                    <a:lumMod val="75000"/>
                    <a:lumOff val="25000"/>
                  </a:schemeClr>
                </a:solidFill>
                <a:effectLst/>
                <a:latin typeface="Arial"/>
                <a:ea typeface="+mn-ea"/>
                <a:cs typeface="Arial"/>
              </a:rPr>
              <a:t>malomatia</a:t>
            </a:r>
            <a:r>
              <a:rPr lang="en-US" sz="1200" b="1" kern="1200" dirty="0">
                <a:solidFill>
                  <a:schemeClr val="tx1">
                    <a:lumMod val="75000"/>
                    <a:lumOff val="25000"/>
                  </a:schemeClr>
                </a:solidFill>
                <a:effectLst/>
                <a:latin typeface="Arial"/>
                <a:ea typeface="+mn-ea"/>
                <a:cs typeface="Arial"/>
              </a:rPr>
              <a:t> Healthcare Service Lines</a:t>
            </a:r>
            <a:endParaRPr lang="en-US" sz="1050" kern="1200" dirty="0">
              <a:solidFill>
                <a:schemeClr val="tx1">
                  <a:lumMod val="75000"/>
                  <a:lumOff val="25000"/>
                </a:schemeClr>
              </a:solidFill>
              <a:effectLst/>
              <a:latin typeface="Arial"/>
              <a:ea typeface="+mn-ea"/>
              <a:cs typeface="Arial"/>
            </a:endParaRPr>
          </a:p>
        </p:txBody>
      </p:sp>
      <p:cxnSp>
        <p:nvCxnSpPr>
          <p:cNvPr id="14" name="Straight Connector 13"/>
          <p:cNvCxnSpPr/>
          <p:nvPr/>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8520" y="6597352"/>
            <a:ext cx="8675480" cy="0"/>
          </a:xfrm>
          <a:prstGeom prst="line">
            <a:avLst/>
          </a:prstGeom>
          <a:ln w="12700" cmpd="sng">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
        <p:nvSpPr>
          <p:cNvPr id="16" name="Text Placeholder 28"/>
          <p:cNvSpPr>
            <a:spLocks noGrp="1"/>
          </p:cNvSpPr>
          <p:nvPr>
            <p:ph type="body" sz="quarter" idx="11" hasCustomPrompt="1"/>
          </p:nvPr>
        </p:nvSpPr>
        <p:spPr>
          <a:xfrm>
            <a:off x="467544" y="692696"/>
            <a:ext cx="6300240" cy="288032"/>
          </a:xfrm>
          <a:prstGeom prst="rect">
            <a:avLst/>
          </a:prstGeom>
        </p:spPr>
        <p:txBody>
          <a:bodyPr vert="horz" lIns="0" tIns="0" rIns="0" bIns="0"/>
          <a:lstStyle>
            <a:lvl1pPr marL="0" indent="0">
              <a:lnSpc>
                <a:spcPct val="90000"/>
              </a:lnSpc>
              <a:buFontTx/>
              <a:buNone/>
              <a:defRPr sz="1800" baseline="0">
                <a:solidFill>
                  <a:srgbClr val="CF0A2C"/>
                </a:solidFill>
                <a:latin typeface="Arial Black"/>
                <a:cs typeface="Arial Black"/>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Headline goes here</a:t>
            </a:r>
          </a:p>
        </p:txBody>
      </p:sp>
      <p:sp>
        <p:nvSpPr>
          <p:cNvPr id="17" name="Text Placeholder 28"/>
          <p:cNvSpPr>
            <a:spLocks noGrp="1"/>
          </p:cNvSpPr>
          <p:nvPr>
            <p:ph type="body" sz="quarter" idx="12" hasCustomPrompt="1"/>
          </p:nvPr>
        </p:nvSpPr>
        <p:spPr>
          <a:xfrm>
            <a:off x="468520" y="1260128"/>
            <a:ext cx="6300240" cy="368672"/>
          </a:xfrm>
          <a:prstGeom prst="rect">
            <a:avLst/>
          </a:prstGeom>
        </p:spPr>
        <p:txBody>
          <a:bodyPr vert="horz" lIns="0" tIns="0" rIns="0" bIns="0"/>
          <a:lstStyle>
            <a:lvl1pPr marL="0" indent="0">
              <a:buFontTx/>
              <a:buNone/>
              <a:defRPr sz="1800" b="1" i="0" baseline="0">
                <a:solidFill>
                  <a:schemeClr val="tx1">
                    <a:lumMod val="85000"/>
                    <a:lumOff val="15000"/>
                  </a:schemeClr>
                </a:solidFill>
                <a:latin typeface="Arial"/>
                <a:cs typeface="Arial"/>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Subhead goes here </a:t>
            </a:r>
          </a:p>
        </p:txBody>
      </p:sp>
      <p:sp>
        <p:nvSpPr>
          <p:cNvPr id="18" name="Content Placeholder 12"/>
          <p:cNvSpPr>
            <a:spLocks noGrp="1"/>
          </p:cNvSpPr>
          <p:nvPr>
            <p:ph sz="quarter" idx="14"/>
          </p:nvPr>
        </p:nvSpPr>
        <p:spPr>
          <a:xfrm>
            <a:off x="467544" y="1779119"/>
            <a:ext cx="8352159" cy="4674217"/>
          </a:xfrm>
          <a:prstGeom prst="rect">
            <a:avLst/>
          </a:prstGeom>
        </p:spPr>
        <p:txBody>
          <a:bodyPr vert="horz" lIns="0" tIns="0" rIns="0" bIns="0"/>
          <a:lstStyle>
            <a:lvl1pPr marL="288000" indent="-288000">
              <a:lnSpc>
                <a:spcPct val="100000"/>
              </a:lnSpc>
              <a:spcBef>
                <a:spcPts val="600"/>
              </a:spcBef>
              <a:spcAft>
                <a:spcPts val="0"/>
              </a:spcAft>
              <a:buSzPct val="130000"/>
              <a:buFont typeface="Wingdings" charset="2"/>
              <a:buChar char="§"/>
              <a:defRPr sz="2000" b="1">
                <a:solidFill>
                  <a:schemeClr val="tx1">
                    <a:lumMod val="85000"/>
                    <a:lumOff val="15000"/>
                  </a:schemeClr>
                </a:solidFill>
              </a:defRPr>
            </a:lvl1pPr>
            <a:lvl2pPr marL="504000" indent="-216000" algn="l">
              <a:lnSpc>
                <a:spcPct val="100000"/>
              </a:lnSpc>
              <a:spcBef>
                <a:spcPts val="600"/>
              </a:spcBef>
              <a:spcAft>
                <a:spcPts val="0"/>
              </a:spcAft>
              <a:buSzPct val="60000"/>
              <a:buFont typeface="Wingdings" charset="2"/>
              <a:buChar char="u"/>
              <a:defRPr sz="1800">
                <a:solidFill>
                  <a:schemeClr val="tx1">
                    <a:lumMod val="75000"/>
                    <a:lumOff val="25000"/>
                  </a:schemeClr>
                </a:solidFill>
              </a:defRPr>
            </a:lvl2pPr>
            <a:lvl3pPr marL="720000" indent="-216000" algn="l">
              <a:lnSpc>
                <a:spcPct val="100000"/>
              </a:lnSpc>
              <a:spcBef>
                <a:spcPts val="600"/>
              </a:spcBef>
              <a:spcAft>
                <a:spcPts val="0"/>
              </a:spcAft>
              <a:buSzPct val="90000"/>
              <a:buFont typeface="Wingdings" charset="2"/>
              <a:buChar char=""/>
              <a:defRPr sz="1400">
                <a:solidFill>
                  <a:schemeClr val="tx1">
                    <a:lumMod val="65000"/>
                    <a:lumOff val="3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20" name="Rectangle 19"/>
          <p:cNvSpPr/>
          <p:nvPr userDrawn="1"/>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4" name="Straight Connector 23"/>
          <p:cNvCxnSpPr/>
          <p:nvPr userDrawn="1"/>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pic>
        <p:nvPicPr>
          <p:cNvPr id="29" name="Picture 28"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Tree>
    <p:extLst>
      <p:ext uri="{BB962C8B-B14F-4D97-AF65-F5344CB8AC3E}">
        <p14:creationId xmlns:p14="http://schemas.microsoft.com/office/powerpoint/2010/main" val="270958348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426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042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820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938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572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655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F8B39-BD5B-4B85-96EA-EEE5C20371C8}" type="datetimeFigureOut">
              <a:rPr lang="en-US" smtClean="0">
                <a:solidFill>
                  <a:prstClr val="black">
                    <a:tint val="75000"/>
                  </a:prstClr>
                </a:solidFill>
              </a:rPr>
              <a:pPr/>
              <a:t>10/23/18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A08397-B84E-4724-8AEB-734334654C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8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aragraph levels style formate-subhead Slide">
    <p:spTree>
      <p:nvGrpSpPr>
        <p:cNvPr id="1" name=""/>
        <p:cNvGrpSpPr/>
        <p:nvPr/>
      </p:nvGrpSpPr>
      <p:grpSpPr>
        <a:xfrm>
          <a:off x="0" y="0"/>
          <a:ext cx="0" cy="0"/>
          <a:chOff x="0" y="0"/>
          <a:chExt cx="0" cy="0"/>
        </a:xfrm>
      </p:grpSpPr>
      <p:sp>
        <p:nvSpPr>
          <p:cNvPr id="7" name="Rectangle 6"/>
          <p:cNvSpPr/>
          <p:nvPr/>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28"/>
          <p:cNvSpPr>
            <a:spLocks noGrp="1"/>
          </p:cNvSpPr>
          <p:nvPr>
            <p:ph type="body" sz="quarter" idx="12" hasCustomPrompt="1"/>
          </p:nvPr>
        </p:nvSpPr>
        <p:spPr>
          <a:xfrm>
            <a:off x="467544" y="692696"/>
            <a:ext cx="6300240" cy="368672"/>
          </a:xfrm>
          <a:prstGeom prst="rect">
            <a:avLst/>
          </a:prstGeom>
        </p:spPr>
        <p:txBody>
          <a:bodyPr vert="horz" lIns="0" tIns="0" rIns="0" bIns="0"/>
          <a:lstStyle>
            <a:lvl1pPr marL="0" indent="0">
              <a:buFontTx/>
              <a:buNone/>
              <a:defRPr sz="1800" b="1" i="0" baseline="0">
                <a:solidFill>
                  <a:schemeClr val="tx1">
                    <a:lumMod val="85000"/>
                    <a:lumOff val="15000"/>
                  </a:schemeClr>
                </a:solidFill>
                <a:latin typeface="Arial"/>
                <a:cs typeface="Arial"/>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Subhead goes here </a:t>
            </a:r>
          </a:p>
        </p:txBody>
      </p:sp>
      <p:sp>
        <p:nvSpPr>
          <p:cNvPr id="13" name="Content Placeholder 12"/>
          <p:cNvSpPr>
            <a:spLocks noGrp="1"/>
          </p:cNvSpPr>
          <p:nvPr>
            <p:ph sz="quarter" idx="14"/>
          </p:nvPr>
        </p:nvSpPr>
        <p:spPr>
          <a:xfrm>
            <a:off x="467544" y="1268760"/>
            <a:ext cx="8352159" cy="4104456"/>
          </a:xfrm>
          <a:prstGeom prst="rect">
            <a:avLst/>
          </a:prstGeom>
        </p:spPr>
        <p:txBody>
          <a:bodyPr vert="horz" lIns="0" tIns="0" rIns="0" bIns="0"/>
          <a:lstStyle>
            <a:lvl1pPr marL="288000" indent="-288000">
              <a:lnSpc>
                <a:spcPct val="100000"/>
              </a:lnSpc>
              <a:spcBef>
                <a:spcPts val="600"/>
              </a:spcBef>
              <a:spcAft>
                <a:spcPts val="0"/>
              </a:spcAft>
              <a:buSzPct val="130000"/>
              <a:buFont typeface="Wingdings" charset="2"/>
              <a:buChar char="§"/>
              <a:defRPr sz="2000" b="1">
                <a:solidFill>
                  <a:schemeClr val="tx1">
                    <a:lumMod val="85000"/>
                    <a:lumOff val="15000"/>
                  </a:schemeClr>
                </a:solidFill>
              </a:defRPr>
            </a:lvl1pPr>
            <a:lvl2pPr marL="504000" indent="-216000" algn="l">
              <a:lnSpc>
                <a:spcPct val="100000"/>
              </a:lnSpc>
              <a:spcBef>
                <a:spcPts val="600"/>
              </a:spcBef>
              <a:spcAft>
                <a:spcPts val="0"/>
              </a:spcAft>
              <a:buSzPct val="60000"/>
              <a:buFont typeface="Wingdings" charset="2"/>
              <a:buChar char="u"/>
              <a:defRPr sz="1800">
                <a:solidFill>
                  <a:schemeClr val="tx1">
                    <a:lumMod val="75000"/>
                    <a:lumOff val="25000"/>
                  </a:schemeClr>
                </a:solidFill>
              </a:defRPr>
            </a:lvl2pPr>
            <a:lvl3pPr marL="720000" indent="-216000" algn="l">
              <a:lnSpc>
                <a:spcPct val="100000"/>
              </a:lnSpc>
              <a:spcBef>
                <a:spcPts val="600"/>
              </a:spcBef>
              <a:spcAft>
                <a:spcPts val="0"/>
              </a:spcAft>
              <a:buSzPct val="90000"/>
              <a:buFont typeface="Wingdings" charset="2"/>
              <a:buChar char=""/>
              <a:defRPr sz="1400">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p:txBody>
      </p:sp>
      <p:sp>
        <p:nvSpPr>
          <p:cNvPr id="15" name="Text Placeholder 28"/>
          <p:cNvSpPr>
            <a:spLocks noGrp="1"/>
          </p:cNvSpPr>
          <p:nvPr>
            <p:ph type="body" sz="quarter" idx="11" hasCustomPrompt="1"/>
          </p:nvPr>
        </p:nvSpPr>
        <p:spPr>
          <a:xfrm>
            <a:off x="468520" y="243384"/>
            <a:ext cx="6300240" cy="377304"/>
          </a:xfrm>
          <a:prstGeom prst="rect">
            <a:avLst/>
          </a:prstGeom>
        </p:spPr>
        <p:txBody>
          <a:bodyPr vert="horz" lIns="0" tIns="0" rIns="0" bIns="0"/>
          <a:lstStyle>
            <a:lvl1pPr marL="0" indent="0">
              <a:lnSpc>
                <a:spcPct val="90000"/>
              </a:lnSpc>
              <a:buFontTx/>
              <a:buNone/>
              <a:defRPr sz="1800" baseline="0">
                <a:solidFill>
                  <a:srgbClr val="CF0A2C"/>
                </a:solidFill>
                <a:latin typeface="Arial Black"/>
                <a:cs typeface="Arial Black"/>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Headline goes here</a:t>
            </a:r>
          </a:p>
        </p:txBody>
      </p:sp>
      <p:cxnSp>
        <p:nvCxnSpPr>
          <p:cNvPr id="16" name="Straight Connector 15"/>
          <p:cNvCxnSpPr/>
          <p:nvPr/>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Rectangle 19"/>
          <p:cNvSpPr/>
          <p:nvPr userDrawn="1"/>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 name="Straight Connector 22"/>
          <p:cNvCxnSpPr/>
          <p:nvPr userDrawn="1"/>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pic>
        <p:nvPicPr>
          <p:cNvPr id="26" name="Picture 25"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
        <p:nvSpPr>
          <p:cNvPr id="19" name="TextBox 18"/>
          <p:cNvSpPr txBox="1"/>
          <p:nvPr userDrawn="1"/>
        </p:nvSpPr>
        <p:spPr>
          <a:xfrm>
            <a:off x="6037118" y="6597932"/>
            <a:ext cx="3018177" cy="215444"/>
          </a:xfrm>
          <a:prstGeom prst="rect">
            <a:avLst/>
          </a:prstGeom>
          <a:noFill/>
        </p:spPr>
        <p:txBody>
          <a:bodyPr wrap="square" rtlCol="0">
            <a:spAutoFit/>
          </a:bodyPr>
          <a:lstStyle/>
          <a:p>
            <a:pPr algn="r"/>
            <a:r>
              <a:rPr lang="en-US" sz="800" dirty="0">
                <a:solidFill>
                  <a:schemeClr val="tx1">
                    <a:lumMod val="75000"/>
                    <a:lumOff val="25000"/>
                  </a:schemeClr>
                </a:solidFill>
                <a:latin typeface="Arial"/>
                <a:cs typeface="Arial"/>
              </a:rPr>
              <a:t>Copyright © malomatia(Q.S.C) 2014 - All Rights Reserved.</a:t>
            </a:r>
          </a:p>
        </p:txBody>
      </p:sp>
      <p:sp>
        <p:nvSpPr>
          <p:cNvPr id="25" name="TextBox 24"/>
          <p:cNvSpPr txBox="1"/>
          <p:nvPr userDrawn="1"/>
        </p:nvSpPr>
        <p:spPr>
          <a:xfrm>
            <a:off x="251520" y="6597352"/>
            <a:ext cx="4066795" cy="216024"/>
          </a:xfrm>
          <a:prstGeom prst="rect">
            <a:avLst/>
          </a:prstGeom>
          <a:noFill/>
        </p:spPr>
        <p:txBody>
          <a:bodyPr wrap="square" lIns="0" tIns="0" rIns="0" bIns="0" rtlCol="0">
            <a:noAutofit/>
          </a:bodyPr>
          <a:lstStyle/>
          <a:p>
            <a:r>
              <a:rPr lang="en-US" sz="1200" b="1" kern="1200" dirty="0" err="1">
                <a:solidFill>
                  <a:schemeClr val="tx1">
                    <a:lumMod val="75000"/>
                    <a:lumOff val="25000"/>
                  </a:schemeClr>
                </a:solidFill>
                <a:effectLst/>
                <a:latin typeface="Arial"/>
                <a:ea typeface="+mn-ea"/>
                <a:cs typeface="Arial"/>
              </a:rPr>
              <a:t>malomatia</a:t>
            </a:r>
            <a:r>
              <a:rPr lang="en-US" sz="1200" b="1" kern="1200" dirty="0">
                <a:solidFill>
                  <a:schemeClr val="tx1">
                    <a:lumMod val="75000"/>
                    <a:lumOff val="25000"/>
                  </a:schemeClr>
                </a:solidFill>
                <a:effectLst/>
                <a:latin typeface="Arial"/>
                <a:ea typeface="+mn-ea"/>
                <a:cs typeface="Arial"/>
              </a:rPr>
              <a:t> Healthcare Service Lines</a:t>
            </a:r>
            <a:endParaRPr lang="en-US" sz="1050" kern="1200" dirty="0">
              <a:solidFill>
                <a:schemeClr val="tx1">
                  <a:lumMod val="75000"/>
                  <a:lumOff val="25000"/>
                </a:schemeClr>
              </a:solidFill>
              <a:effectLst/>
              <a:latin typeface="Arial"/>
              <a:ea typeface="+mn-ea"/>
              <a:cs typeface="Arial"/>
            </a:endParaRPr>
          </a:p>
        </p:txBody>
      </p:sp>
      <p:cxnSp>
        <p:nvCxnSpPr>
          <p:cNvPr id="27" name="Straight Connector 26"/>
          <p:cNvCxnSpPr/>
          <p:nvPr userDrawn="1"/>
        </p:nvCxnSpPr>
        <p:spPr>
          <a:xfrm>
            <a:off x="468520" y="6597352"/>
            <a:ext cx="8675480" cy="0"/>
          </a:xfrm>
          <a:prstGeom prst="line">
            <a:avLst/>
          </a:prstGeom>
          <a:ln w="12700" cmpd="sng">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572157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ormal Flow text paragraph styleSlide">
    <p:spTree>
      <p:nvGrpSpPr>
        <p:cNvPr id="1" name=""/>
        <p:cNvGrpSpPr/>
        <p:nvPr/>
      </p:nvGrpSpPr>
      <p:grpSpPr>
        <a:xfrm>
          <a:off x="0" y="0"/>
          <a:ext cx="0" cy="0"/>
          <a:chOff x="0" y="0"/>
          <a:chExt cx="0" cy="0"/>
        </a:xfrm>
      </p:grpSpPr>
      <p:sp>
        <p:nvSpPr>
          <p:cNvPr id="13" name="Content Placeholder 8"/>
          <p:cNvSpPr>
            <a:spLocks noGrp="1"/>
          </p:cNvSpPr>
          <p:nvPr>
            <p:ph sz="quarter" idx="13" hasCustomPrompt="1"/>
          </p:nvPr>
        </p:nvSpPr>
        <p:spPr>
          <a:xfrm>
            <a:off x="468520" y="1772816"/>
            <a:ext cx="8353176" cy="4653296"/>
          </a:xfrm>
          <a:prstGeom prst="rect">
            <a:avLst/>
          </a:prstGeom>
        </p:spPr>
        <p:txBody>
          <a:bodyPr vert="horz" lIns="0" tIns="0" rIns="0" bIns="0" anchor="t" anchorCtr="0"/>
          <a:lstStyle>
            <a:lvl1pPr marL="0" indent="0" algn="l" defTabSz="914400" rtl="0" eaLnBrk="1" latinLnBrk="0" hangingPunct="1">
              <a:lnSpc>
                <a:spcPct val="100000"/>
              </a:lnSpc>
              <a:spcBef>
                <a:spcPts val="0"/>
              </a:spcBef>
              <a:spcAft>
                <a:spcPts val="1200"/>
              </a:spcAft>
              <a:buFontTx/>
              <a:buNone/>
              <a:defRPr lang="en-US" sz="1600" b="0" kern="1200" smtClean="0">
                <a:solidFill>
                  <a:schemeClr val="tx1">
                    <a:lumMod val="85000"/>
                    <a:lumOff val="15000"/>
                  </a:schemeClr>
                </a:solidFill>
                <a:latin typeface="+mn-lt"/>
                <a:ea typeface="+mn-ea"/>
                <a:cs typeface="+mn-cs"/>
              </a:defRPr>
            </a:lvl1pPr>
            <a:lvl2pPr>
              <a:defRPr lang="en-US" smtClean="0"/>
            </a:lvl2pPr>
            <a:lvl3pPr>
              <a:defRPr lang="en-US" smtClean="0"/>
            </a:lvl3pPr>
            <a:lvl4pPr>
              <a:defRPr lang="en-US" smtClean="0"/>
            </a:lvl4pPr>
            <a:lvl5pPr>
              <a:defRPr lang="en-US"/>
            </a:lvl5pPr>
          </a:lstStyle>
          <a:p>
            <a:pPr marL="0" lvl="0" indent="0" algn="l" defTabSz="914400" rtl="0" eaLnBrk="1" latinLnBrk="0" hangingPunct="1">
              <a:lnSpc>
                <a:spcPct val="100000"/>
              </a:lnSpc>
              <a:spcBef>
                <a:spcPts val="0"/>
              </a:spcBef>
              <a:spcAft>
                <a:spcPts val="1200"/>
              </a:spcAft>
              <a:buFontTx/>
              <a:buNone/>
            </a:pPr>
            <a:r>
              <a:rPr lang="en-US" dirty="0"/>
              <a:t>Click to edit Master text styles </a:t>
            </a:r>
          </a:p>
        </p:txBody>
      </p:sp>
      <p:sp>
        <p:nvSpPr>
          <p:cNvPr id="25" name="Rectangle 24"/>
          <p:cNvSpPr/>
          <p:nvPr/>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 Placeholder 28"/>
          <p:cNvSpPr>
            <a:spLocks noGrp="1"/>
          </p:cNvSpPr>
          <p:nvPr>
            <p:ph type="body" sz="quarter" idx="11" hasCustomPrompt="1"/>
          </p:nvPr>
        </p:nvSpPr>
        <p:spPr>
          <a:xfrm>
            <a:off x="468520" y="692696"/>
            <a:ext cx="6300240" cy="305296"/>
          </a:xfrm>
          <a:prstGeom prst="rect">
            <a:avLst/>
          </a:prstGeom>
        </p:spPr>
        <p:txBody>
          <a:bodyPr vert="horz" lIns="0" tIns="0" rIns="0" bIns="0"/>
          <a:lstStyle>
            <a:lvl1pPr marL="0" indent="0">
              <a:lnSpc>
                <a:spcPct val="90000"/>
              </a:lnSpc>
              <a:buFontTx/>
              <a:buNone/>
              <a:defRPr sz="1800" baseline="0">
                <a:solidFill>
                  <a:srgbClr val="CF0A2C"/>
                </a:solidFill>
                <a:latin typeface="Arial Black"/>
                <a:cs typeface="Arial Black"/>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Headline goes here</a:t>
            </a:r>
          </a:p>
        </p:txBody>
      </p:sp>
      <p:sp>
        <p:nvSpPr>
          <p:cNvPr id="28" name="Text Placeholder 28"/>
          <p:cNvSpPr>
            <a:spLocks noGrp="1"/>
          </p:cNvSpPr>
          <p:nvPr>
            <p:ph type="body" sz="quarter" idx="12" hasCustomPrompt="1"/>
          </p:nvPr>
        </p:nvSpPr>
        <p:spPr>
          <a:xfrm>
            <a:off x="468520" y="1260128"/>
            <a:ext cx="6300240" cy="368672"/>
          </a:xfrm>
          <a:prstGeom prst="rect">
            <a:avLst/>
          </a:prstGeom>
        </p:spPr>
        <p:txBody>
          <a:bodyPr vert="horz" lIns="0" tIns="0" rIns="0" bIns="0"/>
          <a:lstStyle>
            <a:lvl1pPr marL="0" indent="0">
              <a:buFontTx/>
              <a:buNone/>
              <a:defRPr sz="1800" b="1" i="0" baseline="0">
                <a:solidFill>
                  <a:schemeClr val="tx1">
                    <a:lumMod val="85000"/>
                    <a:lumOff val="15000"/>
                  </a:schemeClr>
                </a:solidFill>
                <a:latin typeface="Arial"/>
                <a:cs typeface="Arial"/>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Subhead goes here </a:t>
            </a:r>
          </a:p>
        </p:txBody>
      </p:sp>
      <p:cxnSp>
        <p:nvCxnSpPr>
          <p:cNvPr id="29" name="Straight Connector 28"/>
          <p:cNvCxnSpPr/>
          <p:nvPr/>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p:cNvCxnSpPr/>
          <p:nvPr userDrawn="1"/>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pic>
        <p:nvPicPr>
          <p:cNvPr id="20" name="Picture 19"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
        <p:nvSpPr>
          <p:cNvPr id="19" name="TextBox 18"/>
          <p:cNvSpPr txBox="1"/>
          <p:nvPr userDrawn="1"/>
        </p:nvSpPr>
        <p:spPr>
          <a:xfrm>
            <a:off x="6037118" y="6597932"/>
            <a:ext cx="3018177" cy="215444"/>
          </a:xfrm>
          <a:prstGeom prst="rect">
            <a:avLst/>
          </a:prstGeom>
          <a:noFill/>
        </p:spPr>
        <p:txBody>
          <a:bodyPr wrap="square" rtlCol="0">
            <a:spAutoFit/>
          </a:bodyPr>
          <a:lstStyle/>
          <a:p>
            <a:pPr algn="r"/>
            <a:r>
              <a:rPr lang="en-US" sz="800" dirty="0">
                <a:solidFill>
                  <a:schemeClr val="tx1">
                    <a:lumMod val="75000"/>
                    <a:lumOff val="25000"/>
                  </a:schemeClr>
                </a:solidFill>
                <a:latin typeface="Arial"/>
                <a:cs typeface="Arial"/>
              </a:rPr>
              <a:t>Copyright © malomatia(Q.S.C) 2014 - All Rights Reserved.</a:t>
            </a:r>
          </a:p>
        </p:txBody>
      </p:sp>
      <p:sp>
        <p:nvSpPr>
          <p:cNvPr id="21" name="TextBox 20"/>
          <p:cNvSpPr txBox="1"/>
          <p:nvPr userDrawn="1"/>
        </p:nvSpPr>
        <p:spPr>
          <a:xfrm>
            <a:off x="251520" y="6597352"/>
            <a:ext cx="4066795" cy="216024"/>
          </a:xfrm>
          <a:prstGeom prst="rect">
            <a:avLst/>
          </a:prstGeom>
          <a:noFill/>
        </p:spPr>
        <p:txBody>
          <a:bodyPr wrap="square" lIns="0" tIns="0" rIns="0" bIns="0" rtlCol="0">
            <a:noAutofit/>
          </a:bodyPr>
          <a:lstStyle/>
          <a:p>
            <a:r>
              <a:rPr lang="en-US" sz="1200" b="1" kern="1200" dirty="0" err="1">
                <a:solidFill>
                  <a:schemeClr val="tx1">
                    <a:lumMod val="75000"/>
                    <a:lumOff val="25000"/>
                  </a:schemeClr>
                </a:solidFill>
                <a:effectLst/>
                <a:latin typeface="Arial"/>
                <a:ea typeface="+mn-ea"/>
                <a:cs typeface="Arial"/>
              </a:rPr>
              <a:t>malomatia</a:t>
            </a:r>
            <a:r>
              <a:rPr lang="en-US" sz="1200" b="1" kern="1200" dirty="0">
                <a:solidFill>
                  <a:schemeClr val="tx1">
                    <a:lumMod val="75000"/>
                    <a:lumOff val="25000"/>
                  </a:schemeClr>
                </a:solidFill>
                <a:effectLst/>
                <a:latin typeface="Arial"/>
                <a:ea typeface="+mn-ea"/>
                <a:cs typeface="Arial"/>
              </a:rPr>
              <a:t> Healthcare Service Lines</a:t>
            </a:r>
            <a:endParaRPr lang="en-US" sz="1050" kern="1200" dirty="0">
              <a:solidFill>
                <a:schemeClr val="tx1">
                  <a:lumMod val="75000"/>
                  <a:lumOff val="25000"/>
                </a:schemeClr>
              </a:solidFill>
              <a:effectLst/>
              <a:latin typeface="Arial"/>
              <a:ea typeface="+mn-ea"/>
              <a:cs typeface="Arial"/>
            </a:endParaRPr>
          </a:p>
        </p:txBody>
      </p:sp>
      <p:cxnSp>
        <p:nvCxnSpPr>
          <p:cNvPr id="23" name="Straight Connector 22"/>
          <p:cNvCxnSpPr/>
          <p:nvPr userDrawn="1"/>
        </p:nvCxnSpPr>
        <p:spPr>
          <a:xfrm>
            <a:off x="468520" y="6597352"/>
            <a:ext cx="8675480" cy="0"/>
          </a:xfrm>
          <a:prstGeom prst="line">
            <a:avLst/>
          </a:prstGeom>
          <a:ln w="12700" cmpd="sng">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170700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ormal Flow text paragraph style-subhead Slide">
    <p:spTree>
      <p:nvGrpSpPr>
        <p:cNvPr id="1" name=""/>
        <p:cNvGrpSpPr/>
        <p:nvPr/>
      </p:nvGrpSpPr>
      <p:grpSpPr>
        <a:xfrm>
          <a:off x="0" y="0"/>
          <a:ext cx="0" cy="0"/>
          <a:chOff x="0" y="0"/>
          <a:chExt cx="0" cy="0"/>
        </a:xfrm>
      </p:grpSpPr>
      <p:sp>
        <p:nvSpPr>
          <p:cNvPr id="3" name="Content Placeholder 8"/>
          <p:cNvSpPr>
            <a:spLocks noGrp="1"/>
          </p:cNvSpPr>
          <p:nvPr>
            <p:ph sz="quarter" idx="13" hasCustomPrompt="1"/>
          </p:nvPr>
        </p:nvSpPr>
        <p:spPr>
          <a:xfrm>
            <a:off x="468520" y="1295984"/>
            <a:ext cx="8353176" cy="4653296"/>
          </a:xfrm>
          <a:prstGeom prst="rect">
            <a:avLst/>
          </a:prstGeom>
        </p:spPr>
        <p:txBody>
          <a:bodyPr vert="horz" lIns="0" tIns="0" rIns="0" bIns="0" anchor="t" anchorCtr="0"/>
          <a:lstStyle>
            <a:lvl1pPr marL="0" indent="0" algn="l" defTabSz="914400" rtl="0" eaLnBrk="1" latinLnBrk="0" hangingPunct="1">
              <a:lnSpc>
                <a:spcPct val="100000"/>
              </a:lnSpc>
              <a:spcBef>
                <a:spcPts val="0"/>
              </a:spcBef>
              <a:spcAft>
                <a:spcPts val="1200"/>
              </a:spcAft>
              <a:buFontTx/>
              <a:buNone/>
              <a:defRPr lang="en-US" sz="1600" b="0" kern="1200" smtClean="0">
                <a:solidFill>
                  <a:schemeClr val="tx1">
                    <a:lumMod val="85000"/>
                    <a:lumOff val="15000"/>
                  </a:schemeClr>
                </a:solidFill>
                <a:latin typeface="+mn-lt"/>
                <a:ea typeface="+mn-ea"/>
                <a:cs typeface="+mn-cs"/>
              </a:defRPr>
            </a:lvl1pPr>
            <a:lvl2pPr>
              <a:defRPr lang="en-US" smtClean="0"/>
            </a:lvl2pPr>
            <a:lvl3pPr>
              <a:defRPr lang="en-US" smtClean="0"/>
            </a:lvl3pPr>
            <a:lvl4pPr>
              <a:defRPr lang="en-US" smtClean="0"/>
            </a:lvl4pPr>
            <a:lvl5pPr>
              <a:defRPr lang="en-US"/>
            </a:lvl5pPr>
          </a:lstStyle>
          <a:p>
            <a:pPr marL="0" lvl="0" indent="0" algn="l" defTabSz="914400" rtl="0" eaLnBrk="1" latinLnBrk="0" hangingPunct="1">
              <a:lnSpc>
                <a:spcPct val="100000"/>
              </a:lnSpc>
              <a:spcBef>
                <a:spcPts val="0"/>
              </a:spcBef>
              <a:spcAft>
                <a:spcPts val="1200"/>
              </a:spcAft>
              <a:buFontTx/>
              <a:buNone/>
            </a:pPr>
            <a:r>
              <a:rPr lang="en-US" dirty="0"/>
              <a:t>Click to edit Master text styles </a:t>
            </a:r>
          </a:p>
        </p:txBody>
      </p:sp>
      <p:sp>
        <p:nvSpPr>
          <p:cNvPr id="7" name="Rectangle 6"/>
          <p:cNvSpPr/>
          <p:nvPr/>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468520" y="1124744"/>
            <a:ext cx="8675480" cy="0"/>
          </a:xfrm>
          <a:prstGeom prst="line">
            <a:avLst/>
          </a:prstGeom>
          <a:ln w="9525"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Text Placeholder 28"/>
          <p:cNvSpPr>
            <a:spLocks noGrp="1"/>
          </p:cNvSpPr>
          <p:nvPr>
            <p:ph type="body" sz="quarter" idx="12" hasCustomPrompt="1"/>
          </p:nvPr>
        </p:nvSpPr>
        <p:spPr>
          <a:xfrm>
            <a:off x="467544" y="692696"/>
            <a:ext cx="6300240" cy="368672"/>
          </a:xfrm>
          <a:prstGeom prst="rect">
            <a:avLst/>
          </a:prstGeom>
        </p:spPr>
        <p:txBody>
          <a:bodyPr vert="horz" lIns="0" tIns="0" rIns="0" bIns="0"/>
          <a:lstStyle>
            <a:lvl1pPr marL="0" indent="0">
              <a:buFontTx/>
              <a:buNone/>
              <a:defRPr sz="1800" b="1" i="0" baseline="0">
                <a:solidFill>
                  <a:schemeClr val="tx1">
                    <a:lumMod val="85000"/>
                    <a:lumOff val="15000"/>
                  </a:schemeClr>
                </a:solidFill>
                <a:latin typeface="Arial"/>
                <a:cs typeface="Arial"/>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Subhead goes here </a:t>
            </a:r>
          </a:p>
        </p:txBody>
      </p:sp>
      <p:sp>
        <p:nvSpPr>
          <p:cNvPr id="16" name="Text Placeholder 28"/>
          <p:cNvSpPr>
            <a:spLocks noGrp="1"/>
          </p:cNvSpPr>
          <p:nvPr>
            <p:ph type="body" sz="quarter" idx="11" hasCustomPrompt="1"/>
          </p:nvPr>
        </p:nvSpPr>
        <p:spPr>
          <a:xfrm>
            <a:off x="468520" y="243384"/>
            <a:ext cx="6300240" cy="377304"/>
          </a:xfrm>
          <a:prstGeom prst="rect">
            <a:avLst/>
          </a:prstGeom>
        </p:spPr>
        <p:txBody>
          <a:bodyPr vert="horz" lIns="0" tIns="0" rIns="0" bIns="0"/>
          <a:lstStyle>
            <a:lvl1pPr marL="0" indent="0">
              <a:lnSpc>
                <a:spcPct val="90000"/>
              </a:lnSpc>
              <a:buFontTx/>
              <a:buNone/>
              <a:defRPr sz="1800" baseline="0">
                <a:solidFill>
                  <a:srgbClr val="CF0A2C"/>
                </a:solidFill>
                <a:latin typeface="Arial Black"/>
                <a:cs typeface="Arial Black"/>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Headline goes here</a:t>
            </a:r>
          </a:p>
        </p:txBody>
      </p:sp>
      <p:cxnSp>
        <p:nvCxnSpPr>
          <p:cNvPr id="17" name="Straight Connector 16"/>
          <p:cNvCxnSpPr/>
          <p:nvPr/>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Rectangle 19"/>
          <p:cNvSpPr/>
          <p:nvPr userDrawn="1"/>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468520" y="1124744"/>
            <a:ext cx="8675480" cy="0"/>
          </a:xfrm>
          <a:prstGeom prst="line">
            <a:avLst/>
          </a:prstGeom>
          <a:ln w="9525"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pic>
        <p:nvPicPr>
          <p:cNvPr id="27" name="Picture 26"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
        <p:nvSpPr>
          <p:cNvPr id="19" name="TextBox 18"/>
          <p:cNvSpPr txBox="1"/>
          <p:nvPr userDrawn="1"/>
        </p:nvSpPr>
        <p:spPr>
          <a:xfrm>
            <a:off x="6037118" y="6597932"/>
            <a:ext cx="3018177" cy="215444"/>
          </a:xfrm>
          <a:prstGeom prst="rect">
            <a:avLst/>
          </a:prstGeom>
          <a:noFill/>
        </p:spPr>
        <p:txBody>
          <a:bodyPr wrap="square" rtlCol="0">
            <a:spAutoFit/>
          </a:bodyPr>
          <a:lstStyle/>
          <a:p>
            <a:pPr algn="r"/>
            <a:r>
              <a:rPr lang="en-US" sz="800" dirty="0">
                <a:solidFill>
                  <a:schemeClr val="tx1">
                    <a:lumMod val="75000"/>
                    <a:lumOff val="25000"/>
                  </a:schemeClr>
                </a:solidFill>
                <a:latin typeface="Arial"/>
                <a:cs typeface="Arial"/>
              </a:rPr>
              <a:t>Copyright © malomatia(Q.S.C) 2014 - All Rights Reserved.</a:t>
            </a:r>
          </a:p>
        </p:txBody>
      </p:sp>
      <p:sp>
        <p:nvSpPr>
          <p:cNvPr id="26" name="TextBox 25"/>
          <p:cNvSpPr txBox="1"/>
          <p:nvPr userDrawn="1"/>
        </p:nvSpPr>
        <p:spPr>
          <a:xfrm>
            <a:off x="251520" y="6597352"/>
            <a:ext cx="4066795" cy="216024"/>
          </a:xfrm>
          <a:prstGeom prst="rect">
            <a:avLst/>
          </a:prstGeom>
          <a:noFill/>
        </p:spPr>
        <p:txBody>
          <a:bodyPr wrap="square" lIns="0" tIns="0" rIns="0" bIns="0" rtlCol="0">
            <a:noAutofit/>
          </a:bodyPr>
          <a:lstStyle/>
          <a:p>
            <a:r>
              <a:rPr lang="en-US" sz="1200" b="1" kern="1200" dirty="0" err="1">
                <a:solidFill>
                  <a:schemeClr val="tx1">
                    <a:lumMod val="75000"/>
                    <a:lumOff val="25000"/>
                  </a:schemeClr>
                </a:solidFill>
                <a:effectLst/>
                <a:latin typeface="Arial"/>
                <a:ea typeface="+mn-ea"/>
                <a:cs typeface="Arial"/>
              </a:rPr>
              <a:t>malomatia</a:t>
            </a:r>
            <a:r>
              <a:rPr lang="en-US" sz="1200" b="1" kern="1200" dirty="0">
                <a:solidFill>
                  <a:schemeClr val="tx1">
                    <a:lumMod val="75000"/>
                    <a:lumOff val="25000"/>
                  </a:schemeClr>
                </a:solidFill>
                <a:effectLst/>
                <a:latin typeface="Arial"/>
                <a:ea typeface="+mn-ea"/>
                <a:cs typeface="Arial"/>
              </a:rPr>
              <a:t> Healthcare Service Lines</a:t>
            </a:r>
            <a:endParaRPr lang="en-US" sz="1050" kern="1200" dirty="0">
              <a:solidFill>
                <a:schemeClr val="tx1">
                  <a:lumMod val="75000"/>
                  <a:lumOff val="25000"/>
                </a:schemeClr>
              </a:solidFill>
              <a:effectLst/>
              <a:latin typeface="Arial"/>
              <a:ea typeface="+mn-ea"/>
              <a:cs typeface="Arial"/>
            </a:endParaRPr>
          </a:p>
        </p:txBody>
      </p:sp>
      <p:cxnSp>
        <p:nvCxnSpPr>
          <p:cNvPr id="28" name="Straight Connector 27"/>
          <p:cNvCxnSpPr/>
          <p:nvPr userDrawn="1"/>
        </p:nvCxnSpPr>
        <p:spPr>
          <a:xfrm>
            <a:off x="468520" y="6597352"/>
            <a:ext cx="8675480" cy="0"/>
          </a:xfrm>
          <a:prstGeom prst="line">
            <a:avLst/>
          </a:prstGeom>
          <a:ln w="12700" cmpd="sng">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395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xt paragraph combined with photo">
    <p:spTree>
      <p:nvGrpSpPr>
        <p:cNvPr id="1" name=""/>
        <p:cNvGrpSpPr/>
        <p:nvPr/>
      </p:nvGrpSpPr>
      <p:grpSpPr>
        <a:xfrm>
          <a:off x="0" y="0"/>
          <a:ext cx="0" cy="0"/>
          <a:chOff x="0" y="0"/>
          <a:chExt cx="0" cy="0"/>
        </a:xfrm>
      </p:grpSpPr>
      <p:sp>
        <p:nvSpPr>
          <p:cNvPr id="22" name="Content Placeholder 8"/>
          <p:cNvSpPr>
            <a:spLocks noGrp="1"/>
          </p:cNvSpPr>
          <p:nvPr>
            <p:ph sz="quarter" idx="13"/>
          </p:nvPr>
        </p:nvSpPr>
        <p:spPr>
          <a:xfrm>
            <a:off x="467544" y="1268760"/>
            <a:ext cx="5400600" cy="4608512"/>
          </a:xfrm>
          <a:prstGeom prst="rect">
            <a:avLst/>
          </a:prstGeom>
        </p:spPr>
        <p:txBody>
          <a:bodyPr vert="horz" lIns="0" tIns="0" rIns="0" bIns="0" numCol="1" anchor="t" anchorCtr="0"/>
          <a:lstStyle>
            <a:lvl1pPr marL="0" indent="0" algn="l" defTabSz="914400" rtl="0" eaLnBrk="1" latinLnBrk="0" hangingPunct="1">
              <a:lnSpc>
                <a:spcPct val="100000"/>
              </a:lnSpc>
              <a:spcBef>
                <a:spcPts val="0"/>
              </a:spcBef>
              <a:spcAft>
                <a:spcPts val="1200"/>
              </a:spcAft>
              <a:buFontTx/>
              <a:buNone/>
              <a:defRPr lang="en-US" sz="1600" b="0" kern="1200" smtClean="0">
                <a:solidFill>
                  <a:schemeClr val="tx1">
                    <a:lumMod val="85000"/>
                    <a:lumOff val="15000"/>
                  </a:schemeClr>
                </a:solidFill>
                <a:latin typeface="+mn-lt"/>
                <a:ea typeface="+mn-ea"/>
                <a:cs typeface="+mn-cs"/>
              </a:defRPr>
            </a:lvl1pPr>
            <a:lvl2pPr>
              <a:defRPr lang="en-US" smtClean="0"/>
            </a:lvl2pPr>
            <a:lvl3pPr>
              <a:defRPr lang="en-US" smtClean="0"/>
            </a:lvl3pPr>
            <a:lvl4pPr>
              <a:defRPr lang="en-US" smtClean="0"/>
            </a:lvl4pPr>
            <a:lvl5pPr>
              <a:defRPr lang="en-US"/>
            </a:lvl5pPr>
          </a:lstStyle>
          <a:p>
            <a:pPr marL="0" lvl="0" indent="0" algn="l" defTabSz="914400" rtl="0" eaLnBrk="1" latinLnBrk="0" hangingPunct="1">
              <a:lnSpc>
                <a:spcPct val="100000"/>
              </a:lnSpc>
              <a:spcBef>
                <a:spcPts val="0"/>
              </a:spcBef>
              <a:spcAft>
                <a:spcPts val="1200"/>
              </a:spcAft>
              <a:buFontTx/>
              <a:buNone/>
            </a:pPr>
            <a:r>
              <a:rPr lang="en-US" dirty="0"/>
              <a:t>Click to edit Master text styles</a:t>
            </a:r>
          </a:p>
        </p:txBody>
      </p:sp>
      <p:sp>
        <p:nvSpPr>
          <p:cNvPr id="23" name="Picture Placeholder 13"/>
          <p:cNvSpPr>
            <a:spLocks noGrp="1"/>
          </p:cNvSpPr>
          <p:nvPr>
            <p:ph type="pic" sz="quarter" idx="14"/>
          </p:nvPr>
        </p:nvSpPr>
        <p:spPr>
          <a:xfrm>
            <a:off x="6084168" y="1268760"/>
            <a:ext cx="2736304" cy="2770186"/>
          </a:xfrm>
          <a:prstGeom prst="rect">
            <a:avLst/>
          </a:prstGeom>
        </p:spPr>
        <p:txBody>
          <a:bodyPr vert="horz"/>
          <a:lstStyle>
            <a:lvl1pPr>
              <a:defRPr sz="1200"/>
            </a:lvl1pPr>
          </a:lstStyle>
          <a:p>
            <a:r>
              <a:rPr lang="en-US"/>
              <a:t>Drag picture to placeholder or click icon to add</a:t>
            </a:r>
            <a:endParaRPr lang="en-US" dirty="0"/>
          </a:p>
        </p:txBody>
      </p:sp>
      <p:sp>
        <p:nvSpPr>
          <p:cNvPr id="24" name="Picture Placeholder 13"/>
          <p:cNvSpPr>
            <a:spLocks noGrp="1"/>
          </p:cNvSpPr>
          <p:nvPr>
            <p:ph type="pic" sz="quarter" idx="15"/>
          </p:nvPr>
        </p:nvSpPr>
        <p:spPr>
          <a:xfrm>
            <a:off x="6084168" y="4221088"/>
            <a:ext cx="2736304" cy="1624012"/>
          </a:xfrm>
          <a:prstGeom prst="rect">
            <a:avLst/>
          </a:prstGeom>
        </p:spPr>
        <p:txBody>
          <a:bodyPr vert="horz"/>
          <a:lstStyle>
            <a:lvl1pPr>
              <a:defRPr sz="1200"/>
            </a:lvl1pPr>
          </a:lstStyle>
          <a:p>
            <a:r>
              <a:rPr lang="en-US"/>
              <a:t>Drag picture to placeholder or click icon to add</a:t>
            </a:r>
            <a:endParaRPr lang="en-US" dirty="0"/>
          </a:p>
        </p:txBody>
      </p:sp>
      <p:sp>
        <p:nvSpPr>
          <p:cNvPr id="30" name="Rectangle 29"/>
          <p:cNvSpPr/>
          <p:nvPr/>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sp>
        <p:nvSpPr>
          <p:cNvPr id="18" name="Text Placeholder 28"/>
          <p:cNvSpPr>
            <a:spLocks noGrp="1"/>
          </p:cNvSpPr>
          <p:nvPr>
            <p:ph type="body" sz="quarter" idx="12" hasCustomPrompt="1"/>
          </p:nvPr>
        </p:nvSpPr>
        <p:spPr>
          <a:xfrm>
            <a:off x="467544" y="692696"/>
            <a:ext cx="6300240" cy="368672"/>
          </a:xfrm>
          <a:prstGeom prst="rect">
            <a:avLst/>
          </a:prstGeom>
        </p:spPr>
        <p:txBody>
          <a:bodyPr vert="horz" lIns="0" tIns="0" rIns="0" bIns="0"/>
          <a:lstStyle>
            <a:lvl1pPr marL="0" indent="0">
              <a:buFontTx/>
              <a:buNone/>
              <a:defRPr sz="1800" b="1" i="0" baseline="0">
                <a:solidFill>
                  <a:schemeClr val="tx1">
                    <a:lumMod val="85000"/>
                    <a:lumOff val="15000"/>
                  </a:schemeClr>
                </a:solidFill>
                <a:latin typeface="Arial"/>
                <a:cs typeface="Arial"/>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Subhead goes here </a:t>
            </a:r>
          </a:p>
        </p:txBody>
      </p:sp>
      <p:sp>
        <p:nvSpPr>
          <p:cNvPr id="19" name="Text Placeholder 28"/>
          <p:cNvSpPr>
            <a:spLocks noGrp="1"/>
          </p:cNvSpPr>
          <p:nvPr>
            <p:ph type="body" sz="quarter" idx="11" hasCustomPrompt="1"/>
          </p:nvPr>
        </p:nvSpPr>
        <p:spPr>
          <a:xfrm>
            <a:off x="468520" y="243384"/>
            <a:ext cx="6300240" cy="377304"/>
          </a:xfrm>
          <a:prstGeom prst="rect">
            <a:avLst/>
          </a:prstGeom>
        </p:spPr>
        <p:txBody>
          <a:bodyPr vert="horz" lIns="0" tIns="0" rIns="0" bIns="0"/>
          <a:lstStyle>
            <a:lvl1pPr marL="0" indent="0">
              <a:lnSpc>
                <a:spcPct val="90000"/>
              </a:lnSpc>
              <a:buFontTx/>
              <a:buNone/>
              <a:defRPr sz="1800" baseline="0">
                <a:solidFill>
                  <a:srgbClr val="CF0A2C"/>
                </a:solidFill>
                <a:latin typeface="Arial Black"/>
                <a:cs typeface="Arial Black"/>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Headline goes here</a:t>
            </a:r>
          </a:p>
        </p:txBody>
      </p:sp>
      <p:sp>
        <p:nvSpPr>
          <p:cNvPr id="21" name="Rectangle 20"/>
          <p:cNvSpPr/>
          <p:nvPr userDrawn="1"/>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p:cNvCxnSpPr/>
          <p:nvPr userDrawn="1"/>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pic>
        <p:nvPicPr>
          <p:cNvPr id="32" name="Picture 31"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
        <p:nvSpPr>
          <p:cNvPr id="20" name="TextBox 19"/>
          <p:cNvSpPr txBox="1"/>
          <p:nvPr userDrawn="1"/>
        </p:nvSpPr>
        <p:spPr>
          <a:xfrm>
            <a:off x="6037118" y="6597932"/>
            <a:ext cx="3018177" cy="215444"/>
          </a:xfrm>
          <a:prstGeom prst="rect">
            <a:avLst/>
          </a:prstGeom>
          <a:noFill/>
        </p:spPr>
        <p:txBody>
          <a:bodyPr wrap="square" rtlCol="0">
            <a:spAutoFit/>
          </a:bodyPr>
          <a:lstStyle/>
          <a:p>
            <a:pPr algn="r"/>
            <a:r>
              <a:rPr lang="en-US" sz="800" dirty="0">
                <a:solidFill>
                  <a:schemeClr val="tx1">
                    <a:lumMod val="75000"/>
                    <a:lumOff val="25000"/>
                  </a:schemeClr>
                </a:solidFill>
                <a:latin typeface="Arial"/>
                <a:cs typeface="Arial"/>
              </a:rPr>
              <a:t>Copyright © malomatia(Q.S.C) 2014 - All Rights Reserved.</a:t>
            </a:r>
          </a:p>
        </p:txBody>
      </p:sp>
      <p:sp>
        <p:nvSpPr>
          <p:cNvPr id="27" name="TextBox 26"/>
          <p:cNvSpPr txBox="1"/>
          <p:nvPr userDrawn="1"/>
        </p:nvSpPr>
        <p:spPr>
          <a:xfrm>
            <a:off x="251520" y="6597352"/>
            <a:ext cx="4066795" cy="216024"/>
          </a:xfrm>
          <a:prstGeom prst="rect">
            <a:avLst/>
          </a:prstGeom>
          <a:noFill/>
        </p:spPr>
        <p:txBody>
          <a:bodyPr wrap="square" lIns="0" tIns="0" rIns="0" bIns="0" rtlCol="0">
            <a:noAutofit/>
          </a:bodyPr>
          <a:lstStyle/>
          <a:p>
            <a:r>
              <a:rPr lang="en-US" sz="1200" b="1" kern="1200" dirty="0" err="1">
                <a:solidFill>
                  <a:schemeClr val="tx1">
                    <a:lumMod val="75000"/>
                    <a:lumOff val="25000"/>
                  </a:schemeClr>
                </a:solidFill>
                <a:effectLst/>
                <a:latin typeface="Arial"/>
                <a:ea typeface="+mn-ea"/>
                <a:cs typeface="Arial"/>
              </a:rPr>
              <a:t>malomatia</a:t>
            </a:r>
            <a:r>
              <a:rPr lang="en-US" sz="1200" b="1" kern="1200" dirty="0">
                <a:solidFill>
                  <a:schemeClr val="tx1">
                    <a:lumMod val="75000"/>
                    <a:lumOff val="25000"/>
                  </a:schemeClr>
                </a:solidFill>
                <a:effectLst/>
                <a:latin typeface="Arial"/>
                <a:ea typeface="+mn-ea"/>
                <a:cs typeface="Arial"/>
              </a:rPr>
              <a:t> Healthcare Service Lines</a:t>
            </a:r>
            <a:endParaRPr lang="en-US" sz="1050" kern="1200" dirty="0">
              <a:solidFill>
                <a:schemeClr val="tx1">
                  <a:lumMod val="75000"/>
                  <a:lumOff val="25000"/>
                </a:schemeClr>
              </a:solidFill>
              <a:effectLst/>
              <a:latin typeface="Arial"/>
              <a:ea typeface="+mn-ea"/>
              <a:cs typeface="Arial"/>
            </a:endParaRPr>
          </a:p>
        </p:txBody>
      </p:sp>
      <p:cxnSp>
        <p:nvCxnSpPr>
          <p:cNvPr id="31" name="Straight Connector 30"/>
          <p:cNvCxnSpPr/>
          <p:nvPr userDrawn="1"/>
        </p:nvCxnSpPr>
        <p:spPr>
          <a:xfrm>
            <a:off x="468520" y="6597352"/>
            <a:ext cx="8675480" cy="0"/>
          </a:xfrm>
          <a:prstGeom prst="line">
            <a:avLst/>
          </a:prstGeom>
          <a:ln w="12700" cmpd="sng">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64184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hotos or Clinte logos distripution Slide">
    <p:spTree>
      <p:nvGrpSpPr>
        <p:cNvPr id="1" name=""/>
        <p:cNvGrpSpPr/>
        <p:nvPr/>
      </p:nvGrpSpPr>
      <p:grpSpPr>
        <a:xfrm>
          <a:off x="0" y="0"/>
          <a:ext cx="0" cy="0"/>
          <a:chOff x="0" y="0"/>
          <a:chExt cx="0" cy="0"/>
        </a:xfrm>
      </p:grpSpPr>
      <p:sp>
        <p:nvSpPr>
          <p:cNvPr id="32" name="Picture Placeholder 13"/>
          <p:cNvSpPr>
            <a:spLocks noGrp="1"/>
          </p:cNvSpPr>
          <p:nvPr>
            <p:ph type="pic" sz="quarter" idx="14"/>
          </p:nvPr>
        </p:nvSpPr>
        <p:spPr>
          <a:xfrm>
            <a:off x="475185" y="1700808"/>
            <a:ext cx="2736304" cy="2304256"/>
          </a:xfrm>
          <a:prstGeom prst="rect">
            <a:avLst/>
          </a:prstGeom>
        </p:spPr>
        <p:txBody>
          <a:bodyPr vert="horz"/>
          <a:lstStyle>
            <a:lvl1pPr>
              <a:defRPr sz="1100"/>
            </a:lvl1pPr>
          </a:lstStyle>
          <a:p>
            <a:r>
              <a:rPr lang="en-US"/>
              <a:t>Drag picture to placeholder or click icon to add</a:t>
            </a:r>
            <a:endParaRPr lang="en-US" dirty="0"/>
          </a:p>
        </p:txBody>
      </p:sp>
      <p:sp>
        <p:nvSpPr>
          <p:cNvPr id="33" name="Picture Placeholder 13"/>
          <p:cNvSpPr>
            <a:spLocks noGrp="1"/>
          </p:cNvSpPr>
          <p:nvPr>
            <p:ph type="pic" sz="quarter" idx="15"/>
          </p:nvPr>
        </p:nvSpPr>
        <p:spPr>
          <a:xfrm>
            <a:off x="5292080" y="1700808"/>
            <a:ext cx="1936576" cy="1081954"/>
          </a:xfrm>
          <a:prstGeom prst="rect">
            <a:avLst/>
          </a:prstGeom>
        </p:spPr>
        <p:txBody>
          <a:bodyPr vert="horz"/>
          <a:lstStyle>
            <a:lvl1pPr>
              <a:defRPr sz="1100"/>
            </a:lvl1pPr>
          </a:lstStyle>
          <a:p>
            <a:r>
              <a:rPr lang="en-US"/>
              <a:t>Drag picture to placeholder or click icon to add</a:t>
            </a:r>
            <a:endParaRPr lang="en-US" dirty="0"/>
          </a:p>
        </p:txBody>
      </p:sp>
      <p:sp>
        <p:nvSpPr>
          <p:cNvPr id="34" name="Picture Placeholder 13"/>
          <p:cNvSpPr>
            <a:spLocks noGrp="1"/>
          </p:cNvSpPr>
          <p:nvPr>
            <p:ph type="pic" sz="quarter" idx="16"/>
          </p:nvPr>
        </p:nvSpPr>
        <p:spPr>
          <a:xfrm>
            <a:off x="3347863" y="1700808"/>
            <a:ext cx="1834651" cy="1081954"/>
          </a:xfrm>
          <a:prstGeom prst="rect">
            <a:avLst/>
          </a:prstGeom>
        </p:spPr>
        <p:txBody>
          <a:bodyPr vert="horz"/>
          <a:lstStyle>
            <a:lvl1pPr>
              <a:defRPr sz="1100"/>
            </a:lvl1pPr>
          </a:lstStyle>
          <a:p>
            <a:r>
              <a:rPr lang="en-US"/>
              <a:t>Drag picture to placeholder or click icon to add</a:t>
            </a:r>
          </a:p>
        </p:txBody>
      </p:sp>
      <p:sp>
        <p:nvSpPr>
          <p:cNvPr id="35" name="Picture Placeholder 13"/>
          <p:cNvSpPr>
            <a:spLocks noGrp="1"/>
          </p:cNvSpPr>
          <p:nvPr>
            <p:ph type="pic" sz="quarter" idx="17"/>
          </p:nvPr>
        </p:nvSpPr>
        <p:spPr>
          <a:xfrm>
            <a:off x="5292080" y="2881908"/>
            <a:ext cx="1936576" cy="1123156"/>
          </a:xfrm>
          <a:prstGeom prst="rect">
            <a:avLst/>
          </a:prstGeom>
        </p:spPr>
        <p:txBody>
          <a:bodyPr vert="horz"/>
          <a:lstStyle>
            <a:lvl1pPr>
              <a:defRPr sz="1100"/>
            </a:lvl1pPr>
          </a:lstStyle>
          <a:p>
            <a:r>
              <a:rPr lang="en-US"/>
              <a:t>Drag picture to placeholder or click icon to add</a:t>
            </a:r>
            <a:endParaRPr lang="en-US" dirty="0"/>
          </a:p>
        </p:txBody>
      </p:sp>
      <p:sp>
        <p:nvSpPr>
          <p:cNvPr id="36" name="Picture Placeholder 13"/>
          <p:cNvSpPr>
            <a:spLocks noGrp="1"/>
          </p:cNvSpPr>
          <p:nvPr>
            <p:ph type="pic" sz="quarter" idx="18"/>
          </p:nvPr>
        </p:nvSpPr>
        <p:spPr>
          <a:xfrm>
            <a:off x="3347863" y="2881908"/>
            <a:ext cx="1834651" cy="1123156"/>
          </a:xfrm>
          <a:prstGeom prst="rect">
            <a:avLst/>
          </a:prstGeom>
        </p:spPr>
        <p:txBody>
          <a:bodyPr vert="horz"/>
          <a:lstStyle>
            <a:lvl1pPr>
              <a:defRPr sz="1100"/>
            </a:lvl1pPr>
          </a:lstStyle>
          <a:p>
            <a:r>
              <a:rPr lang="en-US"/>
              <a:t>Drag picture to placeholder or click icon to add</a:t>
            </a:r>
            <a:endParaRPr lang="en-US" dirty="0"/>
          </a:p>
        </p:txBody>
      </p:sp>
      <p:sp>
        <p:nvSpPr>
          <p:cNvPr id="37" name="Picture Placeholder 13"/>
          <p:cNvSpPr>
            <a:spLocks noGrp="1"/>
          </p:cNvSpPr>
          <p:nvPr>
            <p:ph type="pic" sz="quarter" idx="19"/>
          </p:nvPr>
        </p:nvSpPr>
        <p:spPr>
          <a:xfrm>
            <a:off x="5292080" y="4088408"/>
            <a:ext cx="1936576" cy="2004888"/>
          </a:xfrm>
          <a:prstGeom prst="rect">
            <a:avLst/>
          </a:prstGeom>
        </p:spPr>
        <p:txBody>
          <a:bodyPr vert="horz"/>
          <a:lstStyle>
            <a:lvl1pPr>
              <a:defRPr sz="1100"/>
            </a:lvl1pPr>
          </a:lstStyle>
          <a:p>
            <a:r>
              <a:rPr lang="en-US"/>
              <a:t>Drag picture to placeholder or click icon to add</a:t>
            </a:r>
            <a:endParaRPr lang="en-US" dirty="0"/>
          </a:p>
        </p:txBody>
      </p:sp>
      <p:sp>
        <p:nvSpPr>
          <p:cNvPr id="38" name="Picture Placeholder 13"/>
          <p:cNvSpPr>
            <a:spLocks noGrp="1"/>
          </p:cNvSpPr>
          <p:nvPr>
            <p:ph type="pic" sz="quarter" idx="20"/>
          </p:nvPr>
        </p:nvSpPr>
        <p:spPr>
          <a:xfrm>
            <a:off x="3347863" y="4088408"/>
            <a:ext cx="1834651" cy="2004888"/>
          </a:xfrm>
          <a:prstGeom prst="rect">
            <a:avLst/>
          </a:prstGeom>
        </p:spPr>
        <p:txBody>
          <a:bodyPr vert="horz"/>
          <a:lstStyle>
            <a:lvl1pPr>
              <a:defRPr sz="1100"/>
            </a:lvl1pPr>
          </a:lstStyle>
          <a:p>
            <a:r>
              <a:rPr lang="en-US"/>
              <a:t>Drag picture to placeholder or click icon to add</a:t>
            </a:r>
            <a:endParaRPr lang="en-US" dirty="0"/>
          </a:p>
        </p:txBody>
      </p:sp>
      <p:sp>
        <p:nvSpPr>
          <p:cNvPr id="39" name="Picture Placeholder 13"/>
          <p:cNvSpPr>
            <a:spLocks noGrp="1"/>
          </p:cNvSpPr>
          <p:nvPr>
            <p:ph type="pic" sz="quarter" idx="21"/>
          </p:nvPr>
        </p:nvSpPr>
        <p:spPr>
          <a:xfrm>
            <a:off x="464963" y="4088408"/>
            <a:ext cx="2738885" cy="2004888"/>
          </a:xfrm>
          <a:prstGeom prst="rect">
            <a:avLst/>
          </a:prstGeom>
        </p:spPr>
        <p:txBody>
          <a:bodyPr vert="horz"/>
          <a:lstStyle>
            <a:lvl1pPr>
              <a:defRPr sz="1100"/>
            </a:lvl1pPr>
          </a:lstStyle>
          <a:p>
            <a:r>
              <a:rPr lang="en-US"/>
              <a:t>Drag picture to placeholder or click icon to add</a:t>
            </a:r>
            <a:endParaRPr lang="en-US" dirty="0"/>
          </a:p>
        </p:txBody>
      </p:sp>
      <p:sp>
        <p:nvSpPr>
          <p:cNvPr id="40" name="Picture Placeholder 13"/>
          <p:cNvSpPr>
            <a:spLocks noGrp="1"/>
          </p:cNvSpPr>
          <p:nvPr>
            <p:ph type="pic" sz="quarter" idx="22"/>
          </p:nvPr>
        </p:nvSpPr>
        <p:spPr>
          <a:xfrm>
            <a:off x="7344420" y="1700808"/>
            <a:ext cx="1476052" cy="1081954"/>
          </a:xfrm>
          <a:prstGeom prst="rect">
            <a:avLst/>
          </a:prstGeom>
        </p:spPr>
        <p:txBody>
          <a:bodyPr vert="horz"/>
          <a:lstStyle>
            <a:lvl1pPr>
              <a:defRPr sz="1100"/>
            </a:lvl1pPr>
          </a:lstStyle>
          <a:p>
            <a:r>
              <a:rPr lang="en-US"/>
              <a:t>Drag picture to placeholder or click icon to add</a:t>
            </a:r>
            <a:endParaRPr lang="en-US" dirty="0"/>
          </a:p>
        </p:txBody>
      </p:sp>
      <p:sp>
        <p:nvSpPr>
          <p:cNvPr id="41" name="Picture Placeholder 13"/>
          <p:cNvSpPr>
            <a:spLocks noGrp="1"/>
          </p:cNvSpPr>
          <p:nvPr>
            <p:ph type="pic" sz="quarter" idx="23"/>
          </p:nvPr>
        </p:nvSpPr>
        <p:spPr>
          <a:xfrm>
            <a:off x="7344420" y="2881908"/>
            <a:ext cx="1476052" cy="1123156"/>
          </a:xfrm>
          <a:prstGeom prst="rect">
            <a:avLst/>
          </a:prstGeom>
        </p:spPr>
        <p:txBody>
          <a:bodyPr vert="horz"/>
          <a:lstStyle>
            <a:lvl1pPr>
              <a:defRPr sz="1100"/>
            </a:lvl1pPr>
          </a:lstStyle>
          <a:p>
            <a:r>
              <a:rPr lang="en-US"/>
              <a:t>Drag picture to placeholder or click icon to add</a:t>
            </a:r>
            <a:endParaRPr lang="en-US" dirty="0"/>
          </a:p>
        </p:txBody>
      </p:sp>
      <p:sp>
        <p:nvSpPr>
          <p:cNvPr id="42" name="Picture Placeholder 13"/>
          <p:cNvSpPr>
            <a:spLocks noGrp="1"/>
          </p:cNvSpPr>
          <p:nvPr>
            <p:ph type="pic" sz="quarter" idx="24"/>
          </p:nvPr>
        </p:nvSpPr>
        <p:spPr>
          <a:xfrm>
            <a:off x="7344420" y="4088408"/>
            <a:ext cx="1476052" cy="2004888"/>
          </a:xfrm>
          <a:prstGeom prst="rect">
            <a:avLst/>
          </a:prstGeom>
        </p:spPr>
        <p:txBody>
          <a:bodyPr vert="horz"/>
          <a:lstStyle>
            <a:lvl1pPr>
              <a:defRPr sz="1100"/>
            </a:lvl1pPr>
          </a:lstStyle>
          <a:p>
            <a:r>
              <a:rPr lang="en-US"/>
              <a:t>Drag picture to placeholder or click icon to add</a:t>
            </a:r>
            <a:endParaRPr lang="en-US" dirty="0"/>
          </a:p>
        </p:txBody>
      </p:sp>
      <p:sp>
        <p:nvSpPr>
          <p:cNvPr id="49" name="Rectangle 48"/>
          <p:cNvSpPr/>
          <p:nvPr/>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sp>
        <p:nvSpPr>
          <p:cNvPr id="26" name="Text Placeholder 28"/>
          <p:cNvSpPr>
            <a:spLocks noGrp="1"/>
          </p:cNvSpPr>
          <p:nvPr>
            <p:ph type="body" sz="quarter" idx="12" hasCustomPrompt="1"/>
          </p:nvPr>
        </p:nvSpPr>
        <p:spPr>
          <a:xfrm>
            <a:off x="467544" y="692696"/>
            <a:ext cx="6300240" cy="368672"/>
          </a:xfrm>
          <a:prstGeom prst="rect">
            <a:avLst/>
          </a:prstGeom>
        </p:spPr>
        <p:txBody>
          <a:bodyPr vert="horz" lIns="0" tIns="0" rIns="0" bIns="0"/>
          <a:lstStyle>
            <a:lvl1pPr marL="0" indent="0">
              <a:buFontTx/>
              <a:buNone/>
              <a:defRPr sz="1800" b="1" i="0" baseline="0">
                <a:solidFill>
                  <a:schemeClr val="tx1">
                    <a:lumMod val="85000"/>
                    <a:lumOff val="15000"/>
                  </a:schemeClr>
                </a:solidFill>
                <a:latin typeface="Arial"/>
                <a:cs typeface="Arial"/>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Subhead goes here </a:t>
            </a:r>
          </a:p>
        </p:txBody>
      </p:sp>
      <p:sp>
        <p:nvSpPr>
          <p:cNvPr id="27" name="Text Placeholder 28"/>
          <p:cNvSpPr>
            <a:spLocks noGrp="1"/>
          </p:cNvSpPr>
          <p:nvPr>
            <p:ph type="body" sz="quarter" idx="11" hasCustomPrompt="1"/>
          </p:nvPr>
        </p:nvSpPr>
        <p:spPr>
          <a:xfrm>
            <a:off x="468520" y="243384"/>
            <a:ext cx="6300240" cy="377304"/>
          </a:xfrm>
          <a:prstGeom prst="rect">
            <a:avLst/>
          </a:prstGeom>
        </p:spPr>
        <p:txBody>
          <a:bodyPr vert="horz" lIns="0" tIns="0" rIns="0" bIns="0"/>
          <a:lstStyle>
            <a:lvl1pPr marL="0" indent="0">
              <a:lnSpc>
                <a:spcPct val="90000"/>
              </a:lnSpc>
              <a:buFontTx/>
              <a:buNone/>
              <a:defRPr sz="1800" baseline="0">
                <a:solidFill>
                  <a:srgbClr val="CF0A2C"/>
                </a:solidFill>
                <a:latin typeface="Arial Black"/>
                <a:cs typeface="Arial Black"/>
              </a:defRPr>
            </a:lvl1pPr>
            <a:lvl2pPr marL="457200" indent="0">
              <a:buFontTx/>
              <a:buNone/>
              <a:defRPr sz="1800"/>
            </a:lvl2pPr>
            <a:lvl3pPr marL="914400" indent="0">
              <a:buFontTx/>
              <a:buNone/>
              <a:defRPr/>
            </a:lvl3pPr>
            <a:lvl4pPr marL="1371600" indent="0">
              <a:buFontTx/>
              <a:buNone/>
              <a:defRPr/>
            </a:lvl4pPr>
            <a:lvl5pPr marL="1828800" indent="0">
              <a:buFontTx/>
              <a:buNone/>
              <a:defRPr/>
            </a:lvl5pPr>
          </a:lstStyle>
          <a:p>
            <a:pPr lvl="0"/>
            <a:r>
              <a:rPr lang="en-US" dirty="0"/>
              <a:t>Headline goes here</a:t>
            </a:r>
          </a:p>
        </p:txBody>
      </p:sp>
      <p:sp>
        <p:nvSpPr>
          <p:cNvPr id="29" name="Rectangle 28"/>
          <p:cNvSpPr/>
          <p:nvPr userDrawn="1"/>
        </p:nvSpPr>
        <p:spPr>
          <a:xfrm>
            <a:off x="468520" y="0"/>
            <a:ext cx="8675480" cy="116632"/>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Connector 42"/>
          <p:cNvCxnSpPr/>
          <p:nvPr userDrawn="1"/>
        </p:nvCxnSpPr>
        <p:spPr>
          <a:xfrm>
            <a:off x="468520" y="1124744"/>
            <a:ext cx="8675480" cy="0"/>
          </a:xfrm>
          <a:prstGeom prst="line">
            <a:avLst/>
          </a:prstGeom>
          <a:ln w="19050" cmpd="sng">
            <a:solidFill>
              <a:srgbClr val="CF0A2C"/>
            </a:solidFill>
            <a:prstDash val="solid"/>
          </a:ln>
          <a:effectLst/>
        </p:spPr>
        <p:style>
          <a:lnRef idx="2">
            <a:schemeClr val="accent1"/>
          </a:lnRef>
          <a:fillRef idx="0">
            <a:schemeClr val="accent1"/>
          </a:fillRef>
          <a:effectRef idx="1">
            <a:schemeClr val="accent1"/>
          </a:effectRef>
          <a:fontRef idx="minor">
            <a:schemeClr val="tx1"/>
          </a:fontRef>
        </p:style>
      </p:cxnSp>
      <p:pic>
        <p:nvPicPr>
          <p:cNvPr id="47" name="Picture 46" descr="malomatia logo.jpg"/>
          <p:cNvPicPr>
            <a:picLocks noChangeAspect="1"/>
          </p:cNvPicPr>
          <p:nvPr userDrawn="1"/>
        </p:nvPicPr>
        <p:blipFill rotWithShape="1">
          <a:blip r:embed="rId2" cstate="email">
            <a:extLst>
              <a:ext uri="{28A0092B-C50C-407E-A947-70E740481C1C}">
                <a14:useLocalDpi xmlns:a14="http://schemas.microsoft.com/office/drawing/2010/main"/>
              </a:ext>
            </a:extLst>
          </a:blip>
          <a:srcRect l="12403" t="10174" r="12254" b="16747"/>
          <a:stretch/>
        </p:blipFill>
        <p:spPr>
          <a:xfrm>
            <a:off x="7164288" y="250444"/>
            <a:ext cx="1846666" cy="802292"/>
          </a:xfrm>
          <a:prstGeom prst="rect">
            <a:avLst/>
          </a:prstGeom>
        </p:spPr>
      </p:pic>
      <p:sp>
        <p:nvSpPr>
          <p:cNvPr id="28" name="TextBox 27"/>
          <p:cNvSpPr txBox="1"/>
          <p:nvPr userDrawn="1"/>
        </p:nvSpPr>
        <p:spPr>
          <a:xfrm>
            <a:off x="6037118" y="6597932"/>
            <a:ext cx="3018177" cy="215444"/>
          </a:xfrm>
          <a:prstGeom prst="rect">
            <a:avLst/>
          </a:prstGeom>
          <a:noFill/>
        </p:spPr>
        <p:txBody>
          <a:bodyPr wrap="square" rtlCol="0">
            <a:spAutoFit/>
          </a:bodyPr>
          <a:lstStyle/>
          <a:p>
            <a:pPr algn="r"/>
            <a:r>
              <a:rPr lang="en-US" sz="800" dirty="0">
                <a:solidFill>
                  <a:schemeClr val="tx1">
                    <a:lumMod val="75000"/>
                    <a:lumOff val="25000"/>
                  </a:schemeClr>
                </a:solidFill>
                <a:latin typeface="Arial"/>
                <a:cs typeface="Arial"/>
              </a:rPr>
              <a:t>Copyright © malomatia(Q.S.C) 2014 - All Rights Reserved.</a:t>
            </a:r>
          </a:p>
        </p:txBody>
      </p:sp>
      <p:sp>
        <p:nvSpPr>
          <p:cNvPr id="45" name="TextBox 44"/>
          <p:cNvSpPr txBox="1"/>
          <p:nvPr userDrawn="1"/>
        </p:nvSpPr>
        <p:spPr>
          <a:xfrm>
            <a:off x="251520" y="6597352"/>
            <a:ext cx="4066795" cy="216024"/>
          </a:xfrm>
          <a:prstGeom prst="rect">
            <a:avLst/>
          </a:prstGeom>
          <a:noFill/>
        </p:spPr>
        <p:txBody>
          <a:bodyPr wrap="square" lIns="0" tIns="0" rIns="0" bIns="0" rtlCol="0">
            <a:noAutofit/>
          </a:bodyPr>
          <a:lstStyle/>
          <a:p>
            <a:r>
              <a:rPr lang="en-US" sz="1200" b="1" kern="1200" dirty="0" err="1">
                <a:solidFill>
                  <a:schemeClr val="tx1">
                    <a:lumMod val="75000"/>
                    <a:lumOff val="25000"/>
                  </a:schemeClr>
                </a:solidFill>
                <a:effectLst/>
                <a:latin typeface="Arial"/>
                <a:ea typeface="+mn-ea"/>
                <a:cs typeface="Arial"/>
              </a:rPr>
              <a:t>malomatia</a:t>
            </a:r>
            <a:r>
              <a:rPr lang="en-US" sz="1200" b="1" kern="1200" dirty="0">
                <a:solidFill>
                  <a:schemeClr val="tx1">
                    <a:lumMod val="75000"/>
                    <a:lumOff val="25000"/>
                  </a:schemeClr>
                </a:solidFill>
                <a:effectLst/>
                <a:latin typeface="Arial"/>
                <a:ea typeface="+mn-ea"/>
                <a:cs typeface="Arial"/>
              </a:rPr>
              <a:t> Healthcare Service Lines</a:t>
            </a:r>
            <a:endParaRPr lang="en-US" sz="1050" kern="1200" dirty="0">
              <a:solidFill>
                <a:schemeClr val="tx1">
                  <a:lumMod val="75000"/>
                  <a:lumOff val="25000"/>
                </a:schemeClr>
              </a:solidFill>
              <a:effectLst/>
              <a:latin typeface="Arial"/>
              <a:ea typeface="+mn-ea"/>
              <a:cs typeface="Arial"/>
            </a:endParaRPr>
          </a:p>
        </p:txBody>
      </p:sp>
      <p:cxnSp>
        <p:nvCxnSpPr>
          <p:cNvPr id="46" name="Straight Connector 45"/>
          <p:cNvCxnSpPr/>
          <p:nvPr userDrawn="1"/>
        </p:nvCxnSpPr>
        <p:spPr>
          <a:xfrm>
            <a:off x="468520" y="6597352"/>
            <a:ext cx="8675480" cy="0"/>
          </a:xfrm>
          <a:prstGeom prst="line">
            <a:avLst/>
          </a:prstGeom>
          <a:ln w="12700" cmpd="sng">
            <a:solidFill>
              <a:srgbClr val="595959"/>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0788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2546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spd="slow">
    <p:push dir="u"/>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EAF8B39-BD5B-4B85-96EA-EEE5C20371C8}" type="datetimeFigureOut">
              <a:rPr lang="en-US" smtClean="0">
                <a:solidFill>
                  <a:prstClr val="black">
                    <a:tint val="75000"/>
                  </a:prstClr>
                </a:solidFill>
                <a:latin typeface="Corbel"/>
                <a:cs typeface="+mn-cs"/>
              </a:rPr>
              <a:pPr fontAlgn="auto">
                <a:spcBef>
                  <a:spcPts val="0"/>
                </a:spcBef>
                <a:spcAft>
                  <a:spcPts val="0"/>
                </a:spcAft>
              </a:pPr>
              <a:t>10/23/18</a:t>
            </a:fld>
            <a:endParaRPr lang="en-US">
              <a:solidFill>
                <a:prstClr val="black">
                  <a:tint val="75000"/>
                </a:prstClr>
              </a:solidFill>
              <a:latin typeface="Corbe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orbe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6A08397-B84E-4724-8AEB-734334654CDC}" type="slidenum">
              <a:rPr lang="en-US" smtClean="0">
                <a:solidFill>
                  <a:prstClr val="black">
                    <a:tint val="75000"/>
                  </a:prstClr>
                </a:solidFill>
                <a:latin typeface="Corbel"/>
                <a:cs typeface="+mn-cs"/>
              </a:rPr>
              <a:pPr fontAlgn="auto">
                <a:spcBef>
                  <a:spcPts val="0"/>
                </a:spcBef>
                <a:spcAft>
                  <a:spcPts val="0"/>
                </a:spcAft>
              </a:pPr>
              <a:t>‹#›</a:t>
            </a:fld>
            <a:endParaRPr lang="en-US">
              <a:solidFill>
                <a:prstClr val="black">
                  <a:tint val="75000"/>
                </a:prstClr>
              </a:solidFill>
              <a:latin typeface="Corbel"/>
              <a:cs typeface="+mn-cs"/>
            </a:endParaRPr>
          </a:p>
        </p:txBody>
      </p:sp>
    </p:spTree>
    <p:extLst>
      <p:ext uri="{BB962C8B-B14F-4D97-AF65-F5344CB8AC3E}">
        <p14:creationId xmlns:p14="http://schemas.microsoft.com/office/powerpoint/2010/main" val="6481717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EAF8B39-BD5B-4B85-96EA-EEE5C20371C8}" type="datetimeFigureOut">
              <a:rPr lang="en-US" smtClean="0">
                <a:solidFill>
                  <a:prstClr val="black">
                    <a:tint val="75000"/>
                  </a:prstClr>
                </a:solidFill>
                <a:latin typeface="Corbel"/>
                <a:cs typeface="+mn-cs"/>
              </a:rPr>
              <a:pPr fontAlgn="auto">
                <a:spcBef>
                  <a:spcPts val="0"/>
                </a:spcBef>
                <a:spcAft>
                  <a:spcPts val="0"/>
                </a:spcAft>
              </a:pPr>
              <a:t>10/23/18</a:t>
            </a:fld>
            <a:endParaRPr lang="en-US">
              <a:solidFill>
                <a:prstClr val="black">
                  <a:tint val="75000"/>
                </a:prstClr>
              </a:solidFill>
              <a:latin typeface="Corbe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orbe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6A08397-B84E-4724-8AEB-734334654CDC}" type="slidenum">
              <a:rPr lang="en-US" smtClean="0">
                <a:solidFill>
                  <a:prstClr val="black">
                    <a:tint val="75000"/>
                  </a:prstClr>
                </a:solidFill>
                <a:latin typeface="Corbel"/>
                <a:cs typeface="+mn-cs"/>
              </a:rPr>
              <a:pPr fontAlgn="auto">
                <a:spcBef>
                  <a:spcPts val="0"/>
                </a:spcBef>
                <a:spcAft>
                  <a:spcPts val="0"/>
                </a:spcAft>
              </a:pPr>
              <a:t>‹#›</a:t>
            </a:fld>
            <a:endParaRPr lang="en-US">
              <a:solidFill>
                <a:prstClr val="black">
                  <a:tint val="75000"/>
                </a:prstClr>
              </a:solidFill>
              <a:latin typeface="Corbel"/>
              <a:cs typeface="+mn-cs"/>
            </a:endParaRPr>
          </a:p>
        </p:txBody>
      </p:sp>
    </p:spTree>
    <p:extLst>
      <p:ext uri="{BB962C8B-B14F-4D97-AF65-F5344CB8AC3E}">
        <p14:creationId xmlns:p14="http://schemas.microsoft.com/office/powerpoint/2010/main" val="115367603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EAF8B39-BD5B-4B85-96EA-EEE5C20371C8}" type="datetimeFigureOut">
              <a:rPr lang="en-US" smtClean="0">
                <a:solidFill>
                  <a:prstClr val="black">
                    <a:tint val="75000"/>
                  </a:prstClr>
                </a:solidFill>
                <a:latin typeface="Calibri"/>
              </a:rPr>
              <a:pPr fontAlgn="auto">
                <a:spcBef>
                  <a:spcPts val="0"/>
                </a:spcBef>
                <a:spcAft>
                  <a:spcPts val="0"/>
                </a:spcAft>
              </a:pPr>
              <a:t>10/23/18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6A08397-B84E-4724-8AEB-734334654CD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762496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xml"/><Relationship Id="rId7"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28.png"/><Relationship Id="rId10" Type="http://schemas.openxmlformats.org/officeDocument/2006/relationships/comments" Target="../comments/comment1.xml"/><Relationship Id="rId4" Type="http://schemas.openxmlformats.org/officeDocument/2006/relationships/image" Target="../media/image27.jpe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xml"/><Relationship Id="rId7" Type="http://schemas.openxmlformats.org/officeDocument/2006/relationships/image" Target="../media/image32.png"/><Relationship Id="rId12" Type="http://schemas.openxmlformats.org/officeDocument/2006/relationships/comments" Target="../comments/comment2.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27.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xml"/><Relationship Id="rId7"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comments" Target="../comments/comment3.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0.jpeg"/><Relationship Id="rId7"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41.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51.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image" Target="../media/image16.png"/><Relationship Id="rId5" Type="http://schemas.openxmlformats.org/officeDocument/2006/relationships/image" Target="../media/image55.emf"/><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63.jpg"/><Relationship Id="rId12" Type="http://schemas.openxmlformats.org/officeDocument/2006/relationships/image" Target="../media/image66.emf"/><Relationship Id="rId2" Type="http://schemas.openxmlformats.org/officeDocument/2006/relationships/notesSlide" Target="../notesSlides/notesSlide4.xml"/><Relationship Id="rId16"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62.jpeg"/><Relationship Id="rId11" Type="http://schemas.openxmlformats.org/officeDocument/2006/relationships/image" Target="../media/image57.jpeg"/><Relationship Id="rId5" Type="http://schemas.openxmlformats.org/officeDocument/2006/relationships/image" Target="../media/image61.jpeg"/><Relationship Id="rId15" Type="http://schemas.openxmlformats.org/officeDocument/2006/relationships/image" Target="../media/image69.jpeg"/><Relationship Id="rId10" Type="http://schemas.openxmlformats.org/officeDocument/2006/relationships/image" Target="../media/image65.gif"/><Relationship Id="rId4" Type="http://schemas.openxmlformats.org/officeDocument/2006/relationships/image" Target="../media/image16.png"/><Relationship Id="rId9" Type="http://schemas.openxmlformats.org/officeDocument/2006/relationships/image" Target="../media/image64.pn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emf"/><Relationship Id="rId7" Type="http://schemas.openxmlformats.org/officeDocument/2006/relationships/image" Target="../media/image75.png"/><Relationship Id="rId2"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18" Type="http://schemas.openxmlformats.org/officeDocument/2006/relationships/image" Target="../media/image16.png"/><Relationship Id="rId3" Type="http://schemas.openxmlformats.org/officeDocument/2006/relationships/image" Target="../media/image78.pn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png"/><Relationship Id="rId2" Type="http://schemas.openxmlformats.org/officeDocument/2006/relationships/image" Target="../media/image77.jpeg"/><Relationship Id="rId16" Type="http://schemas.openxmlformats.org/officeDocument/2006/relationships/image" Target="../media/image90.png"/><Relationship Id="rId1" Type="http://schemas.openxmlformats.org/officeDocument/2006/relationships/slideLayout" Target="../slideLayouts/slideLayout26.xml"/><Relationship Id="rId6" Type="http://schemas.openxmlformats.org/officeDocument/2006/relationships/image" Target="../media/image80.png"/><Relationship Id="rId11" Type="http://schemas.openxmlformats.org/officeDocument/2006/relationships/image" Target="../media/image85.jp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jpeg"/><Relationship Id="rId4" Type="http://schemas.microsoft.com/office/2007/relationships/hdphoto" Target="../media/hdphoto7.wdp"/><Relationship Id="rId9" Type="http://schemas.openxmlformats.org/officeDocument/2006/relationships/image" Target="../media/image83.jpeg"/><Relationship Id="rId14" Type="http://schemas.openxmlformats.org/officeDocument/2006/relationships/image" Target="../media/image88.jpeg"/></Relationships>
</file>

<file path=ppt/slides/_rels/slide2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85.jpg"/><Relationship Id="rId3" Type="http://schemas.openxmlformats.org/officeDocument/2006/relationships/image" Target="../media/image78.pn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image" Target="../media/image77.jpeg"/><Relationship Id="rId1" Type="http://schemas.openxmlformats.org/officeDocument/2006/relationships/slideLayout" Target="../slideLayouts/slideLayout26.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6.png"/><Relationship Id="rId10" Type="http://schemas.openxmlformats.org/officeDocument/2006/relationships/image" Target="../media/image97.jpeg"/><Relationship Id="rId4" Type="http://schemas.microsoft.com/office/2007/relationships/hdphoto" Target="../media/hdphoto7.wdp"/><Relationship Id="rId9" Type="http://schemas.openxmlformats.org/officeDocument/2006/relationships/image" Target="../media/image96.jpeg"/><Relationship Id="rId14" Type="http://schemas.openxmlformats.org/officeDocument/2006/relationships/image" Target="../media/image86.jpeg"/></Relationships>
</file>

<file path=ppt/slides/_rels/slide24.xml.rels><?xml version="1.0" encoding="UTF-8" standalone="yes"?>
<Relationships xmlns="http://schemas.openxmlformats.org/package/2006/relationships"><Relationship Id="rId13" Type="http://schemas.openxmlformats.org/officeDocument/2006/relationships/image" Target="../media/image106.jpeg"/><Relationship Id="rId18" Type="http://schemas.openxmlformats.org/officeDocument/2006/relationships/image" Target="../media/image109.png"/><Relationship Id="rId26" Type="http://schemas.openxmlformats.org/officeDocument/2006/relationships/image" Target="../media/image66.emf"/><Relationship Id="rId39" Type="http://schemas.openxmlformats.org/officeDocument/2006/relationships/image" Target="../media/image129.jpeg"/><Relationship Id="rId21" Type="http://schemas.openxmlformats.org/officeDocument/2006/relationships/image" Target="../media/image112.jpeg"/><Relationship Id="rId34" Type="http://schemas.openxmlformats.org/officeDocument/2006/relationships/image" Target="../media/image124.jpeg"/><Relationship Id="rId42" Type="http://schemas.openxmlformats.org/officeDocument/2006/relationships/image" Target="../media/image132.gif"/><Relationship Id="rId47" Type="http://schemas.openxmlformats.org/officeDocument/2006/relationships/image" Target="../media/image137.emf"/><Relationship Id="rId50" Type="http://schemas.openxmlformats.org/officeDocument/2006/relationships/image" Target="../media/image140.png"/><Relationship Id="rId7" Type="http://schemas.openxmlformats.org/officeDocument/2006/relationships/image" Target="../media/image71.emf"/><Relationship Id="rId2" Type="http://schemas.openxmlformats.org/officeDocument/2006/relationships/image" Target="../media/image100.png"/><Relationship Id="rId16" Type="http://schemas.openxmlformats.org/officeDocument/2006/relationships/image" Target="../media/image108.jpeg"/><Relationship Id="rId29" Type="http://schemas.openxmlformats.org/officeDocument/2006/relationships/image" Target="../media/image119.png"/><Relationship Id="rId11" Type="http://schemas.openxmlformats.org/officeDocument/2006/relationships/image" Target="../media/image104.jpeg"/><Relationship Id="rId24" Type="http://schemas.openxmlformats.org/officeDocument/2006/relationships/image" Target="../media/image115.jpeg"/><Relationship Id="rId32" Type="http://schemas.openxmlformats.org/officeDocument/2006/relationships/image" Target="../media/image122.jpeg"/><Relationship Id="rId37" Type="http://schemas.openxmlformats.org/officeDocument/2006/relationships/image" Target="../media/image127.gif"/><Relationship Id="rId40" Type="http://schemas.openxmlformats.org/officeDocument/2006/relationships/image" Target="../media/image130.jpeg"/><Relationship Id="rId45" Type="http://schemas.openxmlformats.org/officeDocument/2006/relationships/image" Target="../media/image135.jpeg"/><Relationship Id="rId5" Type="http://schemas.microsoft.com/office/2007/relationships/hdphoto" Target="../media/hdphoto8.wdp"/><Relationship Id="rId15" Type="http://schemas.openxmlformats.org/officeDocument/2006/relationships/image" Target="../media/image56.png"/><Relationship Id="rId23" Type="http://schemas.openxmlformats.org/officeDocument/2006/relationships/image" Target="../media/image114.jpeg"/><Relationship Id="rId28" Type="http://schemas.openxmlformats.org/officeDocument/2006/relationships/image" Target="../media/image118.png"/><Relationship Id="rId36" Type="http://schemas.openxmlformats.org/officeDocument/2006/relationships/image" Target="../media/image126.jpeg"/><Relationship Id="rId49" Type="http://schemas.openxmlformats.org/officeDocument/2006/relationships/image" Target="../media/image139.jpeg"/><Relationship Id="rId10" Type="http://schemas.openxmlformats.org/officeDocument/2006/relationships/image" Target="../media/image103.jpeg"/><Relationship Id="rId19" Type="http://schemas.openxmlformats.org/officeDocument/2006/relationships/image" Target="../media/image110.jpeg"/><Relationship Id="rId31" Type="http://schemas.openxmlformats.org/officeDocument/2006/relationships/image" Target="../media/image121.jpg"/><Relationship Id="rId44" Type="http://schemas.openxmlformats.org/officeDocument/2006/relationships/image" Target="../media/image134.png"/><Relationship Id="rId4" Type="http://schemas.openxmlformats.org/officeDocument/2006/relationships/image" Target="../media/image101.png"/><Relationship Id="rId9" Type="http://schemas.openxmlformats.org/officeDocument/2006/relationships/image" Target="../media/image63.jpg"/><Relationship Id="rId14" Type="http://schemas.openxmlformats.org/officeDocument/2006/relationships/image" Target="../media/image107.png"/><Relationship Id="rId22" Type="http://schemas.openxmlformats.org/officeDocument/2006/relationships/image" Target="../media/image113.jpeg"/><Relationship Id="rId27" Type="http://schemas.openxmlformats.org/officeDocument/2006/relationships/image" Target="../media/image117.png"/><Relationship Id="rId30" Type="http://schemas.openxmlformats.org/officeDocument/2006/relationships/image" Target="../media/image120.jpeg"/><Relationship Id="rId35" Type="http://schemas.openxmlformats.org/officeDocument/2006/relationships/image" Target="../media/image125.png"/><Relationship Id="rId43" Type="http://schemas.openxmlformats.org/officeDocument/2006/relationships/image" Target="../media/image133.jpeg"/><Relationship Id="rId48" Type="http://schemas.openxmlformats.org/officeDocument/2006/relationships/image" Target="../media/image138.png"/><Relationship Id="rId8" Type="http://schemas.openxmlformats.org/officeDocument/2006/relationships/image" Target="../media/image55.emf"/><Relationship Id="rId51" Type="http://schemas.openxmlformats.org/officeDocument/2006/relationships/image" Target="../media/image141.png"/><Relationship Id="rId3" Type="http://schemas.openxmlformats.org/officeDocument/2006/relationships/image" Target="../media/image16.png"/><Relationship Id="rId12" Type="http://schemas.openxmlformats.org/officeDocument/2006/relationships/image" Target="../media/image105.jpeg"/><Relationship Id="rId17" Type="http://schemas.openxmlformats.org/officeDocument/2006/relationships/image" Target="../media/image59.emf"/><Relationship Id="rId25" Type="http://schemas.openxmlformats.org/officeDocument/2006/relationships/image" Target="../media/image116.png"/><Relationship Id="rId33" Type="http://schemas.openxmlformats.org/officeDocument/2006/relationships/image" Target="../media/image123.jpeg"/><Relationship Id="rId38" Type="http://schemas.openxmlformats.org/officeDocument/2006/relationships/image" Target="../media/image128.jpeg"/><Relationship Id="rId46" Type="http://schemas.openxmlformats.org/officeDocument/2006/relationships/image" Target="../media/image136.jpeg"/><Relationship Id="rId20" Type="http://schemas.openxmlformats.org/officeDocument/2006/relationships/image" Target="../media/image111.png"/><Relationship Id="rId41" Type="http://schemas.openxmlformats.org/officeDocument/2006/relationships/image" Target="../media/image131.jpeg"/><Relationship Id="rId1" Type="http://schemas.openxmlformats.org/officeDocument/2006/relationships/slideLayout" Target="../slideLayouts/slideLayout31.xml"/><Relationship Id="rId6" Type="http://schemas.openxmlformats.org/officeDocument/2006/relationships/image" Target="../media/image102.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55.emf"/><Relationship Id="rId5" Type="http://schemas.openxmlformats.org/officeDocument/2006/relationships/image" Target="../media/image143.png"/><Relationship Id="rId4" Type="http://schemas.openxmlformats.org/officeDocument/2006/relationships/image" Target="../media/image14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143.png"/><Relationship Id="rId5" Type="http://schemas.openxmlformats.org/officeDocument/2006/relationships/image" Target="../media/image66.emf"/><Relationship Id="rId4" Type="http://schemas.openxmlformats.org/officeDocument/2006/relationships/image" Target="../media/image14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143.png"/><Relationship Id="rId5" Type="http://schemas.openxmlformats.org/officeDocument/2006/relationships/image" Target="../media/image146.emf"/><Relationship Id="rId4" Type="http://schemas.openxmlformats.org/officeDocument/2006/relationships/image" Target="../media/image145.jpeg"/></Relationships>
</file>

<file path=ppt/slides/_rels/slide28.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148.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50.png"/><Relationship Id="rId4" Type="http://schemas.openxmlformats.org/officeDocument/2006/relationships/image" Target="../media/image149.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1.jpeg"/><Relationship Id="rId4" Type="http://schemas.openxmlformats.org/officeDocument/2006/relationships/image" Target="../media/image149.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3.jpeg"/><Relationship Id="rId4" Type="http://schemas.openxmlformats.org/officeDocument/2006/relationships/image" Target="../media/image15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56.png"/><Relationship Id="rId2" Type="http://schemas.openxmlformats.org/officeDocument/2006/relationships/slideLayout" Target="../slideLayouts/slideLayout25.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5.png"/><Relationship Id="rId4" Type="http://schemas.openxmlformats.org/officeDocument/2006/relationships/image" Target="../media/image154.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71.emf"/><Relationship Id="rId4" Type="http://schemas.openxmlformats.org/officeDocument/2006/relationships/image" Target="../media/image15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71.emf"/><Relationship Id="rId5" Type="http://schemas.openxmlformats.org/officeDocument/2006/relationships/image" Target="../media/image16.png"/><Relationship Id="rId4" Type="http://schemas.openxmlformats.org/officeDocument/2006/relationships/image" Target="../media/image15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13.xml"/><Relationship Id="rId6" Type="http://schemas.openxmlformats.org/officeDocument/2006/relationships/image" Target="../media/image71.emf"/><Relationship Id="rId5" Type="http://schemas.openxmlformats.org/officeDocument/2006/relationships/image" Target="../media/image16.png"/><Relationship Id="rId4" Type="http://schemas.openxmlformats.org/officeDocument/2006/relationships/image" Target="../media/image1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1.emf"/><Relationship Id="rId2" Type="http://schemas.openxmlformats.org/officeDocument/2006/relationships/slideLayout" Target="../slideLayouts/slideLayout25.xml"/><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image" Target="../media/image161.png"/><Relationship Id="rId4" Type="http://schemas.openxmlformats.org/officeDocument/2006/relationships/image" Target="../media/image160.jpeg"/></Relationships>
</file>

<file path=ppt/slides/_rels/slide3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notesSlide" Target="../notesSlides/notesSlide17.xml"/><Relationship Id="rId7" Type="http://schemas.openxmlformats.org/officeDocument/2006/relationships/image" Target="../media/image165.png"/><Relationship Id="rId2" Type="http://schemas.openxmlformats.org/officeDocument/2006/relationships/slideLayout" Target="../slideLayouts/slideLayout25.xml"/><Relationship Id="rId1" Type="http://schemas.openxmlformats.org/officeDocument/2006/relationships/tags" Target="../tags/tag15.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 Id="rId9"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56.png"/><Relationship Id="rId2" Type="http://schemas.openxmlformats.org/officeDocument/2006/relationships/slideLayout" Target="../slideLayouts/slideLayout25.xml"/><Relationship Id="rId1" Type="http://schemas.openxmlformats.org/officeDocument/2006/relationships/tags" Target="../tags/tag16.xml"/><Relationship Id="rId6" Type="http://schemas.openxmlformats.org/officeDocument/2006/relationships/image" Target="../media/image16.png"/><Relationship Id="rId5" Type="http://schemas.openxmlformats.org/officeDocument/2006/relationships/image" Target="../media/image55.emf"/><Relationship Id="rId4" Type="http://schemas.openxmlformats.org/officeDocument/2006/relationships/image" Target="../media/image167.jpg"/></Relationships>
</file>

<file path=ppt/slides/_rels/slide39.xml.rels><?xml version="1.0" encoding="UTF-8" standalone="yes"?>
<Relationships xmlns="http://schemas.openxmlformats.org/package/2006/relationships"><Relationship Id="rId8" Type="http://schemas.openxmlformats.org/officeDocument/2006/relationships/image" Target="../media/image173.png"/><Relationship Id="rId13" Type="http://schemas.microsoft.com/office/2007/relationships/hdphoto" Target="../media/hdphoto11.wdp"/><Relationship Id="rId3" Type="http://schemas.openxmlformats.org/officeDocument/2006/relationships/image" Target="../media/image169.pn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image" Target="../media/image168.png"/><Relationship Id="rId16"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image" Target="../media/image171.jpg"/><Relationship Id="rId11" Type="http://schemas.openxmlformats.org/officeDocument/2006/relationships/image" Target="../media/image176.png"/><Relationship Id="rId5" Type="http://schemas.openxmlformats.org/officeDocument/2006/relationships/image" Target="../media/image170.png"/><Relationship Id="rId15" Type="http://schemas.openxmlformats.org/officeDocument/2006/relationships/image" Target="../media/image179.png"/><Relationship Id="rId10" Type="http://schemas.openxmlformats.org/officeDocument/2006/relationships/image" Target="../media/image175.png"/><Relationship Id="rId4" Type="http://schemas.microsoft.com/office/2007/relationships/hdphoto" Target="../media/hdphoto10.wdp"/><Relationship Id="rId9" Type="http://schemas.openxmlformats.org/officeDocument/2006/relationships/image" Target="../media/image174.png"/><Relationship Id="rId14" Type="http://schemas.openxmlformats.org/officeDocument/2006/relationships/image" Target="../media/image17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40874" t="59235" r="1534" b="13425"/>
          <a:stretch/>
        </p:blipFill>
        <p:spPr>
          <a:xfrm>
            <a:off x="4003382" y="3672968"/>
            <a:ext cx="3588444" cy="722299"/>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42724" t="37130" r="9426" b="9644"/>
          <a:stretch/>
        </p:blipFill>
        <p:spPr>
          <a:xfrm>
            <a:off x="4118642" y="3088982"/>
            <a:ext cx="2981406" cy="1406178"/>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l="50000" t="13279" r="11277"/>
          <a:stretch/>
        </p:blipFill>
        <p:spPr>
          <a:xfrm>
            <a:off x="4571999" y="2458890"/>
            <a:ext cx="2412787" cy="2291035"/>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l="44697" t="27531" r="11400" b="4408"/>
          <a:stretch/>
        </p:blipFill>
        <p:spPr>
          <a:xfrm>
            <a:off x="4241587" y="2835408"/>
            <a:ext cx="2735516" cy="1798064"/>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l="43464" r="19045" b="3245"/>
          <a:stretch/>
        </p:blipFill>
        <p:spPr>
          <a:xfrm>
            <a:off x="4164745" y="2108074"/>
            <a:ext cx="2335947" cy="2556134"/>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l="1657" t="73487" r="61223" b="13257"/>
          <a:stretch/>
        </p:blipFill>
        <p:spPr>
          <a:xfrm>
            <a:off x="1559859" y="4049486"/>
            <a:ext cx="2312894" cy="350220"/>
          </a:xfrm>
          <a:prstGeom prst="rect">
            <a:avLst/>
          </a:prstGeom>
        </p:spPr>
      </p:pic>
      <p:pic>
        <p:nvPicPr>
          <p:cNvPr id="11" name="MA"/>
          <p:cNvPicPr>
            <a:picLocks noChangeAspect="1"/>
          </p:cNvPicPr>
          <p:nvPr/>
        </p:nvPicPr>
        <p:blipFill rotWithShape="1">
          <a:blip r:embed="rId8" cstate="email">
            <a:extLst>
              <a:ext uri="{28A0092B-C50C-407E-A947-70E740481C1C}">
                <a14:useLocalDpi xmlns:a14="http://schemas.microsoft.com/office/drawing/2010/main"/>
              </a:ext>
            </a:extLst>
          </a:blip>
          <a:srcRect l="1821" t="40838" r="82501" b="35893"/>
          <a:stretch/>
        </p:blipFill>
        <p:spPr>
          <a:xfrm>
            <a:off x="1570092" y="3181189"/>
            <a:ext cx="976847" cy="614723"/>
          </a:xfrm>
          <a:prstGeom prst="rect">
            <a:avLst/>
          </a:prstGeom>
        </p:spPr>
      </p:pic>
      <p:pic>
        <p:nvPicPr>
          <p:cNvPr id="12" name="L"/>
          <p:cNvPicPr>
            <a:picLocks noChangeAspect="1"/>
          </p:cNvPicPr>
          <p:nvPr/>
        </p:nvPicPr>
        <p:blipFill rotWithShape="1">
          <a:blip r:embed="rId9" cstate="email">
            <a:extLst>
              <a:ext uri="{28A0092B-C50C-407E-A947-70E740481C1C}">
                <a14:useLocalDpi xmlns:a14="http://schemas.microsoft.com/office/drawing/2010/main"/>
              </a:ext>
            </a:extLst>
          </a:blip>
          <a:srcRect l="17499" t="40838" r="79423" b="35893"/>
          <a:stretch/>
        </p:blipFill>
        <p:spPr>
          <a:xfrm>
            <a:off x="2546939" y="3181189"/>
            <a:ext cx="191802" cy="614723"/>
          </a:xfrm>
          <a:prstGeom prst="rect">
            <a:avLst/>
          </a:prstGeom>
        </p:spPr>
      </p:pic>
      <p:pic>
        <p:nvPicPr>
          <p:cNvPr id="13" name="O"/>
          <p:cNvPicPr>
            <a:picLocks noChangeAspect="1"/>
          </p:cNvPicPr>
          <p:nvPr/>
        </p:nvPicPr>
        <p:blipFill rotWithShape="1">
          <a:blip r:embed="rId8" cstate="email">
            <a:extLst>
              <a:ext uri="{28A0092B-C50C-407E-A947-70E740481C1C}">
                <a14:useLocalDpi xmlns:a14="http://schemas.microsoft.com/office/drawing/2010/main"/>
              </a:ext>
            </a:extLst>
          </a:blip>
          <a:srcRect l="20577" t="40838" r="73839" b="35893"/>
          <a:stretch/>
        </p:blipFill>
        <p:spPr>
          <a:xfrm>
            <a:off x="2738740" y="3181189"/>
            <a:ext cx="347918" cy="614723"/>
          </a:xfrm>
          <a:prstGeom prst="rect">
            <a:avLst/>
          </a:prstGeom>
        </p:spPr>
      </p:pic>
      <p:pic>
        <p:nvPicPr>
          <p:cNvPr id="14" name="M"/>
          <p:cNvPicPr>
            <a:picLocks noChangeAspect="1"/>
          </p:cNvPicPr>
          <p:nvPr/>
        </p:nvPicPr>
        <p:blipFill rotWithShape="1">
          <a:blip r:embed="rId10" cstate="email">
            <a:extLst>
              <a:ext uri="{28A0092B-C50C-407E-A947-70E740481C1C}">
                <a14:useLocalDpi xmlns:a14="http://schemas.microsoft.com/office/drawing/2010/main"/>
              </a:ext>
            </a:extLst>
          </a:blip>
          <a:srcRect l="26161" t="40838" r="63960" b="35893"/>
          <a:stretch/>
        </p:blipFill>
        <p:spPr>
          <a:xfrm>
            <a:off x="3086658" y="3181189"/>
            <a:ext cx="615546" cy="614723"/>
          </a:xfrm>
          <a:prstGeom prst="rect">
            <a:avLst/>
          </a:prstGeom>
        </p:spPr>
      </p:pic>
      <p:pic>
        <p:nvPicPr>
          <p:cNvPr id="15" name="A"/>
          <p:cNvPicPr>
            <a:picLocks noChangeAspect="1"/>
          </p:cNvPicPr>
          <p:nvPr/>
        </p:nvPicPr>
        <p:blipFill rotWithShape="1">
          <a:blip r:embed="rId9" cstate="email">
            <a:extLst>
              <a:ext uri="{28A0092B-C50C-407E-A947-70E740481C1C}">
                <a14:useLocalDpi xmlns:a14="http://schemas.microsoft.com/office/drawing/2010/main"/>
              </a:ext>
            </a:extLst>
          </a:blip>
          <a:srcRect l="36040" t="40838" r="58018" b="35893"/>
          <a:stretch/>
        </p:blipFill>
        <p:spPr>
          <a:xfrm>
            <a:off x="3702204" y="3181189"/>
            <a:ext cx="370219" cy="614723"/>
          </a:xfrm>
          <a:prstGeom prst="rect">
            <a:avLst/>
          </a:prstGeom>
        </p:spPr>
      </p:pic>
      <p:pic>
        <p:nvPicPr>
          <p:cNvPr id="16" name="T"/>
          <p:cNvPicPr>
            <a:picLocks noChangeAspect="1"/>
          </p:cNvPicPr>
          <p:nvPr/>
        </p:nvPicPr>
        <p:blipFill rotWithShape="1">
          <a:blip r:embed="rId11" cstate="email">
            <a:extLst>
              <a:ext uri="{28A0092B-C50C-407E-A947-70E740481C1C}">
                <a14:useLocalDpi xmlns:a14="http://schemas.microsoft.com/office/drawing/2010/main"/>
              </a:ext>
            </a:extLst>
          </a:blip>
          <a:srcRect l="41981" t="40838" r="54583" b="35893"/>
          <a:stretch/>
        </p:blipFill>
        <p:spPr>
          <a:xfrm>
            <a:off x="4072424" y="3181189"/>
            <a:ext cx="214103" cy="614723"/>
          </a:xfrm>
          <a:prstGeom prst="rect">
            <a:avLst/>
          </a:prstGeom>
        </p:spPr>
      </p:pic>
      <p:pic>
        <p:nvPicPr>
          <p:cNvPr id="17" name="I"/>
          <p:cNvPicPr>
            <a:picLocks noChangeAspect="1"/>
          </p:cNvPicPr>
          <p:nvPr/>
        </p:nvPicPr>
        <p:blipFill rotWithShape="1">
          <a:blip r:embed="rId8" cstate="email">
            <a:extLst>
              <a:ext uri="{28A0092B-C50C-407E-A947-70E740481C1C}">
                <a14:useLocalDpi xmlns:a14="http://schemas.microsoft.com/office/drawing/2010/main"/>
              </a:ext>
            </a:extLst>
          </a:blip>
          <a:srcRect l="45418" t="40838" r="51289" b="35893"/>
          <a:stretch/>
        </p:blipFill>
        <p:spPr>
          <a:xfrm>
            <a:off x="4286528" y="3181189"/>
            <a:ext cx="205181" cy="614723"/>
          </a:xfrm>
          <a:prstGeom prst="rect">
            <a:avLst/>
          </a:prstGeom>
        </p:spPr>
      </p:pic>
      <p:pic>
        <p:nvPicPr>
          <p:cNvPr id="18" name="A"/>
          <p:cNvPicPr>
            <a:picLocks noChangeAspect="1"/>
          </p:cNvPicPr>
          <p:nvPr/>
        </p:nvPicPr>
        <p:blipFill rotWithShape="1">
          <a:blip r:embed="rId9" cstate="email">
            <a:extLst>
              <a:ext uri="{28A0092B-C50C-407E-A947-70E740481C1C}">
                <a14:useLocalDpi xmlns:a14="http://schemas.microsoft.com/office/drawing/2010/main"/>
              </a:ext>
            </a:extLst>
          </a:blip>
          <a:srcRect l="48711" t="40838" r="44944" b="35893"/>
          <a:stretch/>
        </p:blipFill>
        <p:spPr>
          <a:xfrm>
            <a:off x="4491710" y="3181189"/>
            <a:ext cx="395335" cy="614723"/>
          </a:xfrm>
          <a:prstGeom prst="rect">
            <a:avLst/>
          </a:prstGeom>
        </p:spPr>
      </p:pic>
      <p:sp>
        <p:nvSpPr>
          <p:cNvPr id="19" name="Rectangle 18"/>
          <p:cNvSpPr/>
          <p:nvPr/>
        </p:nvSpPr>
        <p:spPr>
          <a:xfrm>
            <a:off x="1579012"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 name="Rectangle 19"/>
          <p:cNvSpPr/>
          <p:nvPr/>
        </p:nvSpPr>
        <p:spPr>
          <a:xfrm>
            <a:off x="2546939"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1" name="Rectangle 20"/>
          <p:cNvSpPr/>
          <p:nvPr/>
        </p:nvSpPr>
        <p:spPr>
          <a:xfrm>
            <a:off x="2738740"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3108958"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3" name="Rectangle 22"/>
          <p:cNvSpPr/>
          <p:nvPr/>
        </p:nvSpPr>
        <p:spPr>
          <a:xfrm>
            <a:off x="3724504"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4" name="Rectangle 23"/>
          <p:cNvSpPr/>
          <p:nvPr/>
        </p:nvSpPr>
        <p:spPr>
          <a:xfrm>
            <a:off x="4102018"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5" name="Rectangle 24"/>
          <p:cNvSpPr/>
          <p:nvPr/>
        </p:nvSpPr>
        <p:spPr>
          <a:xfrm>
            <a:off x="4331150"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6" name="Rectangle 25"/>
          <p:cNvSpPr/>
          <p:nvPr/>
        </p:nvSpPr>
        <p:spPr>
          <a:xfrm>
            <a:off x="4529652" y="376150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7" name="Rectangle 26"/>
          <p:cNvSpPr/>
          <p:nvPr/>
        </p:nvSpPr>
        <p:spPr>
          <a:xfrm>
            <a:off x="4887045" y="3757563"/>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84751850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grpId="0" nodeType="withEffect">
                                  <p:stCondLst>
                                    <p:cond delay="0"/>
                                  </p:stCondLst>
                                  <p:childTnLst>
                                    <p:anim calcmode="discrete" valueType="str">
                                      <p:cBhvr>
                                        <p:cTn id="6" dur="500" fill="hold"/>
                                        <p:tgtEl>
                                          <p:spTgt spid="19"/>
                                        </p:tgtEl>
                                        <p:attrNameLst>
                                          <p:attrName>style.visibility</p:attrName>
                                        </p:attrNameLst>
                                      </p:cBhvr>
                                      <p:tavLst>
                                        <p:tav tm="0">
                                          <p:val>
                                            <p:strVal val="hidden"/>
                                          </p:val>
                                        </p:tav>
                                        <p:tav tm="50000">
                                          <p:val>
                                            <p:strVal val="visible"/>
                                          </p:val>
                                        </p:tav>
                                      </p:tavLst>
                                    </p:anim>
                                  </p:childTnLst>
                                </p:cTn>
                              </p:par>
                              <p:par>
                                <p:cTn id="7" presetID="1" presetClass="entr" presetSubtype="0" fill="hold" nodeType="withEffect">
                                  <p:stCondLst>
                                    <p:cond delay="20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20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215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nodeType="withEffect">
                                  <p:stCondLst>
                                    <p:cond delay="215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215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grpId="1" nodeType="withEffect">
                                  <p:stCondLst>
                                    <p:cond delay="23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230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230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grpId="1" nodeType="withEffect">
                                  <p:stCondLst>
                                    <p:cond delay="245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ntr" presetSubtype="0" fill="hold" nodeType="withEffect">
                                  <p:stCondLst>
                                    <p:cond delay="245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245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xit" presetSubtype="0" fill="hold" grpId="1" nodeType="withEffect">
                                  <p:stCondLst>
                                    <p:cond delay="255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nodeType="withEffect">
                                  <p:stCondLst>
                                    <p:cond delay="255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255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270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xit" presetSubtype="0" fill="hold" grpId="1" nodeType="withEffect">
                                  <p:stCondLst>
                                    <p:cond delay="270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ntr" presetSubtype="0" fill="hold" grpId="0" nodeType="withEffect">
                                  <p:stCondLst>
                                    <p:cond delay="270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285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xit" presetSubtype="0" fill="hold" grpId="1" nodeType="withEffect">
                                  <p:stCondLst>
                                    <p:cond delay="285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ntr" presetSubtype="0" fill="hold" grpId="0" nodeType="withEffect">
                                  <p:stCondLst>
                                    <p:cond delay="285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300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xit" presetSubtype="0" fill="hold" grpId="1" nodeType="withEffect">
                                  <p:stCondLst>
                                    <p:cond delay="3000"/>
                                  </p:stCondLst>
                                  <p:childTnLst>
                                    <p:set>
                                      <p:cBhvr>
                                        <p:cTn id="52" dur="1" fill="hold">
                                          <p:stCondLst>
                                            <p:cond delay="0"/>
                                          </p:stCondLst>
                                        </p:cTn>
                                        <p:tgtEl>
                                          <p:spTgt spid="26"/>
                                        </p:tgtEl>
                                        <p:attrNameLst>
                                          <p:attrName>style.visibility</p:attrName>
                                        </p:attrNameLst>
                                      </p:cBhvr>
                                      <p:to>
                                        <p:strVal val="hidden"/>
                                      </p:to>
                                    </p:set>
                                  </p:childTnLst>
                                </p:cTn>
                              </p:par>
                              <p:par>
                                <p:cTn id="53" presetID="1" presetClass="entr" presetSubtype="0" fill="hold" grpId="0" nodeType="withEffect">
                                  <p:stCondLst>
                                    <p:cond delay="3000"/>
                                  </p:stCondLst>
                                  <p:childTnLst>
                                    <p:set>
                                      <p:cBhvr>
                                        <p:cTn id="54" dur="1" fill="hold">
                                          <p:stCondLst>
                                            <p:cond delay="0"/>
                                          </p:stCondLst>
                                        </p:cTn>
                                        <p:tgtEl>
                                          <p:spTgt spid="27"/>
                                        </p:tgtEl>
                                        <p:attrNameLst>
                                          <p:attrName>style.visibility</p:attrName>
                                        </p:attrNameLst>
                                      </p:cBhvr>
                                      <p:to>
                                        <p:strVal val="visible"/>
                                      </p:to>
                                    </p:set>
                                  </p:childTnLst>
                                </p:cTn>
                              </p:par>
                              <p:par>
                                <p:cTn id="55" presetID="35" presetClass="emph" presetSubtype="0" repeatCount="4000" fill="hold" grpId="1" nodeType="withEffect">
                                  <p:stCondLst>
                                    <p:cond delay="3000"/>
                                  </p:stCondLst>
                                  <p:childTnLst>
                                    <p:anim calcmode="discrete" valueType="str">
                                      <p:cBhvr>
                                        <p:cTn id="56" dur="500" fill="hold"/>
                                        <p:tgtEl>
                                          <p:spTgt spid="27"/>
                                        </p:tgtEl>
                                        <p:attrNameLst>
                                          <p:attrName>style.visibility</p:attrName>
                                        </p:attrNameLst>
                                      </p:cBhvr>
                                      <p:tavLst>
                                        <p:tav tm="0">
                                          <p:val>
                                            <p:strVal val="hidden"/>
                                          </p:val>
                                        </p:tav>
                                        <p:tav tm="50000">
                                          <p:val>
                                            <p:strVal val="visible"/>
                                          </p:val>
                                        </p:tav>
                                      </p:tavLst>
                                    </p:anim>
                                  </p:childTnLst>
                                </p:cTn>
                              </p:par>
                              <p:par>
                                <p:cTn id="57" presetID="1" presetClass="exit" presetSubtype="0" fill="hold" grpId="2" nodeType="withEffect">
                                  <p:stCondLst>
                                    <p:cond delay="4000"/>
                                  </p:stCondLst>
                                  <p:childTnLst>
                                    <p:set>
                                      <p:cBhvr>
                                        <p:cTn id="58" dur="1" fill="hold">
                                          <p:stCondLst>
                                            <p:cond delay="0"/>
                                          </p:stCondLst>
                                        </p:cTn>
                                        <p:tgtEl>
                                          <p:spTgt spid="27"/>
                                        </p:tgtEl>
                                        <p:attrNameLst>
                                          <p:attrName>style.visibility</p:attrName>
                                        </p:attrNameLst>
                                      </p:cBhvr>
                                      <p:to>
                                        <p:strVal val="hidden"/>
                                      </p:to>
                                    </p:set>
                                  </p:childTnLst>
                                </p:cTn>
                              </p:par>
                              <p:par>
                                <p:cTn id="59" presetID="2" presetClass="entr" presetSubtype="4" decel="100000" fill="hold" nodeType="withEffect">
                                  <p:stCondLst>
                                    <p:cond delay="400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par>
                                <p:cTn id="63" presetID="22" presetClass="entr" presetSubtype="4" fill="hold" nodeType="withEffect">
                                  <p:stCondLst>
                                    <p:cond delay="4250"/>
                                  </p:stCondLst>
                                  <p:childTnLst>
                                    <p:set>
                                      <p:cBhvr>
                                        <p:cTn id="64" dur="1" fill="hold">
                                          <p:stCondLst>
                                            <p:cond delay="0"/>
                                          </p:stCondLst>
                                        </p:cTn>
                                        <p:tgtEl>
                                          <p:spTgt spid="4"/>
                                        </p:tgtEl>
                                        <p:attrNameLst>
                                          <p:attrName>style.visibility</p:attrName>
                                        </p:attrNameLst>
                                      </p:cBhvr>
                                      <p:to>
                                        <p:strVal val="visible"/>
                                      </p:to>
                                    </p:set>
                                    <p:animEffect transition="in" filter="wipe(down)">
                                      <p:cBhvr>
                                        <p:cTn id="65" dur="250"/>
                                        <p:tgtEl>
                                          <p:spTgt spid="4"/>
                                        </p:tgtEl>
                                      </p:cBhvr>
                                    </p:animEffect>
                                  </p:childTnLst>
                                </p:cTn>
                              </p:par>
                              <p:par>
                                <p:cTn id="66" presetID="22" presetClass="entr" presetSubtype="2" fill="hold" nodeType="withEffect">
                                  <p:stCondLst>
                                    <p:cond delay="4250"/>
                                  </p:stCondLst>
                                  <p:childTnLst>
                                    <p:set>
                                      <p:cBhvr>
                                        <p:cTn id="67" dur="1" fill="hold">
                                          <p:stCondLst>
                                            <p:cond delay="0"/>
                                          </p:stCondLst>
                                        </p:cTn>
                                        <p:tgtEl>
                                          <p:spTgt spid="5"/>
                                        </p:tgtEl>
                                        <p:attrNameLst>
                                          <p:attrName>style.visibility</p:attrName>
                                        </p:attrNameLst>
                                      </p:cBhvr>
                                      <p:to>
                                        <p:strVal val="visible"/>
                                      </p:to>
                                    </p:set>
                                    <p:animEffect transition="in" filter="wipe(right)">
                                      <p:cBhvr>
                                        <p:cTn id="68" dur="250"/>
                                        <p:tgtEl>
                                          <p:spTgt spid="5"/>
                                        </p:tgtEl>
                                      </p:cBhvr>
                                    </p:animEffect>
                                  </p:childTnLst>
                                </p:cTn>
                              </p:par>
                              <p:par>
                                <p:cTn id="69" presetID="22" presetClass="entr" presetSubtype="4" fill="hold" nodeType="withEffect">
                                  <p:stCondLst>
                                    <p:cond delay="425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250"/>
                                        <p:tgtEl>
                                          <p:spTgt spid="6"/>
                                        </p:tgtEl>
                                      </p:cBhvr>
                                    </p:animEffect>
                                  </p:childTnLst>
                                </p:cTn>
                              </p:par>
                              <p:par>
                                <p:cTn id="72" presetID="22" presetClass="entr" presetSubtype="8" fill="hold" nodeType="withEffect">
                                  <p:stCondLst>
                                    <p:cond delay="425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250"/>
                                        <p:tgtEl>
                                          <p:spTgt spid="8"/>
                                        </p:tgtEl>
                                      </p:cBhvr>
                                    </p:animEffect>
                                  </p:childTnLst>
                                </p:cTn>
                              </p:par>
                              <p:par>
                                <p:cTn id="75" presetID="22" presetClass="entr" presetSubtype="1" fill="hold" nodeType="withEffect">
                                  <p:stCondLst>
                                    <p:cond delay="4250"/>
                                  </p:stCondLst>
                                  <p:childTnLst>
                                    <p:set>
                                      <p:cBhvr>
                                        <p:cTn id="76" dur="1" fill="hold">
                                          <p:stCondLst>
                                            <p:cond delay="0"/>
                                          </p:stCondLst>
                                        </p:cTn>
                                        <p:tgtEl>
                                          <p:spTgt spid="7"/>
                                        </p:tgtEl>
                                        <p:attrNameLst>
                                          <p:attrName>style.visibility</p:attrName>
                                        </p:attrNameLst>
                                      </p:cBhvr>
                                      <p:to>
                                        <p:strVal val="visible"/>
                                      </p:to>
                                    </p:set>
                                    <p:animEffect transition="in" filter="wipe(up)">
                                      <p:cBhvr>
                                        <p:cTn id="7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t="59331" r="58321"/>
          <a:stretch/>
        </p:blipFill>
        <p:spPr>
          <a:xfrm>
            <a:off x="4478475" y="2235398"/>
            <a:ext cx="1417155" cy="2294571"/>
          </a:xfrm>
          <a:prstGeom prst="rect">
            <a:avLst/>
          </a:prstGeom>
        </p:spPr>
      </p:pic>
      <p:pic>
        <p:nvPicPr>
          <p:cNvPr id="9" name="Picture 8"/>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l="12426" t="80591" r="60828" b="2703"/>
          <a:stretch/>
        </p:blipFill>
        <p:spPr>
          <a:xfrm>
            <a:off x="3762234" y="2019803"/>
            <a:ext cx="733566" cy="760311"/>
          </a:xfrm>
          <a:prstGeom prst="rect">
            <a:avLst/>
          </a:prstGeom>
        </p:spPr>
      </p:pic>
      <p:pic>
        <p:nvPicPr>
          <p:cNvPr id="10" name="Picture 9"/>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l="11033" t="84453" r="60271"/>
          <a:stretch/>
        </p:blipFill>
        <p:spPr>
          <a:xfrm>
            <a:off x="4874370" y="2643319"/>
            <a:ext cx="1021260" cy="918148"/>
          </a:xfrm>
          <a:prstGeom prst="rect">
            <a:avLst/>
          </a:prstGeom>
        </p:spPr>
      </p:pic>
      <p:grpSp>
        <p:nvGrpSpPr>
          <p:cNvPr id="158" name="Group 157"/>
          <p:cNvGrpSpPr/>
          <p:nvPr/>
        </p:nvGrpSpPr>
        <p:grpSpPr>
          <a:xfrm>
            <a:off x="3463530" y="3351362"/>
            <a:ext cx="948380" cy="378120"/>
            <a:chOff x="3463530" y="3351362"/>
            <a:chExt cx="948380" cy="378120"/>
          </a:xfrm>
          <a:solidFill>
            <a:srgbClr val="D81921"/>
          </a:solidFill>
        </p:grpSpPr>
        <p:sp>
          <p:nvSpPr>
            <p:cNvPr id="49" name="Donut 48"/>
            <p:cNvSpPr/>
            <p:nvPr/>
          </p:nvSpPr>
          <p:spPr>
            <a:xfrm>
              <a:off x="4322489" y="3351362"/>
              <a:ext cx="89421" cy="89421"/>
            </a:xfrm>
            <a:prstGeom prst="donut">
              <a:avLst>
                <a:gd name="adj" fmla="val 399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0" name="Donut 49"/>
            <p:cNvSpPr/>
            <p:nvPr/>
          </p:nvSpPr>
          <p:spPr>
            <a:xfrm>
              <a:off x="3463530" y="3640061"/>
              <a:ext cx="89421" cy="89421"/>
            </a:xfrm>
            <a:prstGeom prst="donut">
              <a:avLst>
                <a:gd name="adj" fmla="val 399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a:stCxn id="50" idx="6"/>
            </p:cNvCxnSpPr>
            <p:nvPr/>
          </p:nvCxnSpPr>
          <p:spPr>
            <a:xfrm>
              <a:off x="3552951" y="3684772"/>
              <a:ext cx="356109" cy="140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905250" y="3398520"/>
              <a:ext cx="291465" cy="28956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4194810" y="3396615"/>
              <a:ext cx="129540" cy="190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3759296" y="3197905"/>
            <a:ext cx="204268" cy="415008"/>
            <a:chOff x="3759296" y="3197905"/>
            <a:chExt cx="204268" cy="415008"/>
          </a:xfrm>
          <a:solidFill>
            <a:srgbClr val="D81921"/>
          </a:solidFill>
        </p:grpSpPr>
        <p:sp>
          <p:nvSpPr>
            <p:cNvPr id="36" name="Donut 35"/>
            <p:cNvSpPr/>
            <p:nvPr/>
          </p:nvSpPr>
          <p:spPr>
            <a:xfrm>
              <a:off x="3889662" y="3197905"/>
              <a:ext cx="73902" cy="73902"/>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1" name="Donut 50"/>
            <p:cNvSpPr/>
            <p:nvPr/>
          </p:nvSpPr>
          <p:spPr>
            <a:xfrm>
              <a:off x="3759296" y="3539011"/>
              <a:ext cx="73902" cy="73902"/>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54" name="Straight Connector 53"/>
            <p:cNvCxnSpPr/>
            <p:nvPr/>
          </p:nvCxnSpPr>
          <p:spPr>
            <a:xfrm flipH="1">
              <a:off x="3928110" y="3271807"/>
              <a:ext cx="1" cy="17433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818615" y="3453765"/>
              <a:ext cx="101875" cy="10294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2951598" y="2813373"/>
            <a:ext cx="1465592" cy="737619"/>
            <a:chOff x="2951598" y="2813373"/>
            <a:chExt cx="1465592" cy="737619"/>
          </a:xfrm>
          <a:solidFill>
            <a:srgbClr val="D81921"/>
          </a:solidFill>
        </p:grpSpPr>
        <p:sp>
          <p:nvSpPr>
            <p:cNvPr id="27" name="Donut 26"/>
            <p:cNvSpPr/>
            <p:nvPr/>
          </p:nvSpPr>
          <p:spPr>
            <a:xfrm>
              <a:off x="4298171" y="2813373"/>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Donut 27"/>
            <p:cNvSpPr/>
            <p:nvPr/>
          </p:nvSpPr>
          <p:spPr>
            <a:xfrm>
              <a:off x="2951598" y="3431973"/>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62" name="Straight Connector 61"/>
            <p:cNvCxnSpPr/>
            <p:nvPr/>
          </p:nvCxnSpPr>
          <p:spPr>
            <a:xfrm flipV="1">
              <a:off x="3058145" y="3489305"/>
              <a:ext cx="412202" cy="414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471872" y="3072765"/>
              <a:ext cx="446713" cy="41654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4144797" y="2895600"/>
              <a:ext cx="181458" cy="17279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924300" y="3068955"/>
              <a:ext cx="215265" cy="190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3309411" y="2053181"/>
            <a:ext cx="1389955" cy="871745"/>
            <a:chOff x="3309411" y="2053181"/>
            <a:chExt cx="1389955" cy="871745"/>
          </a:xfrm>
          <a:solidFill>
            <a:srgbClr val="D81921"/>
          </a:solidFill>
        </p:grpSpPr>
        <p:sp>
          <p:nvSpPr>
            <p:cNvPr id="26" name="Donut 25"/>
            <p:cNvSpPr/>
            <p:nvPr/>
          </p:nvSpPr>
          <p:spPr>
            <a:xfrm>
              <a:off x="4432081" y="2805907"/>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2" name="Donut 31"/>
            <p:cNvSpPr/>
            <p:nvPr/>
          </p:nvSpPr>
          <p:spPr>
            <a:xfrm>
              <a:off x="3309411" y="2053181"/>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70" name="Straight Connector 69"/>
            <p:cNvCxnSpPr/>
            <p:nvPr/>
          </p:nvCxnSpPr>
          <p:spPr>
            <a:xfrm flipV="1">
              <a:off x="4522843" y="2659380"/>
              <a:ext cx="173617" cy="17154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698794" y="2335490"/>
              <a:ext cx="1" cy="32106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486655" y="2112690"/>
              <a:ext cx="212711" cy="220041"/>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424876" y="2112690"/>
              <a:ext cx="1051448" cy="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2567489" y="2436945"/>
            <a:ext cx="754777" cy="681900"/>
            <a:chOff x="2567489" y="2436945"/>
            <a:chExt cx="754777" cy="681900"/>
          </a:xfrm>
          <a:solidFill>
            <a:srgbClr val="D81921"/>
          </a:solidFill>
        </p:grpSpPr>
        <p:sp>
          <p:nvSpPr>
            <p:cNvPr id="29" name="Donut 28"/>
            <p:cNvSpPr/>
            <p:nvPr/>
          </p:nvSpPr>
          <p:spPr>
            <a:xfrm>
              <a:off x="3203247" y="2999826"/>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0" name="Donut 29"/>
            <p:cNvSpPr/>
            <p:nvPr/>
          </p:nvSpPr>
          <p:spPr>
            <a:xfrm>
              <a:off x="2567489" y="2436945"/>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Connector 78"/>
            <p:cNvCxnSpPr/>
            <p:nvPr/>
          </p:nvCxnSpPr>
          <p:spPr>
            <a:xfrm flipH="1">
              <a:off x="2627000" y="2536264"/>
              <a:ext cx="1" cy="15820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628900" y="2697480"/>
              <a:ext cx="363855" cy="35814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2992755" y="3053647"/>
              <a:ext cx="208304" cy="202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2898140" y="2003832"/>
            <a:ext cx="1400047" cy="869801"/>
            <a:chOff x="2898140" y="2003832"/>
            <a:chExt cx="1400047" cy="869801"/>
          </a:xfrm>
          <a:solidFill>
            <a:srgbClr val="D81921"/>
          </a:solidFill>
        </p:grpSpPr>
        <p:sp>
          <p:nvSpPr>
            <p:cNvPr id="3" name="Donut 2"/>
            <p:cNvSpPr/>
            <p:nvPr/>
          </p:nvSpPr>
          <p:spPr>
            <a:xfrm>
              <a:off x="4179168" y="2754614"/>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1" name="Donut 30"/>
            <p:cNvSpPr/>
            <p:nvPr/>
          </p:nvSpPr>
          <p:spPr>
            <a:xfrm>
              <a:off x="3050376" y="2003832"/>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88" name="Straight Connector 87"/>
            <p:cNvCxnSpPr/>
            <p:nvPr/>
          </p:nvCxnSpPr>
          <p:spPr>
            <a:xfrm>
              <a:off x="3114045" y="2810635"/>
              <a:ext cx="1063778" cy="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905596" y="2599554"/>
              <a:ext cx="204289" cy="213819"/>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8140" y="2293620"/>
              <a:ext cx="1604" cy="30316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endCxn id="31" idx="3"/>
            </p:cNvCxnSpPr>
            <p:nvPr/>
          </p:nvCxnSpPr>
          <p:spPr>
            <a:xfrm flipV="1">
              <a:off x="2900680" y="2105421"/>
              <a:ext cx="167126" cy="175499"/>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3844941" y="2200117"/>
            <a:ext cx="580429" cy="474200"/>
            <a:chOff x="3844941" y="2200117"/>
            <a:chExt cx="580429" cy="474200"/>
          </a:xfrm>
          <a:solidFill>
            <a:srgbClr val="D81921"/>
          </a:solidFill>
        </p:grpSpPr>
        <p:sp>
          <p:nvSpPr>
            <p:cNvPr id="25" name="Donut 24"/>
            <p:cNvSpPr/>
            <p:nvPr/>
          </p:nvSpPr>
          <p:spPr>
            <a:xfrm>
              <a:off x="4306351" y="2200117"/>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4" name="Oval 43"/>
            <p:cNvSpPr/>
            <p:nvPr/>
          </p:nvSpPr>
          <p:spPr>
            <a:xfrm>
              <a:off x="3844941" y="2566118"/>
              <a:ext cx="108199" cy="1081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20" name="Straight Connector 119"/>
            <p:cNvCxnSpPr/>
            <p:nvPr/>
          </p:nvCxnSpPr>
          <p:spPr>
            <a:xfrm flipV="1">
              <a:off x="3881071" y="2616541"/>
              <a:ext cx="208304" cy="202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25" idx="2"/>
            </p:cNvCxnSpPr>
            <p:nvPr/>
          </p:nvCxnSpPr>
          <p:spPr>
            <a:xfrm>
              <a:off x="4236810" y="2259627"/>
              <a:ext cx="69541" cy="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4159270" y="2258871"/>
              <a:ext cx="70656" cy="6953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4096267" y="2547432"/>
              <a:ext cx="64507" cy="6793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4158615" y="2339340"/>
              <a:ext cx="2565" cy="202027"/>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a:off x="3957528" y="989770"/>
            <a:ext cx="1761491" cy="2696405"/>
            <a:chOff x="3957528" y="989770"/>
            <a:chExt cx="1761491" cy="2696405"/>
          </a:xfrm>
          <a:solidFill>
            <a:srgbClr val="D81921"/>
          </a:solidFill>
        </p:grpSpPr>
        <p:sp>
          <p:nvSpPr>
            <p:cNvPr id="35" name="Donut 34"/>
            <p:cNvSpPr/>
            <p:nvPr/>
          </p:nvSpPr>
          <p:spPr>
            <a:xfrm>
              <a:off x="5600000" y="3493894"/>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Donut 36"/>
            <p:cNvSpPr/>
            <p:nvPr/>
          </p:nvSpPr>
          <p:spPr>
            <a:xfrm>
              <a:off x="4693266" y="2161206"/>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Oval 39"/>
            <p:cNvSpPr/>
            <p:nvPr/>
          </p:nvSpPr>
          <p:spPr>
            <a:xfrm>
              <a:off x="3957528" y="1330195"/>
              <a:ext cx="119019" cy="1190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99" name="Straight Connector 98"/>
            <p:cNvCxnSpPr/>
            <p:nvPr/>
          </p:nvCxnSpPr>
          <p:spPr>
            <a:xfrm>
              <a:off x="4834710" y="2796556"/>
              <a:ext cx="0" cy="644577"/>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739460" y="2280920"/>
              <a:ext cx="5510" cy="407564"/>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754751" y="1675982"/>
              <a:ext cx="0" cy="48852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461252" y="1373852"/>
              <a:ext cx="291523" cy="29208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461252" y="992505"/>
              <a:ext cx="258" cy="374339"/>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4139565" y="989770"/>
              <a:ext cx="323850" cy="273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022000" y="992090"/>
              <a:ext cx="116484" cy="11802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021455" y="1116330"/>
              <a:ext cx="3810" cy="24765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38255" y="2693697"/>
              <a:ext cx="96635" cy="9903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838700" y="3448050"/>
              <a:ext cx="243604" cy="23524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082304" y="3684174"/>
              <a:ext cx="245981" cy="2001"/>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334000" y="3547111"/>
              <a:ext cx="140970" cy="135254"/>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475769" y="3543300"/>
              <a:ext cx="142076" cy="135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5018219" y="2837976"/>
            <a:ext cx="756793" cy="687337"/>
            <a:chOff x="5018219" y="2837976"/>
            <a:chExt cx="756793" cy="687337"/>
          </a:xfrm>
          <a:solidFill>
            <a:srgbClr val="D81921"/>
          </a:solidFill>
        </p:grpSpPr>
        <p:sp>
          <p:nvSpPr>
            <p:cNvPr id="34" name="Donut 33"/>
            <p:cNvSpPr/>
            <p:nvPr/>
          </p:nvSpPr>
          <p:spPr>
            <a:xfrm>
              <a:off x="5655993" y="2837976"/>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04" name="Straight Connector 103"/>
            <p:cNvCxnSpPr/>
            <p:nvPr/>
          </p:nvCxnSpPr>
          <p:spPr>
            <a:xfrm>
              <a:off x="5716556" y="2944011"/>
              <a:ext cx="2321" cy="13194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5349240" y="3085412"/>
              <a:ext cx="371605" cy="37406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5128368" y="3463290"/>
              <a:ext cx="213353" cy="111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sp>
          <p:nvSpPr>
            <p:cNvPr id="110" name="Donut 109"/>
            <p:cNvSpPr/>
            <p:nvPr/>
          </p:nvSpPr>
          <p:spPr>
            <a:xfrm>
              <a:off x="5018219" y="3406294"/>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0" name="Group 159"/>
          <p:cNvGrpSpPr/>
          <p:nvPr/>
        </p:nvGrpSpPr>
        <p:grpSpPr>
          <a:xfrm>
            <a:off x="4804700" y="2315806"/>
            <a:ext cx="752883" cy="679287"/>
            <a:chOff x="4804700" y="2315806"/>
            <a:chExt cx="752883" cy="679287"/>
          </a:xfrm>
          <a:solidFill>
            <a:srgbClr val="D81921"/>
          </a:solidFill>
        </p:grpSpPr>
        <p:sp>
          <p:nvSpPr>
            <p:cNvPr id="33" name="Donut 32"/>
            <p:cNvSpPr/>
            <p:nvPr/>
          </p:nvSpPr>
          <p:spPr>
            <a:xfrm>
              <a:off x="5438564" y="2315806"/>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Donut 38"/>
            <p:cNvSpPr/>
            <p:nvPr/>
          </p:nvSpPr>
          <p:spPr>
            <a:xfrm>
              <a:off x="4804700" y="2876074"/>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11" name="Straight Connector 110"/>
            <p:cNvCxnSpPr/>
            <p:nvPr/>
          </p:nvCxnSpPr>
          <p:spPr>
            <a:xfrm>
              <a:off x="5502325" y="2426017"/>
              <a:ext cx="0" cy="13094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5128919" y="2560320"/>
              <a:ext cx="372721" cy="37341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4912995" y="2937453"/>
              <a:ext cx="212799" cy="196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4845988" y="1581800"/>
            <a:ext cx="793483" cy="1464531"/>
            <a:chOff x="4845988" y="1581800"/>
            <a:chExt cx="793483" cy="1464531"/>
          </a:xfrm>
          <a:solidFill>
            <a:srgbClr val="D81921"/>
          </a:solidFill>
        </p:grpSpPr>
        <p:sp>
          <p:nvSpPr>
            <p:cNvPr id="38" name="Donut 37"/>
            <p:cNvSpPr/>
            <p:nvPr/>
          </p:nvSpPr>
          <p:spPr>
            <a:xfrm>
              <a:off x="5520452" y="1581800"/>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3" name="Donut 42"/>
            <p:cNvSpPr/>
            <p:nvPr/>
          </p:nvSpPr>
          <p:spPr>
            <a:xfrm>
              <a:off x="4845988" y="2927312"/>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24" name="Straight Connector 123"/>
            <p:cNvCxnSpPr>
              <a:stCxn id="43" idx="0"/>
            </p:cNvCxnSpPr>
            <p:nvPr/>
          </p:nvCxnSpPr>
          <p:spPr>
            <a:xfrm flipV="1">
              <a:off x="4905498" y="2531822"/>
              <a:ext cx="3549" cy="39549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4909994" y="2074545"/>
              <a:ext cx="456391" cy="45541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5367196" y="1854535"/>
              <a:ext cx="0" cy="20738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38" idx="3"/>
            </p:cNvCxnSpPr>
            <p:nvPr/>
          </p:nvCxnSpPr>
          <p:spPr>
            <a:xfrm flipV="1">
              <a:off x="5366385" y="1683389"/>
              <a:ext cx="171497" cy="17114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5332626" y="2870109"/>
            <a:ext cx="200409" cy="413451"/>
            <a:chOff x="5332626" y="2870109"/>
            <a:chExt cx="200409" cy="413451"/>
          </a:xfrm>
          <a:solidFill>
            <a:srgbClr val="D81921"/>
          </a:solidFill>
        </p:grpSpPr>
        <p:sp>
          <p:nvSpPr>
            <p:cNvPr id="41" name="Donut 40"/>
            <p:cNvSpPr/>
            <p:nvPr/>
          </p:nvSpPr>
          <p:spPr>
            <a:xfrm>
              <a:off x="5332626" y="3209658"/>
              <a:ext cx="73902" cy="73902"/>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2" name="Donut 41"/>
            <p:cNvSpPr/>
            <p:nvPr/>
          </p:nvSpPr>
          <p:spPr>
            <a:xfrm>
              <a:off x="5459133" y="2870109"/>
              <a:ext cx="73902" cy="73902"/>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13" name="Straight Connector 112"/>
            <p:cNvCxnSpPr/>
            <p:nvPr/>
          </p:nvCxnSpPr>
          <p:spPr>
            <a:xfrm flipH="1">
              <a:off x="5396866" y="3126105"/>
              <a:ext cx="95249" cy="9334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5494147" y="2944492"/>
              <a:ext cx="5330" cy="18161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4880610" y="1819265"/>
            <a:ext cx="291115" cy="329575"/>
            <a:chOff x="4880610" y="1819265"/>
            <a:chExt cx="291115" cy="329575"/>
          </a:xfrm>
          <a:solidFill>
            <a:srgbClr val="D81921"/>
          </a:solidFill>
        </p:grpSpPr>
        <p:sp>
          <p:nvSpPr>
            <p:cNvPr id="47" name="Donut 46"/>
            <p:cNvSpPr/>
            <p:nvPr/>
          </p:nvSpPr>
          <p:spPr>
            <a:xfrm>
              <a:off x="5082304" y="2041908"/>
              <a:ext cx="89421" cy="89421"/>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8" name="Donut 47"/>
            <p:cNvSpPr/>
            <p:nvPr/>
          </p:nvSpPr>
          <p:spPr>
            <a:xfrm>
              <a:off x="4913530" y="1819265"/>
              <a:ext cx="89421" cy="89421"/>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30" name="Straight Connector 129"/>
            <p:cNvCxnSpPr/>
            <p:nvPr/>
          </p:nvCxnSpPr>
          <p:spPr>
            <a:xfrm flipV="1">
              <a:off x="4880896" y="1946910"/>
              <a:ext cx="0" cy="20193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4890135" y="2148840"/>
              <a:ext cx="171450" cy="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880610" y="1893570"/>
              <a:ext cx="47625" cy="4762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5062614" y="2108860"/>
              <a:ext cx="43619" cy="3909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5403379" y="1879790"/>
            <a:ext cx="225932" cy="314227"/>
            <a:chOff x="5403379" y="1879790"/>
            <a:chExt cx="225932" cy="314227"/>
          </a:xfrm>
          <a:solidFill>
            <a:srgbClr val="D81921"/>
          </a:solidFill>
        </p:grpSpPr>
        <p:sp>
          <p:nvSpPr>
            <p:cNvPr id="45" name="Donut 44"/>
            <p:cNvSpPr/>
            <p:nvPr/>
          </p:nvSpPr>
          <p:spPr>
            <a:xfrm>
              <a:off x="5403379" y="2104596"/>
              <a:ext cx="89421" cy="89421"/>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6" name="Donut 45"/>
            <p:cNvSpPr/>
            <p:nvPr/>
          </p:nvSpPr>
          <p:spPr>
            <a:xfrm>
              <a:off x="5539890" y="1879790"/>
              <a:ext cx="89421" cy="89421"/>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38" name="Straight Connector 137"/>
            <p:cNvCxnSpPr/>
            <p:nvPr/>
          </p:nvCxnSpPr>
          <p:spPr>
            <a:xfrm flipH="1">
              <a:off x="5509741" y="1953532"/>
              <a:ext cx="43619" cy="3909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508122" y="2002380"/>
              <a:ext cx="0" cy="8550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45" idx="7"/>
            </p:cNvCxnSpPr>
            <p:nvPr/>
          </p:nvCxnSpPr>
          <p:spPr>
            <a:xfrm flipH="1">
              <a:off x="5479705" y="2092994"/>
              <a:ext cx="30037" cy="24697"/>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21174" r="67625" b="24280"/>
          <a:stretch/>
        </p:blipFill>
        <p:spPr>
          <a:xfrm>
            <a:off x="4050163" y="1911781"/>
            <a:ext cx="1030774" cy="1736667"/>
          </a:xfrm>
          <a:prstGeom prst="rect">
            <a:avLst/>
          </a:prstGeom>
        </p:spPr>
      </p:pic>
      <p:sp>
        <p:nvSpPr>
          <p:cNvPr id="114" name="Content Placeholder 7"/>
          <p:cNvSpPr txBox="1">
            <a:spLocks/>
          </p:cNvSpPr>
          <p:nvPr/>
        </p:nvSpPr>
        <p:spPr>
          <a:xfrm>
            <a:off x="289121" y="4572000"/>
            <a:ext cx="8821212" cy="1384995"/>
          </a:xfrm>
          <a:prstGeom prst="rect">
            <a:avLst/>
          </a:prstGeom>
          <a:noFill/>
        </p:spPr>
        <p:txBody>
          <a:bodyPr wrap="square" rtlCol="0">
            <a:spAutoFit/>
          </a:bodyPr>
          <a:lstStyle>
            <a:defPPr>
              <a:defRPr lang="en-US"/>
            </a:defPPr>
            <a:lvl1pPr algn="ctr" rtl="1">
              <a:defRPr sz="2800">
                <a:latin typeface="GE SS Text Bold" panose="020A0503020102020204" pitchFamily="18" charset="-78"/>
                <a:ea typeface="GE SS Text Bold" panose="020A0503020102020204" pitchFamily="18" charset="-78"/>
                <a:cs typeface="GE SS Text Bold" panose="020A0503020102020204" pitchFamily="18" charset="-78"/>
              </a:defRPr>
            </a:lvl1pPr>
          </a:lstStyle>
          <a:p>
            <a:r>
              <a:rPr lang="ar-SA" dirty="0">
                <a:latin typeface="Tahoma" panose="020B0604030504040204" pitchFamily="34" charset="0"/>
                <a:ea typeface="Tahoma" panose="020B0604030504040204" pitchFamily="34" charset="0"/>
                <a:cs typeface="Tahoma" panose="020B0604030504040204" pitchFamily="34" charset="0"/>
              </a:rPr>
              <a:t>بناء وتحقيق الإستدامة </a:t>
            </a:r>
            <a:r>
              <a:rPr lang="ar-SY" dirty="0">
                <a:latin typeface="Tahoma" panose="020B0604030504040204" pitchFamily="34" charset="0"/>
                <a:ea typeface="Tahoma" panose="020B0604030504040204" pitchFamily="34" charset="0"/>
                <a:cs typeface="Tahoma" panose="020B0604030504040204" pitchFamily="34" charset="0"/>
              </a:rPr>
              <a:t>في </a:t>
            </a:r>
            <a:r>
              <a:rPr lang="ar-SA" dirty="0">
                <a:latin typeface="Tahoma" panose="020B0604030504040204" pitchFamily="34" charset="0"/>
                <a:ea typeface="Tahoma" panose="020B0604030504040204" pitchFamily="34" charset="0"/>
                <a:cs typeface="Tahoma" panose="020B0604030504040204" pitchFamily="34" charset="0"/>
              </a:rPr>
              <a:t>قطاع تكنولوجيا المعلومات</a:t>
            </a:r>
            <a:endParaRPr lang="ar-QA"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من خلال خبرات وكفاءات متخصصة</a:t>
            </a:r>
            <a:endParaRPr lang="ar-QA"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في </a:t>
            </a:r>
            <a:r>
              <a:rPr lang="ar-SY" dirty="0">
                <a:latin typeface="Tahoma" panose="020B0604030504040204" pitchFamily="34" charset="0"/>
                <a:ea typeface="Tahoma" panose="020B0604030504040204" pitchFamily="34" charset="0"/>
                <a:cs typeface="Tahoma" panose="020B0604030504040204" pitchFamily="34" charset="0"/>
              </a:rPr>
              <a:t>مجالات متعددة</a:t>
            </a:r>
            <a:r>
              <a:rPr lang="ar-SA" dirty="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6" name="Rectangle 115"/>
          <p:cNvSpPr/>
          <p:nvPr/>
        </p:nvSpPr>
        <p:spPr>
          <a:xfrm>
            <a:off x="0" y="1"/>
            <a:ext cx="9144000" cy="6857999"/>
          </a:xfrm>
          <a:prstGeom prst="rect">
            <a:avLst/>
          </a:prstGeom>
          <a:solidFill>
            <a:srgbClr val="D8192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34" name="Group 133"/>
          <p:cNvGrpSpPr/>
          <p:nvPr/>
        </p:nvGrpSpPr>
        <p:grpSpPr>
          <a:xfrm>
            <a:off x="322263" y="1"/>
            <a:ext cx="1429944" cy="991240"/>
            <a:chOff x="7086600" y="1"/>
            <a:chExt cx="1429944" cy="991240"/>
          </a:xfrm>
        </p:grpSpPr>
        <p:sp>
          <p:nvSpPr>
            <p:cNvPr id="135" name="Rectangle 134"/>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3211898353"/>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accel="60000" fill="hold" grpId="0" nodeType="withEffect">
                                  <p:stCondLst>
                                    <p:cond delay="0"/>
                                  </p:stCondLst>
                                  <p:childTnLst>
                                    <p:anim calcmode="lin" valueType="num">
                                      <p:cBhvr additive="base">
                                        <p:cTn id="6" dur="500"/>
                                        <p:tgtEl>
                                          <p:spTgt spid="114"/>
                                        </p:tgtEl>
                                        <p:attrNameLst>
                                          <p:attrName>ppt_x</p:attrName>
                                        </p:attrNameLst>
                                      </p:cBhvr>
                                      <p:tavLst>
                                        <p:tav tm="0">
                                          <p:val>
                                            <p:strVal val="ppt_x"/>
                                          </p:val>
                                        </p:tav>
                                        <p:tav tm="100000">
                                          <p:val>
                                            <p:strVal val="ppt_x"/>
                                          </p:val>
                                        </p:tav>
                                      </p:tavLst>
                                    </p:anim>
                                    <p:anim calcmode="lin" valueType="num">
                                      <p:cBhvr additive="base">
                                        <p:cTn id="7" dur="500"/>
                                        <p:tgtEl>
                                          <p:spTgt spid="114"/>
                                        </p:tgtEl>
                                        <p:attrNameLst>
                                          <p:attrName>ppt_y</p:attrName>
                                        </p:attrNameLst>
                                      </p:cBhvr>
                                      <p:tavLst>
                                        <p:tav tm="0">
                                          <p:val>
                                            <p:strVal val="ppt_y"/>
                                          </p:val>
                                        </p:tav>
                                        <p:tav tm="100000">
                                          <p:val>
                                            <p:strVal val="1+ppt_h/2"/>
                                          </p:val>
                                        </p:tav>
                                      </p:tavLst>
                                    </p:anim>
                                    <p:set>
                                      <p:cBhvr>
                                        <p:cTn id="8" dur="1" fill="hold">
                                          <p:stCondLst>
                                            <p:cond delay="499"/>
                                          </p:stCondLst>
                                        </p:cTn>
                                        <p:tgtEl>
                                          <p:spTgt spid="114"/>
                                        </p:tgtEl>
                                        <p:attrNameLst>
                                          <p:attrName>style.visibility</p:attrName>
                                        </p:attrNameLst>
                                      </p:cBhvr>
                                      <p:to>
                                        <p:strVal val="hidden"/>
                                      </p:to>
                                    </p:set>
                                  </p:childTnLst>
                                </p:cTn>
                              </p:par>
                              <p:par>
                                <p:cTn id="9" presetID="16" presetClass="exit" presetSubtype="21" fill="hold" nodeType="withEffect">
                                  <p:stCondLst>
                                    <p:cond delay="300"/>
                                  </p:stCondLst>
                                  <p:childTnLst>
                                    <p:animEffect transition="out" filter="barn(inVertical)">
                                      <p:cBhvr>
                                        <p:cTn id="10" dur="500"/>
                                        <p:tgtEl>
                                          <p:spTgt spid="170"/>
                                        </p:tgtEl>
                                      </p:cBhvr>
                                    </p:animEffect>
                                    <p:set>
                                      <p:cBhvr>
                                        <p:cTn id="11" dur="1" fill="hold">
                                          <p:stCondLst>
                                            <p:cond delay="499"/>
                                          </p:stCondLst>
                                        </p:cTn>
                                        <p:tgtEl>
                                          <p:spTgt spid="170"/>
                                        </p:tgtEl>
                                        <p:attrNameLst>
                                          <p:attrName>style.visibility</p:attrName>
                                        </p:attrNameLst>
                                      </p:cBhvr>
                                      <p:to>
                                        <p:strVal val="hidden"/>
                                      </p:to>
                                    </p:set>
                                  </p:childTnLst>
                                </p:cTn>
                              </p:par>
                              <p:par>
                                <p:cTn id="12" presetID="22" presetClass="exit" presetSubtype="8" fill="hold" nodeType="withEffect">
                                  <p:stCondLst>
                                    <p:cond delay="250"/>
                                  </p:stCondLst>
                                  <p:childTnLst>
                                    <p:animEffect transition="out" filter="wipe(left)">
                                      <p:cBhvr>
                                        <p:cTn id="13" dur="500"/>
                                        <p:tgtEl>
                                          <p:spTgt spid="158"/>
                                        </p:tgtEl>
                                      </p:cBhvr>
                                    </p:animEffect>
                                    <p:set>
                                      <p:cBhvr>
                                        <p:cTn id="14" dur="1" fill="hold">
                                          <p:stCondLst>
                                            <p:cond delay="499"/>
                                          </p:stCondLst>
                                        </p:cTn>
                                        <p:tgtEl>
                                          <p:spTgt spid="158"/>
                                        </p:tgtEl>
                                        <p:attrNameLst>
                                          <p:attrName>style.visibility</p:attrName>
                                        </p:attrNameLst>
                                      </p:cBhvr>
                                      <p:to>
                                        <p:strVal val="hidden"/>
                                      </p:to>
                                    </p:set>
                                  </p:childTnLst>
                                </p:cTn>
                              </p:par>
                              <p:par>
                                <p:cTn id="15" presetID="22" presetClass="exit" presetSubtype="4" fill="hold" nodeType="withEffect">
                                  <p:stCondLst>
                                    <p:cond delay="250"/>
                                  </p:stCondLst>
                                  <p:childTnLst>
                                    <p:animEffect transition="out" filter="wipe(down)">
                                      <p:cBhvr>
                                        <p:cTn id="16" dur="500"/>
                                        <p:tgtEl>
                                          <p:spTgt spid="157"/>
                                        </p:tgtEl>
                                      </p:cBhvr>
                                    </p:animEffect>
                                    <p:set>
                                      <p:cBhvr>
                                        <p:cTn id="17" dur="1" fill="hold">
                                          <p:stCondLst>
                                            <p:cond delay="499"/>
                                          </p:stCondLst>
                                        </p:cTn>
                                        <p:tgtEl>
                                          <p:spTgt spid="157"/>
                                        </p:tgtEl>
                                        <p:attrNameLst>
                                          <p:attrName>style.visibility</p:attrName>
                                        </p:attrNameLst>
                                      </p:cBhvr>
                                      <p:to>
                                        <p:strVal val="hidden"/>
                                      </p:to>
                                    </p:set>
                                  </p:childTnLst>
                                </p:cTn>
                              </p:par>
                              <p:par>
                                <p:cTn id="18" presetID="22" presetClass="exit" presetSubtype="8" fill="hold" nodeType="withEffect">
                                  <p:stCondLst>
                                    <p:cond delay="250"/>
                                  </p:stCondLst>
                                  <p:childTnLst>
                                    <p:animEffect transition="out" filter="wipe(left)">
                                      <p:cBhvr>
                                        <p:cTn id="19" dur="500"/>
                                        <p:tgtEl>
                                          <p:spTgt spid="156"/>
                                        </p:tgtEl>
                                      </p:cBhvr>
                                    </p:animEffect>
                                    <p:set>
                                      <p:cBhvr>
                                        <p:cTn id="20" dur="1" fill="hold">
                                          <p:stCondLst>
                                            <p:cond delay="499"/>
                                          </p:stCondLst>
                                        </p:cTn>
                                        <p:tgtEl>
                                          <p:spTgt spid="156"/>
                                        </p:tgtEl>
                                        <p:attrNameLst>
                                          <p:attrName>style.visibility</p:attrName>
                                        </p:attrNameLst>
                                      </p:cBhvr>
                                      <p:to>
                                        <p:strVal val="hidden"/>
                                      </p:to>
                                    </p:set>
                                  </p:childTnLst>
                                </p:cTn>
                              </p:par>
                              <p:par>
                                <p:cTn id="21" presetID="22" presetClass="exit" presetSubtype="8" fill="hold" nodeType="withEffect">
                                  <p:stCondLst>
                                    <p:cond delay="250"/>
                                  </p:stCondLst>
                                  <p:childTnLst>
                                    <p:animEffect transition="out" filter="wipe(left)">
                                      <p:cBhvr>
                                        <p:cTn id="22" dur="500"/>
                                        <p:tgtEl>
                                          <p:spTgt spid="169"/>
                                        </p:tgtEl>
                                      </p:cBhvr>
                                    </p:animEffect>
                                    <p:set>
                                      <p:cBhvr>
                                        <p:cTn id="23" dur="1" fill="hold">
                                          <p:stCondLst>
                                            <p:cond delay="499"/>
                                          </p:stCondLst>
                                        </p:cTn>
                                        <p:tgtEl>
                                          <p:spTgt spid="169"/>
                                        </p:tgtEl>
                                        <p:attrNameLst>
                                          <p:attrName>style.visibility</p:attrName>
                                        </p:attrNameLst>
                                      </p:cBhvr>
                                      <p:to>
                                        <p:strVal val="hidden"/>
                                      </p:to>
                                    </p:set>
                                  </p:childTnLst>
                                </p:cTn>
                              </p:par>
                              <p:par>
                                <p:cTn id="24" presetID="22" presetClass="exit" presetSubtype="8" fill="hold" nodeType="withEffect">
                                  <p:stCondLst>
                                    <p:cond delay="250"/>
                                  </p:stCondLst>
                                  <p:childTnLst>
                                    <p:animEffect transition="out" filter="wipe(left)">
                                      <p:cBhvr>
                                        <p:cTn id="25" dur="500"/>
                                        <p:tgtEl>
                                          <p:spTgt spid="168"/>
                                        </p:tgtEl>
                                      </p:cBhvr>
                                    </p:animEffect>
                                    <p:set>
                                      <p:cBhvr>
                                        <p:cTn id="26" dur="1" fill="hold">
                                          <p:stCondLst>
                                            <p:cond delay="499"/>
                                          </p:stCondLst>
                                        </p:cTn>
                                        <p:tgtEl>
                                          <p:spTgt spid="168"/>
                                        </p:tgtEl>
                                        <p:attrNameLst>
                                          <p:attrName>style.visibility</p:attrName>
                                        </p:attrNameLst>
                                      </p:cBhvr>
                                      <p:to>
                                        <p:strVal val="hidden"/>
                                      </p:to>
                                    </p:set>
                                  </p:childTnLst>
                                </p:cTn>
                              </p:par>
                              <p:par>
                                <p:cTn id="27" presetID="22" presetClass="exit" presetSubtype="4" fill="hold" nodeType="withEffect">
                                  <p:stCondLst>
                                    <p:cond delay="250"/>
                                  </p:stCondLst>
                                  <p:childTnLst>
                                    <p:animEffect transition="out" filter="wipe(down)">
                                      <p:cBhvr>
                                        <p:cTn id="28" dur="500"/>
                                        <p:tgtEl>
                                          <p:spTgt spid="166"/>
                                        </p:tgtEl>
                                      </p:cBhvr>
                                    </p:animEffect>
                                    <p:set>
                                      <p:cBhvr>
                                        <p:cTn id="29" dur="1" fill="hold">
                                          <p:stCondLst>
                                            <p:cond delay="499"/>
                                          </p:stCondLst>
                                        </p:cTn>
                                        <p:tgtEl>
                                          <p:spTgt spid="166"/>
                                        </p:tgtEl>
                                        <p:attrNameLst>
                                          <p:attrName>style.visibility</p:attrName>
                                        </p:attrNameLst>
                                      </p:cBhvr>
                                      <p:to>
                                        <p:strVal val="hidden"/>
                                      </p:to>
                                    </p:set>
                                  </p:childTnLst>
                                </p:cTn>
                              </p:par>
                              <p:par>
                                <p:cTn id="30" presetID="22" presetClass="exit" presetSubtype="4" fill="hold" nodeType="withEffect">
                                  <p:stCondLst>
                                    <p:cond delay="250"/>
                                  </p:stCondLst>
                                  <p:childTnLst>
                                    <p:animEffect transition="out" filter="wipe(down)">
                                      <p:cBhvr>
                                        <p:cTn id="31" dur="500"/>
                                        <p:tgtEl>
                                          <p:spTgt spid="167"/>
                                        </p:tgtEl>
                                      </p:cBhvr>
                                    </p:animEffect>
                                    <p:set>
                                      <p:cBhvr>
                                        <p:cTn id="32" dur="1" fill="hold">
                                          <p:stCondLst>
                                            <p:cond delay="499"/>
                                          </p:stCondLst>
                                        </p:cTn>
                                        <p:tgtEl>
                                          <p:spTgt spid="167"/>
                                        </p:tgtEl>
                                        <p:attrNameLst>
                                          <p:attrName>style.visibility</p:attrName>
                                        </p:attrNameLst>
                                      </p:cBhvr>
                                      <p:to>
                                        <p:strVal val="hidden"/>
                                      </p:to>
                                    </p:set>
                                  </p:childTnLst>
                                </p:cTn>
                              </p:par>
                              <p:par>
                                <p:cTn id="33" presetID="22" presetClass="exit" presetSubtype="2" fill="hold" nodeType="withEffect">
                                  <p:stCondLst>
                                    <p:cond delay="250"/>
                                  </p:stCondLst>
                                  <p:childTnLst>
                                    <p:animEffect transition="out" filter="wipe(right)">
                                      <p:cBhvr>
                                        <p:cTn id="34" dur="500"/>
                                        <p:tgtEl>
                                          <p:spTgt spid="164"/>
                                        </p:tgtEl>
                                      </p:cBhvr>
                                    </p:animEffect>
                                    <p:set>
                                      <p:cBhvr>
                                        <p:cTn id="35" dur="1" fill="hold">
                                          <p:stCondLst>
                                            <p:cond delay="499"/>
                                          </p:stCondLst>
                                        </p:cTn>
                                        <p:tgtEl>
                                          <p:spTgt spid="164"/>
                                        </p:tgtEl>
                                        <p:attrNameLst>
                                          <p:attrName>style.visibility</p:attrName>
                                        </p:attrNameLst>
                                      </p:cBhvr>
                                      <p:to>
                                        <p:strVal val="hidden"/>
                                      </p:to>
                                    </p:set>
                                  </p:childTnLst>
                                </p:cTn>
                              </p:par>
                              <p:par>
                                <p:cTn id="36" presetID="22" presetClass="exit" presetSubtype="4" fill="hold" nodeType="withEffect">
                                  <p:stCondLst>
                                    <p:cond delay="250"/>
                                  </p:stCondLst>
                                  <p:childTnLst>
                                    <p:animEffect transition="out" filter="wipe(down)">
                                      <p:cBhvr>
                                        <p:cTn id="37" dur="500"/>
                                        <p:tgtEl>
                                          <p:spTgt spid="160"/>
                                        </p:tgtEl>
                                      </p:cBhvr>
                                    </p:animEffect>
                                    <p:set>
                                      <p:cBhvr>
                                        <p:cTn id="38" dur="1" fill="hold">
                                          <p:stCondLst>
                                            <p:cond delay="499"/>
                                          </p:stCondLst>
                                        </p:cTn>
                                        <p:tgtEl>
                                          <p:spTgt spid="160"/>
                                        </p:tgtEl>
                                        <p:attrNameLst>
                                          <p:attrName>style.visibility</p:attrName>
                                        </p:attrNameLst>
                                      </p:cBhvr>
                                      <p:to>
                                        <p:strVal val="hidden"/>
                                      </p:to>
                                    </p:set>
                                  </p:childTnLst>
                                </p:cTn>
                              </p:par>
                              <p:par>
                                <p:cTn id="39" presetID="22" presetClass="exit" presetSubtype="2" fill="hold" nodeType="withEffect">
                                  <p:stCondLst>
                                    <p:cond delay="250"/>
                                  </p:stCondLst>
                                  <p:childTnLst>
                                    <p:animEffect transition="out" filter="wipe(right)">
                                      <p:cBhvr>
                                        <p:cTn id="40" dur="500"/>
                                        <p:tgtEl>
                                          <p:spTgt spid="159"/>
                                        </p:tgtEl>
                                      </p:cBhvr>
                                    </p:animEffect>
                                    <p:set>
                                      <p:cBhvr>
                                        <p:cTn id="41" dur="1" fill="hold">
                                          <p:stCondLst>
                                            <p:cond delay="499"/>
                                          </p:stCondLst>
                                        </p:cTn>
                                        <p:tgtEl>
                                          <p:spTgt spid="159"/>
                                        </p:tgtEl>
                                        <p:attrNameLst>
                                          <p:attrName>style.visibility</p:attrName>
                                        </p:attrNameLst>
                                      </p:cBhvr>
                                      <p:to>
                                        <p:strVal val="hidden"/>
                                      </p:to>
                                    </p:set>
                                  </p:childTnLst>
                                </p:cTn>
                              </p:par>
                              <p:par>
                                <p:cTn id="42" presetID="22" presetClass="exit" presetSubtype="4" fill="hold" nodeType="withEffect">
                                  <p:stCondLst>
                                    <p:cond delay="250"/>
                                  </p:stCondLst>
                                  <p:childTnLst>
                                    <p:animEffect transition="out" filter="wipe(down)">
                                      <p:cBhvr>
                                        <p:cTn id="43" dur="500"/>
                                        <p:tgtEl>
                                          <p:spTgt spid="163"/>
                                        </p:tgtEl>
                                      </p:cBhvr>
                                    </p:animEffect>
                                    <p:set>
                                      <p:cBhvr>
                                        <p:cTn id="44" dur="1" fill="hold">
                                          <p:stCondLst>
                                            <p:cond delay="499"/>
                                          </p:stCondLst>
                                        </p:cTn>
                                        <p:tgtEl>
                                          <p:spTgt spid="163"/>
                                        </p:tgtEl>
                                        <p:attrNameLst>
                                          <p:attrName>style.visibility</p:attrName>
                                        </p:attrNameLst>
                                      </p:cBhvr>
                                      <p:to>
                                        <p:strVal val="hidden"/>
                                      </p:to>
                                    </p:set>
                                  </p:childTnLst>
                                </p:cTn>
                              </p:par>
                              <p:par>
                                <p:cTn id="45" presetID="22" presetClass="exit" presetSubtype="2" fill="hold" nodeType="withEffect">
                                  <p:stCondLst>
                                    <p:cond delay="250"/>
                                  </p:stCondLst>
                                  <p:childTnLst>
                                    <p:animEffect transition="out" filter="wipe(right)">
                                      <p:cBhvr>
                                        <p:cTn id="46" dur="500"/>
                                        <p:tgtEl>
                                          <p:spTgt spid="165"/>
                                        </p:tgtEl>
                                      </p:cBhvr>
                                    </p:animEffect>
                                    <p:set>
                                      <p:cBhvr>
                                        <p:cTn id="47" dur="1" fill="hold">
                                          <p:stCondLst>
                                            <p:cond delay="499"/>
                                          </p:stCondLst>
                                        </p:cTn>
                                        <p:tgtEl>
                                          <p:spTgt spid="165"/>
                                        </p:tgtEl>
                                        <p:attrNameLst>
                                          <p:attrName>style.visibility</p:attrName>
                                        </p:attrNameLst>
                                      </p:cBhvr>
                                      <p:to>
                                        <p:strVal val="hidden"/>
                                      </p:to>
                                    </p:set>
                                  </p:childTnLst>
                                </p:cTn>
                              </p:par>
                              <p:par>
                                <p:cTn id="48" presetID="22" presetClass="exit" presetSubtype="1" fill="hold" nodeType="withEffect">
                                  <p:stCondLst>
                                    <p:cond delay="250"/>
                                  </p:stCondLst>
                                  <p:childTnLst>
                                    <p:animEffect transition="out" filter="wipe(up)">
                                      <p:cBhvr>
                                        <p:cTn id="49" dur="500"/>
                                        <p:tgtEl>
                                          <p:spTgt spid="162"/>
                                        </p:tgtEl>
                                      </p:cBhvr>
                                    </p:animEffect>
                                    <p:set>
                                      <p:cBhvr>
                                        <p:cTn id="50" dur="1" fill="hold">
                                          <p:stCondLst>
                                            <p:cond delay="499"/>
                                          </p:stCondLst>
                                        </p:cTn>
                                        <p:tgtEl>
                                          <p:spTgt spid="162"/>
                                        </p:tgtEl>
                                        <p:attrNameLst>
                                          <p:attrName>style.visibility</p:attrName>
                                        </p:attrNameLst>
                                      </p:cBhvr>
                                      <p:to>
                                        <p:strVal val="hidden"/>
                                      </p:to>
                                    </p:set>
                                  </p:childTnLst>
                                </p:cTn>
                              </p:par>
                            </p:childTnLst>
                          </p:cTn>
                        </p:par>
                        <p:par>
                          <p:cTn id="51" fill="hold">
                            <p:stCondLst>
                              <p:cond delay="800"/>
                            </p:stCondLst>
                            <p:childTnLst>
                              <p:par>
                                <p:cTn id="52" presetID="53" presetClass="exit" presetSubtype="32" fill="hold" nodeType="afterEffect">
                                  <p:stCondLst>
                                    <p:cond delay="0"/>
                                  </p:stCondLst>
                                  <p:childTnLst>
                                    <p:anim calcmode="lin" valueType="num">
                                      <p:cBhvr>
                                        <p:cTn id="53" dur="500"/>
                                        <p:tgtEl>
                                          <p:spTgt spid="11"/>
                                        </p:tgtEl>
                                        <p:attrNameLst>
                                          <p:attrName>ppt_w</p:attrName>
                                        </p:attrNameLst>
                                      </p:cBhvr>
                                      <p:tavLst>
                                        <p:tav tm="0">
                                          <p:val>
                                            <p:strVal val="ppt_w"/>
                                          </p:val>
                                        </p:tav>
                                        <p:tav tm="100000">
                                          <p:val>
                                            <p:fltVal val="0"/>
                                          </p:val>
                                        </p:tav>
                                      </p:tavLst>
                                    </p:anim>
                                    <p:anim calcmode="lin" valueType="num">
                                      <p:cBhvr>
                                        <p:cTn id="54" dur="500"/>
                                        <p:tgtEl>
                                          <p:spTgt spid="11"/>
                                        </p:tgtEl>
                                        <p:attrNameLst>
                                          <p:attrName>ppt_h</p:attrName>
                                        </p:attrNameLst>
                                      </p:cBhvr>
                                      <p:tavLst>
                                        <p:tav tm="0">
                                          <p:val>
                                            <p:strVal val="ppt_h"/>
                                          </p:val>
                                        </p:tav>
                                        <p:tav tm="100000">
                                          <p:val>
                                            <p:fltVal val="0"/>
                                          </p:val>
                                        </p:tav>
                                      </p:tavLst>
                                    </p:anim>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par>
                          <p:cTn id="57" fill="hold">
                            <p:stCondLst>
                              <p:cond delay="1300"/>
                            </p:stCondLst>
                            <p:childTnLst>
                              <p:par>
                                <p:cTn id="58" presetID="10" presetClass="entr" presetSubtype="0" fill="hold" grpId="0" nodeType="after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fade">
                                      <p:cBhvr>
                                        <p:cTn id="6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859127" y="-457167"/>
            <a:ext cx="11298526" cy="7840818"/>
          </a:xfrm>
          <a:prstGeom prst="rect">
            <a:avLst/>
          </a:prstGeom>
        </p:spPr>
      </p:pic>
      <p:sp>
        <p:nvSpPr>
          <p:cNvPr id="4" name="Rectangle 3"/>
          <p:cNvSpPr/>
          <p:nvPr/>
        </p:nvSpPr>
        <p:spPr>
          <a:xfrm>
            <a:off x="0" y="1"/>
            <a:ext cx="9144000" cy="6857999"/>
          </a:xfrm>
          <a:prstGeom prst="rect">
            <a:avLst/>
          </a:prstGeom>
          <a:solidFill>
            <a:srgbClr val="D8192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59" name="Group 58"/>
          <p:cNvGrpSpPr/>
          <p:nvPr/>
        </p:nvGrpSpPr>
        <p:grpSpPr>
          <a:xfrm rot="184592">
            <a:off x="1886967" y="-1686676"/>
            <a:ext cx="6159882" cy="15440245"/>
            <a:chOff x="1437592" y="-572486"/>
            <a:chExt cx="6159882" cy="15440245"/>
          </a:xfrm>
          <a:solidFill>
            <a:schemeClr val="accent2">
              <a:lumMod val="75000"/>
            </a:schemeClr>
          </a:solidFill>
        </p:grpSpPr>
        <p:sp>
          <p:nvSpPr>
            <p:cNvPr id="60" name="Chevron 59"/>
            <p:cNvSpPr/>
            <p:nvPr/>
          </p:nvSpPr>
          <p:spPr>
            <a:xfrm rot="18765808">
              <a:off x="6395585" y="986502"/>
              <a:ext cx="1162866" cy="124091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Rectangle 63"/>
            <p:cNvSpPr/>
            <p:nvPr/>
          </p:nvSpPr>
          <p:spPr>
            <a:xfrm rot="2621780">
              <a:off x="1437592" y="-572486"/>
              <a:ext cx="436557" cy="154402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p:cNvGrpSpPr/>
          <p:nvPr/>
        </p:nvGrpSpPr>
        <p:grpSpPr>
          <a:xfrm rot="184592">
            <a:off x="654877" y="534776"/>
            <a:ext cx="4929487" cy="11878196"/>
            <a:chOff x="1549956" y="381218"/>
            <a:chExt cx="4929487" cy="11878196"/>
          </a:xfrm>
          <a:solidFill>
            <a:srgbClr val="C00000"/>
          </a:solidFill>
        </p:grpSpPr>
        <p:sp>
          <p:nvSpPr>
            <p:cNvPr id="66" name="Chevron 65"/>
            <p:cNvSpPr/>
            <p:nvPr/>
          </p:nvSpPr>
          <p:spPr>
            <a:xfrm rot="18765808">
              <a:off x="5277554" y="1446880"/>
              <a:ext cx="1162866" cy="124091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Rectangle 66"/>
            <p:cNvSpPr/>
            <p:nvPr/>
          </p:nvSpPr>
          <p:spPr>
            <a:xfrm rot="2621780">
              <a:off x="1549956" y="381218"/>
              <a:ext cx="436557" cy="118781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p:cNvGrpSpPr/>
          <p:nvPr/>
        </p:nvGrpSpPr>
        <p:grpSpPr>
          <a:xfrm rot="184592">
            <a:off x="1908177" y="-386573"/>
            <a:ext cx="5804613" cy="14411723"/>
            <a:chOff x="674830" y="30339"/>
            <a:chExt cx="5804613" cy="14411723"/>
          </a:xfrm>
          <a:solidFill>
            <a:srgbClr val="FF0000"/>
          </a:solidFill>
        </p:grpSpPr>
        <p:sp>
          <p:nvSpPr>
            <p:cNvPr id="69" name="Chevron 68"/>
            <p:cNvSpPr/>
            <p:nvPr/>
          </p:nvSpPr>
          <p:spPr>
            <a:xfrm rot="18765808">
              <a:off x="5277554" y="1446880"/>
              <a:ext cx="1162866" cy="124091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Rectangle 69"/>
            <p:cNvSpPr/>
            <p:nvPr/>
          </p:nvSpPr>
          <p:spPr>
            <a:xfrm rot="2621780">
              <a:off x="674830" y="30339"/>
              <a:ext cx="436557" cy="144117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 name="Group 70"/>
          <p:cNvGrpSpPr/>
          <p:nvPr/>
        </p:nvGrpSpPr>
        <p:grpSpPr>
          <a:xfrm rot="184592">
            <a:off x="1479795" y="2032070"/>
            <a:ext cx="4933526" cy="11889888"/>
            <a:chOff x="1545917" y="379600"/>
            <a:chExt cx="4933526" cy="11889888"/>
          </a:xfrm>
          <a:solidFill>
            <a:schemeClr val="accent2">
              <a:lumMod val="40000"/>
              <a:lumOff val="60000"/>
            </a:schemeClr>
          </a:solidFill>
        </p:grpSpPr>
        <p:sp>
          <p:nvSpPr>
            <p:cNvPr id="72" name="Chevron 71"/>
            <p:cNvSpPr/>
            <p:nvPr/>
          </p:nvSpPr>
          <p:spPr>
            <a:xfrm rot="18765808">
              <a:off x="5277554" y="1446880"/>
              <a:ext cx="1162866" cy="124091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Rectangle 72"/>
            <p:cNvSpPr/>
            <p:nvPr/>
          </p:nvSpPr>
          <p:spPr>
            <a:xfrm rot="2621780">
              <a:off x="1545917" y="379600"/>
              <a:ext cx="436557" cy="11889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5331412" y="3346501"/>
            <a:ext cx="2103461" cy="1200329"/>
          </a:xfrm>
          <a:prstGeom prst="rect">
            <a:avLst/>
          </a:prstGeom>
          <a:noFill/>
        </p:spPr>
        <p:txBody>
          <a:bodyPr wrap="none" rtlCol="0">
            <a:spAutoFit/>
          </a:bodyPr>
          <a:lstStyle/>
          <a:p>
            <a:r>
              <a:rPr lang="en-US" sz="7200" spc="-35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ar-SA" sz="7200" b="1" spc="-350" dirty="0">
                <a:solidFill>
                  <a:schemeClr val="bg1"/>
                </a:solidFill>
                <a:latin typeface="Tahoma" panose="020B0604030504040204" pitchFamily="34" charset="0"/>
                <a:ea typeface="Tahoma" panose="020B0604030504040204" pitchFamily="34" charset="0"/>
                <a:cs typeface="Tahoma" panose="020B0604030504040204" pitchFamily="34" charset="0"/>
              </a:rPr>
              <a:t>١٥</a:t>
            </a:r>
            <a:endParaRPr lang="en-US" sz="7200" spc="-3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293886" y="3346347"/>
            <a:ext cx="3554459" cy="1200329"/>
          </a:xfrm>
          <a:prstGeom prst="rect">
            <a:avLst/>
          </a:prstGeom>
          <a:noFill/>
        </p:spPr>
        <p:txBody>
          <a:bodyPr wrap="squar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نمو الأرباح في ٢٠١٥</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1097426" y="3346347"/>
            <a:ext cx="6342675" cy="1200483"/>
            <a:chOff x="4432283" y="2706557"/>
            <a:chExt cx="6342675" cy="1200483"/>
          </a:xfrm>
        </p:grpSpPr>
        <p:sp>
          <p:nvSpPr>
            <p:cNvPr id="14" name="TextBox 13"/>
            <p:cNvSpPr txBox="1"/>
            <p:nvPr/>
          </p:nvSpPr>
          <p:spPr>
            <a:xfrm>
              <a:off x="8671497" y="2706557"/>
              <a:ext cx="2103461" cy="1200329"/>
            </a:xfrm>
            <a:prstGeom prst="rect">
              <a:avLst/>
            </a:prstGeom>
            <a:noFill/>
          </p:spPr>
          <p:txBody>
            <a:bodyPr wrap="none" rtlCol="0">
              <a:spAutoFit/>
            </a:bodyPr>
            <a:lstStyle/>
            <a:p>
              <a:r>
                <a:rPr lang="en-US" sz="7200" spc="-35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ar-SA" sz="7200" b="1" spc="-350" dirty="0">
                  <a:solidFill>
                    <a:schemeClr val="bg1"/>
                  </a:solidFill>
                  <a:latin typeface="Tahoma" panose="020B0604030504040204" pitchFamily="34" charset="0"/>
                  <a:ea typeface="Tahoma" panose="020B0604030504040204" pitchFamily="34" charset="0"/>
                  <a:cs typeface="Tahoma" panose="020B0604030504040204" pitchFamily="34" charset="0"/>
                </a:rPr>
                <a:t>١٥</a:t>
              </a:r>
              <a:endParaRPr lang="en-US" sz="7200" b="1" spc="-3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4432283" y="2706711"/>
              <a:ext cx="3750293" cy="1200329"/>
            </a:xfrm>
            <a:prstGeom prst="rect">
              <a:avLst/>
            </a:prstGeom>
            <a:noFill/>
          </p:spPr>
          <p:txBody>
            <a:bodyPr wrap="squar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نمو الأرباح في ٢٠١٥</a:t>
              </a:r>
              <a:endParaRPr lang="en-US" dirty="0">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0" y="4436391"/>
            <a:ext cx="9144000" cy="2421609"/>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1" name="Picture 5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137" y="-1781126"/>
            <a:ext cx="810632" cy="810632"/>
          </a:xfrm>
          <a:prstGeom prst="rect">
            <a:avLst/>
          </a:prstGeom>
        </p:spPr>
      </p:pic>
      <p:sp>
        <p:nvSpPr>
          <p:cNvPr id="54" name="TextBox 53"/>
          <p:cNvSpPr txBox="1"/>
          <p:nvPr/>
        </p:nvSpPr>
        <p:spPr>
          <a:xfrm>
            <a:off x="-59763" y="-942262"/>
            <a:ext cx="1082348" cy="523220"/>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SA" dirty="0">
                <a:latin typeface="Tahoma" panose="020B0604030504040204" pitchFamily="34" charset="0"/>
                <a:ea typeface="Tahoma" panose="020B0604030504040204" pitchFamily="34" charset="0"/>
                <a:cs typeface="Tahoma" panose="020B0604030504040204" pitchFamily="34" charset="0"/>
              </a:rPr>
              <a:t>خدمات مركز</a:t>
            </a:r>
            <a:endParaRPr lang="ar-QA"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الاتصال</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9" name="TextBox 48"/>
          <p:cNvSpPr txBox="1"/>
          <p:nvPr/>
        </p:nvSpPr>
        <p:spPr>
          <a:xfrm>
            <a:off x="2690517" y="4511045"/>
            <a:ext cx="3750293" cy="369332"/>
          </a:xfrm>
          <a:prstGeom prst="rect">
            <a:avLst/>
          </a:prstGeom>
          <a:noFill/>
        </p:spPr>
        <p:txBody>
          <a:bodyPr wrap="squar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pPr algn="ctr"/>
            <a:r>
              <a:rPr lang="ar-SA" sz="1800" b="1" dirty="0">
                <a:latin typeface="Tahoma" panose="020B0604030504040204" pitchFamily="34" charset="0"/>
                <a:ea typeface="Tahoma" panose="020B0604030504040204" pitchFamily="34" charset="0"/>
                <a:cs typeface="Tahoma" panose="020B0604030504040204" pitchFamily="34" charset="0"/>
              </a:rPr>
              <a:t>الخدمات المتخصصة</a:t>
            </a:r>
            <a:endParaRPr lang="en-US" sz="1800" dirty="0">
              <a:latin typeface="Tahoma" panose="020B0604030504040204" pitchFamily="34" charset="0"/>
              <a:ea typeface="Tahoma" panose="020B0604030504040204" pitchFamily="34" charset="0"/>
              <a:cs typeface="Tahoma" panose="020B0604030504040204" pitchFamily="34" charset="0"/>
            </a:endParaRPr>
          </a:p>
        </p:txBody>
      </p:sp>
      <p:grpSp>
        <p:nvGrpSpPr>
          <p:cNvPr id="75" name="Group 74"/>
          <p:cNvGrpSpPr/>
          <p:nvPr/>
        </p:nvGrpSpPr>
        <p:grpSpPr>
          <a:xfrm>
            <a:off x="322263" y="1"/>
            <a:ext cx="1429944" cy="991240"/>
            <a:chOff x="7086600" y="1"/>
            <a:chExt cx="1429944" cy="991240"/>
          </a:xfrm>
        </p:grpSpPr>
        <p:sp>
          <p:nvSpPr>
            <p:cNvPr id="76" name="Rectangle 75"/>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58" name="Picture 57"/>
          <p:cNvPicPr>
            <a:picLocks noChangeAspect="1"/>
          </p:cNvPicPr>
          <p:nvPr/>
        </p:nvPicPr>
        <p:blipFill>
          <a:blip r:embed="rId7"/>
          <a:stretch>
            <a:fillRect/>
          </a:stretch>
        </p:blipFill>
        <p:spPr>
          <a:xfrm>
            <a:off x="2534306" y="5118632"/>
            <a:ext cx="805565" cy="810632"/>
          </a:xfrm>
          <a:prstGeom prst="rect">
            <a:avLst/>
          </a:prstGeom>
        </p:spPr>
      </p:pic>
      <p:pic>
        <p:nvPicPr>
          <p:cNvPr id="78" name="Picture 77"/>
          <p:cNvPicPr>
            <a:picLocks noChangeAspect="1"/>
          </p:cNvPicPr>
          <p:nvPr/>
        </p:nvPicPr>
        <p:blipFill>
          <a:blip r:embed="rId8"/>
          <a:stretch>
            <a:fillRect/>
          </a:stretch>
        </p:blipFill>
        <p:spPr>
          <a:xfrm>
            <a:off x="5623786" y="5117940"/>
            <a:ext cx="805565" cy="810632"/>
          </a:xfrm>
          <a:prstGeom prst="rect">
            <a:avLst/>
          </a:prstGeom>
        </p:spPr>
      </p:pic>
      <p:pic>
        <p:nvPicPr>
          <p:cNvPr id="79" name="Picture 78"/>
          <p:cNvPicPr>
            <a:picLocks noChangeAspect="1"/>
          </p:cNvPicPr>
          <p:nvPr/>
        </p:nvPicPr>
        <p:blipFill>
          <a:blip r:embed="rId9"/>
          <a:stretch>
            <a:fillRect/>
          </a:stretch>
        </p:blipFill>
        <p:spPr>
          <a:xfrm>
            <a:off x="4083667" y="5118632"/>
            <a:ext cx="729611" cy="734201"/>
          </a:xfrm>
          <a:prstGeom prst="rect">
            <a:avLst/>
          </a:prstGeom>
        </p:spPr>
      </p:pic>
      <p:sp>
        <p:nvSpPr>
          <p:cNvPr id="80" name="TextBox 79"/>
          <p:cNvSpPr txBox="1"/>
          <p:nvPr/>
        </p:nvSpPr>
        <p:spPr>
          <a:xfrm>
            <a:off x="2217141" y="5930676"/>
            <a:ext cx="1301282" cy="523220"/>
          </a:xfrm>
          <a:prstGeom prst="rect">
            <a:avLst/>
          </a:prstGeom>
          <a:noFill/>
        </p:spPr>
        <p:txBody>
          <a:bodyPr wrap="square" rtlCol="0">
            <a:spAutoFit/>
          </a:bodyPr>
          <a:lstStyle>
            <a:defPPr>
              <a:defRPr lang="en-US"/>
            </a:defPPr>
            <a:lvl1pPr lvl="0"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sz="1400" dirty="0">
                <a:latin typeface="Tahoma" panose="020B0604030504040204" pitchFamily="34" charset="0"/>
                <a:ea typeface="Tahoma" panose="020B0604030504040204" pitchFamily="34" charset="0"/>
                <a:cs typeface="Tahoma" panose="020B0604030504040204" pitchFamily="34" charset="0"/>
              </a:rPr>
              <a:t>الخدمات الحكومية</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81" name="TextBox 80"/>
          <p:cNvSpPr txBox="1"/>
          <p:nvPr/>
        </p:nvSpPr>
        <p:spPr>
          <a:xfrm>
            <a:off x="3733800" y="5986042"/>
            <a:ext cx="1393616" cy="523220"/>
          </a:xfrm>
          <a:prstGeom prst="rect">
            <a:avLst/>
          </a:prstGeom>
          <a:noFill/>
        </p:spPr>
        <p:txBody>
          <a:bodyPr wrap="square" rtlCol="0">
            <a:spAutoFit/>
          </a:bodyPr>
          <a:lstStyle>
            <a:defPPr>
              <a:defRPr lang="en-US"/>
            </a:defPPr>
            <a:lvl1pPr lvl="0"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sz="1400" dirty="0">
                <a:latin typeface="Tahoma" panose="020B0604030504040204" pitchFamily="34" charset="0"/>
                <a:ea typeface="Tahoma" panose="020B0604030504040204" pitchFamily="34" charset="0"/>
                <a:cs typeface="Tahoma" panose="020B0604030504040204" pitchFamily="34" charset="0"/>
              </a:rPr>
              <a:t>خدمات الرعاية الصحية</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82" name="TextBox 81"/>
          <p:cNvSpPr txBox="1"/>
          <p:nvPr/>
        </p:nvSpPr>
        <p:spPr>
          <a:xfrm>
            <a:off x="5284509" y="5986042"/>
            <a:ext cx="1561388" cy="523220"/>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SA" dirty="0">
                <a:latin typeface="Tahoma" panose="020B0604030504040204" pitchFamily="34" charset="0"/>
                <a:ea typeface="Tahoma" panose="020B0604030504040204" pitchFamily="34" charset="0"/>
                <a:cs typeface="Tahoma" panose="020B0604030504040204" pitchFamily="34" charset="0"/>
              </a:rPr>
              <a:t>خدمات</a:t>
            </a:r>
            <a:endParaRPr lang="ar-QA"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المواصلات</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DBEF663B-E68C-4E4E-8A7B-D9C9BDA5931B}"/>
              </a:ext>
            </a:extLst>
          </p:cNvPr>
          <p:cNvSpPr txBox="1"/>
          <p:nvPr/>
        </p:nvSpPr>
        <p:spPr>
          <a:xfrm>
            <a:off x="-2500009" y="2577830"/>
            <a:ext cx="652743" cy="369332"/>
          </a:xfrm>
          <a:prstGeom prst="rect">
            <a:avLst/>
          </a:prstGeom>
          <a:noFill/>
        </p:spPr>
        <p:txBody>
          <a:bodyPr wrap="none" rtlCol="0">
            <a:spAutoFit/>
          </a:bodyPr>
          <a:lstStyle/>
          <a:p>
            <a:r>
              <a:rPr lang="en-US" dirty="0"/>
              <a:t>2016</a:t>
            </a:r>
          </a:p>
        </p:txBody>
      </p:sp>
    </p:spTree>
    <p:custDataLst>
      <p:tags r:id="rId1"/>
    </p:custDataLst>
    <p:extLst>
      <p:ext uri="{BB962C8B-B14F-4D97-AF65-F5344CB8AC3E}">
        <p14:creationId xmlns:p14="http://schemas.microsoft.com/office/powerpoint/2010/main" val="364020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0000">
                                          <p:cBhvr additive="base">
                                            <p:cTn id="7" dur="500" fill="hold"/>
                                            <p:tgtEl>
                                              <p:spTgt spid="6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0000">
                                      <p:stCondLst>
                                        <p:cond delay="100"/>
                                      </p:stCondLst>
                                      <p:childTnLst>
                                        <p:set>
                                          <p:cBhvr>
                                            <p:cTn id="10" dur="1" fill="hold">
                                              <p:stCondLst>
                                                <p:cond delay="0"/>
                                              </p:stCondLst>
                                            </p:cTn>
                                            <p:tgtEl>
                                              <p:spTgt spid="59"/>
                                            </p:tgtEl>
                                            <p:attrNameLst>
                                              <p:attrName>style.visibility</p:attrName>
                                            </p:attrNameLst>
                                          </p:cBhvr>
                                          <p:to>
                                            <p:strVal val="visible"/>
                                          </p:to>
                                        </p:set>
                                        <p:anim calcmode="lin" valueType="num" p14:bounceEnd="60000">
                                          <p:cBhvr additive="base">
                                            <p:cTn id="11" dur="500" fill="hold"/>
                                            <p:tgtEl>
                                              <p:spTgt spid="5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0000">
                                      <p:stCondLst>
                                        <p:cond delay="200"/>
                                      </p:stCondLst>
                                      <p:childTnLst>
                                        <p:set>
                                          <p:cBhvr>
                                            <p:cTn id="14" dur="1" fill="hold">
                                              <p:stCondLst>
                                                <p:cond delay="0"/>
                                              </p:stCondLst>
                                            </p:cTn>
                                            <p:tgtEl>
                                              <p:spTgt spid="68"/>
                                            </p:tgtEl>
                                            <p:attrNameLst>
                                              <p:attrName>style.visibility</p:attrName>
                                            </p:attrNameLst>
                                          </p:cBhvr>
                                          <p:to>
                                            <p:strVal val="visible"/>
                                          </p:to>
                                        </p:set>
                                        <p:anim calcmode="lin" valueType="num" p14:bounceEnd="60000">
                                          <p:cBhvr additive="base">
                                            <p:cTn id="15" dur="500" fill="hold"/>
                                            <p:tgtEl>
                                              <p:spTgt spid="68"/>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6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0000">
                                      <p:stCondLst>
                                        <p:cond delay="300"/>
                                      </p:stCondLst>
                                      <p:childTnLst>
                                        <p:set>
                                          <p:cBhvr>
                                            <p:cTn id="18" dur="1" fill="hold">
                                              <p:stCondLst>
                                                <p:cond delay="0"/>
                                              </p:stCondLst>
                                            </p:cTn>
                                            <p:tgtEl>
                                              <p:spTgt spid="71"/>
                                            </p:tgtEl>
                                            <p:attrNameLst>
                                              <p:attrName>style.visibility</p:attrName>
                                            </p:attrNameLst>
                                          </p:cBhvr>
                                          <p:to>
                                            <p:strVal val="visible"/>
                                          </p:to>
                                        </p:set>
                                        <p:anim calcmode="lin" valueType="num" p14:bounceEnd="60000">
                                          <p:cBhvr additive="base">
                                            <p:cTn id="19" dur="500" fill="hold"/>
                                            <p:tgtEl>
                                              <p:spTgt spid="71"/>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71"/>
                                            </p:tgtEl>
                                            <p:attrNameLst>
                                              <p:attrName>ppt_y</p:attrName>
                                            </p:attrNameLst>
                                          </p:cBhvr>
                                          <p:tavLst>
                                            <p:tav tm="0">
                                              <p:val>
                                                <p:strVal val="1+#ppt_h/2"/>
                                              </p:val>
                                            </p:tav>
                                            <p:tav tm="100000">
                                              <p:val>
                                                <p:strVal val="#ppt_y"/>
                                              </p:val>
                                            </p:tav>
                                          </p:tavLst>
                                        </p:anim>
                                      </p:childTnLst>
                                    </p:cTn>
                                  </p:par>
                                  <p:par>
                                    <p:cTn id="21" presetID="6" presetClass="emph" presetSubtype="0" decel="60000" fill="hold" nodeType="withEffect">
                                      <p:stCondLst>
                                        <p:cond delay="0"/>
                                      </p:stCondLst>
                                      <p:childTnLst>
                                        <p:animScale>
                                          <p:cBhvr>
                                            <p:cTn id="22" dur="2000" fill="hold"/>
                                            <p:tgtEl>
                                              <p:spTgt spid="15"/>
                                            </p:tgtEl>
                                          </p:cBhvr>
                                          <p:by x="90000" y="90000"/>
                                        </p:animScale>
                                      </p:childTnLst>
                                    </p:cTn>
                                  </p:par>
                                  <p:par>
                                    <p:cTn id="23" presetID="2" presetClass="entr" presetSubtype="2" fill="hold" grpId="0" nodeType="withEffect" p14:presetBounceEnd="60000">
                                      <p:stCondLst>
                                        <p:cond delay="50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14:presetBounceEnd="60000">
                                      <p:stCondLst>
                                        <p:cond delay="1000"/>
                                      </p:stCondLst>
                                      <p:childTnLst>
                                        <p:set>
                                          <p:cBhvr>
                                            <p:cTn id="28" dur="1" fill="hold">
                                              <p:stCondLst>
                                                <p:cond delay="0"/>
                                              </p:stCondLst>
                                            </p:cTn>
                                            <p:tgtEl>
                                              <p:spTgt spid="3"/>
                                            </p:tgtEl>
                                            <p:attrNameLst>
                                              <p:attrName>style.visibility</p:attrName>
                                            </p:attrNameLst>
                                          </p:cBhvr>
                                          <p:to>
                                            <p:strVal val="visible"/>
                                          </p:to>
                                        </p:set>
                                        <p:anim calcmode="lin" valueType="num" p14:bounceEnd="60000">
                                          <p:cBhvr additive="base">
                                            <p:cTn id="29"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30" dur="500" fill="hold"/>
                                            <p:tgtEl>
                                              <p:spTgt spid="3"/>
                                            </p:tgtEl>
                                            <p:attrNameLst>
                                              <p:attrName>ppt_y</p:attrName>
                                            </p:attrNameLst>
                                          </p:cBhvr>
                                          <p:tavLst>
                                            <p:tav tm="0">
                                              <p:val>
                                                <p:strVal val="#ppt_y"/>
                                              </p:val>
                                            </p:tav>
                                            <p:tav tm="100000">
                                              <p:val>
                                                <p:strVal val="#ppt_y"/>
                                              </p:val>
                                            </p:tav>
                                          </p:tavLst>
                                        </p:anim>
                                      </p:childTnLst>
                                    </p:cTn>
                                  </p:par>
                                  <p:par>
                                    <p:cTn id="31" presetID="1" presetClass="entr" presetSubtype="0" fill="hold" nodeType="withEffect">
                                      <p:stCondLst>
                                        <p:cond delay="175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175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grpId="1" nodeType="withEffect">
                                      <p:stCondLst>
                                        <p:cond delay="175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fill="hold" nodeType="clickEffect">
                                      <p:stCondLst>
                                        <p:cond delay="0"/>
                                      </p:stCondLst>
                                      <p:childTnLst>
                                        <p:animMotion origin="layout" path="M 4.16667E-6 -1.48148E-6 L 0.36857 -0.46018 " pathEditMode="relative" rAng="0" ptsTypes="AA">
                                          <p:cBhvr>
                                            <p:cTn id="40" dur="250" fill="hold"/>
                                            <p:tgtEl>
                                              <p:spTgt spid="65"/>
                                            </p:tgtEl>
                                            <p:attrNameLst>
                                              <p:attrName>ppt_x</p:attrName>
                                              <p:attrName>ppt_y</p:attrName>
                                            </p:attrNameLst>
                                          </p:cBhvr>
                                          <p:rCtr x="18420" y="-23009"/>
                                        </p:animMotion>
                                      </p:childTnLst>
                                    </p:cTn>
                                  </p:par>
                                  <p:par>
                                    <p:cTn id="41" presetID="42" presetClass="path" presetSubtype="0" fill="hold" nodeType="withEffect">
                                      <p:stCondLst>
                                        <p:cond delay="0"/>
                                      </p:stCondLst>
                                      <p:childTnLst>
                                        <p:animMotion origin="layout" path="M 8.33333E-7 -1.11111E-6 L 0.34184 -0.42685 " pathEditMode="relative" rAng="0" ptsTypes="AA">
                                          <p:cBhvr>
                                            <p:cTn id="42" dur="250" fill="hold"/>
                                            <p:tgtEl>
                                              <p:spTgt spid="59"/>
                                            </p:tgtEl>
                                            <p:attrNameLst>
                                              <p:attrName>ppt_x</p:attrName>
                                              <p:attrName>ppt_y</p:attrName>
                                            </p:attrNameLst>
                                          </p:cBhvr>
                                          <p:rCtr x="17083" y="-21343"/>
                                        </p:animMotion>
                                      </p:childTnLst>
                                    </p:cTn>
                                  </p:par>
                                  <p:par>
                                    <p:cTn id="43" presetID="42" presetClass="path" presetSubtype="0" fill="hold" nodeType="withEffect">
                                      <p:stCondLst>
                                        <p:cond delay="0"/>
                                      </p:stCondLst>
                                      <p:childTnLst>
                                        <p:animMotion origin="layout" path="M -1.66667E-6 -2.96296E-6 L 0.34184 -0.42685 " pathEditMode="relative" rAng="0" ptsTypes="AA">
                                          <p:cBhvr>
                                            <p:cTn id="44" dur="250" fill="hold"/>
                                            <p:tgtEl>
                                              <p:spTgt spid="68"/>
                                            </p:tgtEl>
                                            <p:attrNameLst>
                                              <p:attrName>ppt_x</p:attrName>
                                              <p:attrName>ppt_y</p:attrName>
                                            </p:attrNameLst>
                                          </p:cBhvr>
                                          <p:rCtr x="17083" y="-21343"/>
                                        </p:animMotion>
                                      </p:childTnLst>
                                    </p:cTn>
                                  </p:par>
                                  <p:par>
                                    <p:cTn id="45" presetID="42" presetClass="path" presetSubtype="0" fill="hold" nodeType="withEffect">
                                      <p:stCondLst>
                                        <p:cond delay="0"/>
                                      </p:stCondLst>
                                      <p:childTnLst>
                                        <p:animMotion origin="layout" path="M 2.77778E-6 -4.44444E-6 L 0.34184 -0.42685 " pathEditMode="relative" rAng="0" ptsTypes="AA">
                                          <p:cBhvr>
                                            <p:cTn id="46" dur="250" fill="hold"/>
                                            <p:tgtEl>
                                              <p:spTgt spid="71"/>
                                            </p:tgtEl>
                                            <p:attrNameLst>
                                              <p:attrName>ppt_x</p:attrName>
                                              <p:attrName>ppt_y</p:attrName>
                                            </p:attrNameLst>
                                          </p:cBhvr>
                                          <p:rCtr x="17083" y="-21343"/>
                                        </p:animMotion>
                                      </p:childTnLst>
                                    </p:cTn>
                                  </p:par>
                                </p:childTnLst>
                              </p:cTn>
                            </p:par>
                            <p:par>
                              <p:cTn id="47" fill="hold">
                                <p:stCondLst>
                                  <p:cond delay="250"/>
                                </p:stCondLst>
                                <p:childTnLst>
                                  <p:par>
                                    <p:cTn id="48" presetID="2" presetClass="exit" presetSubtype="8" fill="hold" nodeType="afterEffect">
                                      <p:stCondLst>
                                        <p:cond delay="150"/>
                                      </p:stCondLst>
                                      <p:childTnLst>
                                        <p:anim calcmode="lin" valueType="num">
                                          <p:cBhvr additive="base">
                                            <p:cTn id="49" dur="250"/>
                                            <p:tgtEl>
                                              <p:spTgt spid="65"/>
                                            </p:tgtEl>
                                            <p:attrNameLst>
                                              <p:attrName>ppt_x</p:attrName>
                                            </p:attrNameLst>
                                          </p:cBhvr>
                                          <p:tavLst>
                                            <p:tav tm="0">
                                              <p:val>
                                                <p:strVal val="ppt_x"/>
                                              </p:val>
                                            </p:tav>
                                            <p:tav tm="100000">
                                              <p:val>
                                                <p:strVal val="0-ppt_w/2"/>
                                              </p:val>
                                            </p:tav>
                                          </p:tavLst>
                                        </p:anim>
                                        <p:anim calcmode="lin" valueType="num">
                                          <p:cBhvr additive="base">
                                            <p:cTn id="50" dur="250"/>
                                            <p:tgtEl>
                                              <p:spTgt spid="65"/>
                                            </p:tgtEl>
                                            <p:attrNameLst>
                                              <p:attrName>ppt_y</p:attrName>
                                            </p:attrNameLst>
                                          </p:cBhvr>
                                          <p:tavLst>
                                            <p:tav tm="0">
                                              <p:val>
                                                <p:strVal val="ppt_y"/>
                                              </p:val>
                                            </p:tav>
                                            <p:tav tm="100000">
                                              <p:val>
                                                <p:strVal val="ppt_y"/>
                                              </p:val>
                                            </p:tav>
                                          </p:tavLst>
                                        </p:anim>
                                        <p:set>
                                          <p:cBhvr>
                                            <p:cTn id="51" dur="1" fill="hold">
                                              <p:stCondLst>
                                                <p:cond delay="249"/>
                                              </p:stCondLst>
                                            </p:cTn>
                                            <p:tgtEl>
                                              <p:spTgt spid="65"/>
                                            </p:tgtEl>
                                            <p:attrNameLst>
                                              <p:attrName>style.visibility</p:attrName>
                                            </p:attrNameLst>
                                          </p:cBhvr>
                                          <p:to>
                                            <p:strVal val="hidden"/>
                                          </p:to>
                                        </p:set>
                                      </p:childTnLst>
                                    </p:cTn>
                                  </p:par>
                                  <p:par>
                                    <p:cTn id="52" presetID="2" presetClass="exit" presetSubtype="8" fill="hold" nodeType="withEffect">
                                      <p:stCondLst>
                                        <p:cond delay="150"/>
                                      </p:stCondLst>
                                      <p:childTnLst>
                                        <p:anim calcmode="lin" valueType="num">
                                          <p:cBhvr additive="base">
                                            <p:cTn id="53" dur="250"/>
                                            <p:tgtEl>
                                              <p:spTgt spid="59"/>
                                            </p:tgtEl>
                                            <p:attrNameLst>
                                              <p:attrName>ppt_x</p:attrName>
                                            </p:attrNameLst>
                                          </p:cBhvr>
                                          <p:tavLst>
                                            <p:tav tm="0">
                                              <p:val>
                                                <p:strVal val="ppt_x"/>
                                              </p:val>
                                            </p:tav>
                                            <p:tav tm="100000">
                                              <p:val>
                                                <p:strVal val="0-ppt_w/2"/>
                                              </p:val>
                                            </p:tav>
                                          </p:tavLst>
                                        </p:anim>
                                        <p:anim calcmode="lin" valueType="num">
                                          <p:cBhvr additive="base">
                                            <p:cTn id="54" dur="250"/>
                                            <p:tgtEl>
                                              <p:spTgt spid="59"/>
                                            </p:tgtEl>
                                            <p:attrNameLst>
                                              <p:attrName>ppt_y</p:attrName>
                                            </p:attrNameLst>
                                          </p:cBhvr>
                                          <p:tavLst>
                                            <p:tav tm="0">
                                              <p:val>
                                                <p:strVal val="ppt_y"/>
                                              </p:val>
                                            </p:tav>
                                            <p:tav tm="100000">
                                              <p:val>
                                                <p:strVal val="ppt_y"/>
                                              </p:val>
                                            </p:tav>
                                          </p:tavLst>
                                        </p:anim>
                                        <p:set>
                                          <p:cBhvr>
                                            <p:cTn id="55" dur="1" fill="hold">
                                              <p:stCondLst>
                                                <p:cond delay="249"/>
                                              </p:stCondLst>
                                            </p:cTn>
                                            <p:tgtEl>
                                              <p:spTgt spid="59"/>
                                            </p:tgtEl>
                                            <p:attrNameLst>
                                              <p:attrName>style.visibility</p:attrName>
                                            </p:attrNameLst>
                                          </p:cBhvr>
                                          <p:to>
                                            <p:strVal val="hidden"/>
                                          </p:to>
                                        </p:set>
                                      </p:childTnLst>
                                    </p:cTn>
                                  </p:par>
                                  <p:par>
                                    <p:cTn id="56" presetID="2" presetClass="exit" presetSubtype="2" fill="hold" nodeType="withEffect">
                                      <p:stCondLst>
                                        <p:cond delay="150"/>
                                      </p:stCondLst>
                                      <p:childTnLst>
                                        <p:anim calcmode="lin" valueType="num">
                                          <p:cBhvr additive="base">
                                            <p:cTn id="57" dur="250"/>
                                            <p:tgtEl>
                                              <p:spTgt spid="68"/>
                                            </p:tgtEl>
                                            <p:attrNameLst>
                                              <p:attrName>ppt_x</p:attrName>
                                            </p:attrNameLst>
                                          </p:cBhvr>
                                          <p:tavLst>
                                            <p:tav tm="0">
                                              <p:val>
                                                <p:strVal val="ppt_x"/>
                                              </p:val>
                                            </p:tav>
                                            <p:tav tm="100000">
                                              <p:val>
                                                <p:strVal val="1+ppt_w/2"/>
                                              </p:val>
                                            </p:tav>
                                          </p:tavLst>
                                        </p:anim>
                                        <p:anim calcmode="lin" valueType="num">
                                          <p:cBhvr additive="base">
                                            <p:cTn id="58" dur="250"/>
                                            <p:tgtEl>
                                              <p:spTgt spid="68"/>
                                            </p:tgtEl>
                                            <p:attrNameLst>
                                              <p:attrName>ppt_y</p:attrName>
                                            </p:attrNameLst>
                                          </p:cBhvr>
                                          <p:tavLst>
                                            <p:tav tm="0">
                                              <p:val>
                                                <p:strVal val="ppt_y"/>
                                              </p:val>
                                            </p:tav>
                                            <p:tav tm="100000">
                                              <p:val>
                                                <p:strVal val="ppt_y"/>
                                              </p:val>
                                            </p:tav>
                                          </p:tavLst>
                                        </p:anim>
                                        <p:set>
                                          <p:cBhvr>
                                            <p:cTn id="59" dur="1" fill="hold">
                                              <p:stCondLst>
                                                <p:cond delay="249"/>
                                              </p:stCondLst>
                                            </p:cTn>
                                            <p:tgtEl>
                                              <p:spTgt spid="68"/>
                                            </p:tgtEl>
                                            <p:attrNameLst>
                                              <p:attrName>style.visibility</p:attrName>
                                            </p:attrNameLst>
                                          </p:cBhvr>
                                          <p:to>
                                            <p:strVal val="hidden"/>
                                          </p:to>
                                        </p:set>
                                      </p:childTnLst>
                                    </p:cTn>
                                  </p:par>
                                  <p:par>
                                    <p:cTn id="60" presetID="2" presetClass="exit" presetSubtype="2" fill="hold" nodeType="withEffect">
                                      <p:stCondLst>
                                        <p:cond delay="150"/>
                                      </p:stCondLst>
                                      <p:childTnLst>
                                        <p:anim calcmode="lin" valueType="num">
                                          <p:cBhvr additive="base">
                                            <p:cTn id="61" dur="250"/>
                                            <p:tgtEl>
                                              <p:spTgt spid="71"/>
                                            </p:tgtEl>
                                            <p:attrNameLst>
                                              <p:attrName>ppt_x</p:attrName>
                                            </p:attrNameLst>
                                          </p:cBhvr>
                                          <p:tavLst>
                                            <p:tav tm="0">
                                              <p:val>
                                                <p:strVal val="ppt_x"/>
                                              </p:val>
                                            </p:tav>
                                            <p:tav tm="100000">
                                              <p:val>
                                                <p:strVal val="1+ppt_w/2"/>
                                              </p:val>
                                            </p:tav>
                                          </p:tavLst>
                                        </p:anim>
                                        <p:anim calcmode="lin" valueType="num">
                                          <p:cBhvr additive="base">
                                            <p:cTn id="62" dur="250"/>
                                            <p:tgtEl>
                                              <p:spTgt spid="71"/>
                                            </p:tgtEl>
                                            <p:attrNameLst>
                                              <p:attrName>ppt_y</p:attrName>
                                            </p:attrNameLst>
                                          </p:cBhvr>
                                          <p:tavLst>
                                            <p:tav tm="0">
                                              <p:val>
                                                <p:strVal val="ppt_y"/>
                                              </p:val>
                                            </p:tav>
                                            <p:tav tm="100000">
                                              <p:val>
                                                <p:strVal val="ppt_y"/>
                                              </p:val>
                                            </p:tav>
                                          </p:tavLst>
                                        </p:anim>
                                        <p:set>
                                          <p:cBhvr>
                                            <p:cTn id="63" dur="1" fill="hold">
                                              <p:stCondLst>
                                                <p:cond delay="249"/>
                                              </p:stCondLst>
                                            </p:cTn>
                                            <p:tgtEl>
                                              <p:spTgt spid="71"/>
                                            </p:tgtEl>
                                            <p:attrNameLst>
                                              <p:attrName>style.visibility</p:attrName>
                                            </p:attrNameLst>
                                          </p:cBhvr>
                                          <p:to>
                                            <p:strVal val="hidden"/>
                                          </p:to>
                                        </p:set>
                                      </p:childTnLst>
                                    </p:cTn>
                                  </p:par>
                                  <p:par>
                                    <p:cTn id="64" presetID="35" presetClass="path" presetSubtype="0" fill="hold" nodeType="withEffect">
                                      <p:stCondLst>
                                        <p:cond delay="150"/>
                                      </p:stCondLst>
                                      <p:childTnLst>
                                        <p:animMotion origin="layout" path="M 0.36857 -0.46018 L -0.01684 -0.46018 " pathEditMode="relative" rAng="0" ptsTypes="AA">
                                          <p:cBhvr>
                                            <p:cTn id="65" dur="250" fill="hold"/>
                                            <p:tgtEl>
                                              <p:spTgt spid="65"/>
                                            </p:tgtEl>
                                            <p:attrNameLst>
                                              <p:attrName>ppt_x</p:attrName>
                                              <p:attrName>ppt_y</p:attrName>
                                            </p:attrNameLst>
                                          </p:cBhvr>
                                          <p:rCtr x="-19271" y="0"/>
                                        </p:animMotion>
                                      </p:childTnLst>
                                    </p:cTn>
                                  </p:par>
                                  <p:par>
                                    <p:cTn id="66" presetID="35" presetClass="path" presetSubtype="0" fill="hold" nodeType="withEffect">
                                      <p:stCondLst>
                                        <p:cond delay="150"/>
                                      </p:stCondLst>
                                      <p:childTnLst>
                                        <p:animMotion origin="layout" path="M 0.34184 -0.42685 L -0.02274 -0.42685 " pathEditMode="relative" rAng="0" ptsTypes="AA">
                                          <p:cBhvr>
                                            <p:cTn id="67" dur="250" fill="hold"/>
                                            <p:tgtEl>
                                              <p:spTgt spid="59"/>
                                            </p:tgtEl>
                                            <p:attrNameLst>
                                              <p:attrName>ppt_x</p:attrName>
                                              <p:attrName>ppt_y</p:attrName>
                                            </p:attrNameLst>
                                          </p:cBhvr>
                                          <p:rCtr x="-18229" y="0"/>
                                        </p:animMotion>
                                      </p:childTnLst>
                                    </p:cTn>
                                  </p:par>
                                  <p:par>
                                    <p:cTn id="68" presetID="63" presetClass="path" presetSubtype="0" fill="hold" nodeType="withEffect">
                                      <p:stCondLst>
                                        <p:cond delay="150"/>
                                      </p:stCondLst>
                                      <p:childTnLst>
                                        <p:animMotion origin="layout" path="M 0.33698 -0.42546 L 0.58698 -0.42546 " pathEditMode="relative" rAng="0" ptsTypes="AA">
                                          <p:cBhvr>
                                            <p:cTn id="69" dur="250" fill="hold"/>
                                            <p:tgtEl>
                                              <p:spTgt spid="68"/>
                                            </p:tgtEl>
                                            <p:attrNameLst>
                                              <p:attrName>ppt_x</p:attrName>
                                              <p:attrName>ppt_y</p:attrName>
                                            </p:attrNameLst>
                                          </p:cBhvr>
                                          <p:rCtr x="12500" y="0"/>
                                        </p:animMotion>
                                      </p:childTnLst>
                                    </p:cTn>
                                  </p:par>
                                  <p:par>
                                    <p:cTn id="70" presetID="63" presetClass="path" presetSubtype="0" fill="hold" nodeType="withEffect">
                                      <p:stCondLst>
                                        <p:cond delay="150"/>
                                      </p:stCondLst>
                                      <p:childTnLst>
                                        <p:animMotion origin="layout" path="M 0.33993 -0.43194 L 0.58993 -0.43194 " pathEditMode="relative" rAng="0" ptsTypes="AA">
                                          <p:cBhvr>
                                            <p:cTn id="71" dur="250" fill="hold"/>
                                            <p:tgtEl>
                                              <p:spTgt spid="71"/>
                                            </p:tgtEl>
                                            <p:attrNameLst>
                                              <p:attrName>ppt_x</p:attrName>
                                              <p:attrName>ppt_y</p:attrName>
                                            </p:attrNameLst>
                                          </p:cBhvr>
                                          <p:rCtr x="12500" y="0"/>
                                        </p:animMotion>
                                      </p:childTnLst>
                                    </p:cTn>
                                  </p:par>
                                </p:childTnLst>
                              </p:cTn>
                            </p:par>
                            <p:par>
                              <p:cTn id="72" fill="hold">
                                <p:stCondLst>
                                  <p:cond delay="650"/>
                                </p:stCondLst>
                                <p:childTnLst>
                                  <p:par>
                                    <p:cTn id="73" presetID="64" presetClass="path" presetSubtype="0" accel="50000" decel="50000" fill="hold" nodeType="afterEffect">
                                      <p:stCondLst>
                                        <p:cond delay="0"/>
                                      </p:stCondLst>
                                      <p:childTnLst>
                                        <p:animMotion origin="layout" path="M -2.77778E-7 -2.96296E-6 L -2.77778E-7 -0.17176 " pathEditMode="relative" rAng="0" ptsTypes="AA">
                                          <p:cBhvr>
                                            <p:cTn id="74" dur="500" fill="hold"/>
                                            <p:tgtEl>
                                              <p:spTgt spid="6"/>
                                            </p:tgtEl>
                                            <p:attrNameLst>
                                              <p:attrName>ppt_x</p:attrName>
                                              <p:attrName>ppt_y</p:attrName>
                                            </p:attrNameLst>
                                          </p:cBhvr>
                                          <p:rCtr x="0" y="-8588"/>
                                        </p:animMotion>
                                      </p:childTnLst>
                                    </p:cTn>
                                  </p:par>
                                  <p:par>
                                    <p:cTn id="75" presetID="64" presetClass="path" presetSubtype="0" accel="50000" decel="50000" fill="hold" grpId="0" nodeType="withEffect">
                                      <p:stCondLst>
                                        <p:cond delay="0"/>
                                      </p:stCondLst>
                                      <p:childTnLst>
                                        <p:animMotion origin="layout" path="M 0 0 L 0 -0.35301 " pathEditMode="relative" rAng="0" ptsTypes="AA">
                                          <p:cBhvr>
                                            <p:cTn id="76" dur="500" fill="hold"/>
                                            <p:tgtEl>
                                              <p:spTgt spid="4"/>
                                            </p:tgtEl>
                                            <p:attrNameLst>
                                              <p:attrName>ppt_x</p:attrName>
                                              <p:attrName>ppt_y</p:attrName>
                                            </p:attrNameLst>
                                          </p:cBhvr>
                                          <p:rCtr x="0" y="-17662"/>
                                        </p:animMotion>
                                      </p:childTnLst>
                                    </p:cTn>
                                  </p:par>
                                  <p:par>
                                    <p:cTn id="77" presetID="2" presetClass="entr" presetSubtype="4" decel="10000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25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par>
                                    <p:cTn id="84" presetID="2" presetClass="entr" presetSubtype="4" decel="100000" fill="hold" nodeType="withEffect">
                                      <p:stCondLst>
                                        <p:cond delay="550"/>
                                      </p:stCondLst>
                                      <p:childTnLst>
                                        <p:set>
                                          <p:cBhvr>
                                            <p:cTn id="85" dur="1" fill="hold">
                                              <p:stCondLst>
                                                <p:cond delay="0"/>
                                              </p:stCondLst>
                                            </p:cTn>
                                            <p:tgtEl>
                                              <p:spTgt spid="78"/>
                                            </p:tgtEl>
                                            <p:attrNameLst>
                                              <p:attrName>style.visibility</p:attrName>
                                            </p:attrNameLst>
                                          </p:cBhvr>
                                          <p:to>
                                            <p:strVal val="visible"/>
                                          </p:to>
                                        </p:set>
                                        <p:anim calcmode="lin" valueType="num">
                                          <p:cBhvr additive="base">
                                            <p:cTn id="86" dur="500" fill="hold"/>
                                            <p:tgtEl>
                                              <p:spTgt spid="78"/>
                                            </p:tgtEl>
                                            <p:attrNameLst>
                                              <p:attrName>ppt_x</p:attrName>
                                            </p:attrNameLst>
                                          </p:cBhvr>
                                          <p:tavLst>
                                            <p:tav tm="0">
                                              <p:val>
                                                <p:strVal val="#ppt_x"/>
                                              </p:val>
                                            </p:tav>
                                            <p:tav tm="100000">
                                              <p:val>
                                                <p:strVal val="#ppt_x"/>
                                              </p:val>
                                            </p:tav>
                                          </p:tavLst>
                                        </p:anim>
                                        <p:anim calcmode="lin" valueType="num">
                                          <p:cBhvr additive="base">
                                            <p:cTn id="87" dur="500" fill="hold"/>
                                            <p:tgtEl>
                                              <p:spTgt spid="78"/>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750"/>
                                      </p:stCondLst>
                                      <p:childTnLst>
                                        <p:set>
                                          <p:cBhvr>
                                            <p:cTn id="89" dur="1" fill="hold">
                                              <p:stCondLst>
                                                <p:cond delay="0"/>
                                              </p:stCondLst>
                                            </p:cTn>
                                            <p:tgtEl>
                                              <p:spTgt spid="82"/>
                                            </p:tgtEl>
                                            <p:attrNameLst>
                                              <p:attrName>style.visibility</p:attrName>
                                            </p:attrNameLst>
                                          </p:cBhvr>
                                          <p:to>
                                            <p:strVal val="visible"/>
                                          </p:to>
                                        </p:set>
                                        <p:anim calcmode="lin" valueType="num">
                                          <p:cBhvr additive="base">
                                            <p:cTn id="90" dur="500" fill="hold"/>
                                            <p:tgtEl>
                                              <p:spTgt spid="82"/>
                                            </p:tgtEl>
                                            <p:attrNameLst>
                                              <p:attrName>ppt_x</p:attrName>
                                            </p:attrNameLst>
                                          </p:cBhvr>
                                          <p:tavLst>
                                            <p:tav tm="0">
                                              <p:val>
                                                <p:strVal val="#ppt_x"/>
                                              </p:val>
                                            </p:tav>
                                            <p:tav tm="100000">
                                              <p:val>
                                                <p:strVal val="#ppt_x"/>
                                              </p:val>
                                            </p:tav>
                                          </p:tavLst>
                                        </p:anim>
                                        <p:anim calcmode="lin" valueType="num">
                                          <p:cBhvr additive="base">
                                            <p:cTn id="91" dur="500" fill="hold"/>
                                            <p:tgtEl>
                                              <p:spTgt spid="82"/>
                                            </p:tgtEl>
                                            <p:attrNameLst>
                                              <p:attrName>ppt_y</p:attrName>
                                            </p:attrNameLst>
                                          </p:cBhvr>
                                          <p:tavLst>
                                            <p:tav tm="0">
                                              <p:val>
                                                <p:strVal val="1+#ppt_h/2"/>
                                              </p:val>
                                            </p:tav>
                                            <p:tav tm="100000">
                                              <p:val>
                                                <p:strVal val="#ppt_y"/>
                                              </p:val>
                                            </p:tav>
                                          </p:tavLst>
                                        </p:anim>
                                      </p:childTnLst>
                                    </p:cTn>
                                  </p:par>
                                  <p:par>
                                    <p:cTn id="92" presetID="2" presetClass="entr" presetSubtype="4" decel="100000" fill="hold" nodeType="withEffect">
                                      <p:stCondLst>
                                        <p:cond delay="1050"/>
                                      </p:stCondLst>
                                      <p:childTnLst>
                                        <p:set>
                                          <p:cBhvr>
                                            <p:cTn id="93" dur="1" fill="hold">
                                              <p:stCondLst>
                                                <p:cond delay="0"/>
                                              </p:stCondLst>
                                            </p:cTn>
                                            <p:tgtEl>
                                              <p:spTgt spid="79"/>
                                            </p:tgtEl>
                                            <p:attrNameLst>
                                              <p:attrName>style.visibility</p:attrName>
                                            </p:attrNameLst>
                                          </p:cBhvr>
                                          <p:to>
                                            <p:strVal val="visible"/>
                                          </p:to>
                                        </p:set>
                                        <p:anim calcmode="lin" valueType="num">
                                          <p:cBhvr additive="base">
                                            <p:cTn id="94" dur="500" fill="hold"/>
                                            <p:tgtEl>
                                              <p:spTgt spid="79"/>
                                            </p:tgtEl>
                                            <p:attrNameLst>
                                              <p:attrName>ppt_x</p:attrName>
                                            </p:attrNameLst>
                                          </p:cBhvr>
                                          <p:tavLst>
                                            <p:tav tm="0">
                                              <p:val>
                                                <p:strVal val="#ppt_x"/>
                                              </p:val>
                                            </p:tav>
                                            <p:tav tm="100000">
                                              <p:val>
                                                <p:strVal val="#ppt_x"/>
                                              </p:val>
                                            </p:tav>
                                          </p:tavLst>
                                        </p:anim>
                                        <p:anim calcmode="lin" valueType="num">
                                          <p:cBhvr additive="base">
                                            <p:cTn id="95" dur="500" fill="hold"/>
                                            <p:tgtEl>
                                              <p:spTgt spid="79"/>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1250"/>
                                      </p:stCondLst>
                                      <p:childTnLst>
                                        <p:set>
                                          <p:cBhvr>
                                            <p:cTn id="97" dur="1" fill="hold">
                                              <p:stCondLst>
                                                <p:cond delay="0"/>
                                              </p:stCondLst>
                                            </p:cTn>
                                            <p:tgtEl>
                                              <p:spTgt spid="81"/>
                                            </p:tgtEl>
                                            <p:attrNameLst>
                                              <p:attrName>style.visibility</p:attrName>
                                            </p:attrNameLst>
                                          </p:cBhvr>
                                          <p:to>
                                            <p:strVal val="visible"/>
                                          </p:to>
                                        </p:set>
                                        <p:anim calcmode="lin" valueType="num">
                                          <p:cBhvr additive="base">
                                            <p:cTn id="98" dur="500" fill="hold"/>
                                            <p:tgtEl>
                                              <p:spTgt spid="81"/>
                                            </p:tgtEl>
                                            <p:attrNameLst>
                                              <p:attrName>ppt_x</p:attrName>
                                            </p:attrNameLst>
                                          </p:cBhvr>
                                          <p:tavLst>
                                            <p:tav tm="0">
                                              <p:val>
                                                <p:strVal val="#ppt_x"/>
                                              </p:val>
                                            </p:tav>
                                            <p:tav tm="100000">
                                              <p:val>
                                                <p:strVal val="#ppt_x"/>
                                              </p:val>
                                            </p:tav>
                                          </p:tavLst>
                                        </p:anim>
                                        <p:anim calcmode="lin" valueType="num">
                                          <p:cBhvr additive="base">
                                            <p:cTn id="99" dur="500" fill="hold"/>
                                            <p:tgtEl>
                                              <p:spTgt spid="81"/>
                                            </p:tgtEl>
                                            <p:attrNameLst>
                                              <p:attrName>ppt_y</p:attrName>
                                            </p:attrNameLst>
                                          </p:cBhvr>
                                          <p:tavLst>
                                            <p:tav tm="0">
                                              <p:val>
                                                <p:strVal val="1+#ppt_h/2"/>
                                              </p:val>
                                            </p:tav>
                                            <p:tav tm="100000">
                                              <p:val>
                                                <p:strVal val="#ppt_y"/>
                                              </p:val>
                                            </p:tav>
                                          </p:tavLst>
                                        </p:anim>
                                      </p:childTnLst>
                                    </p:cTn>
                                  </p:par>
                                  <p:par>
                                    <p:cTn id="100" presetID="2" presetClass="entr" presetSubtype="4" decel="100000" fill="hold" nodeType="withEffect">
                                      <p:stCondLst>
                                        <p:cond delay="1450"/>
                                      </p:stCondLst>
                                      <p:childTnLst>
                                        <p:set>
                                          <p:cBhvr>
                                            <p:cTn id="101" dur="1" fill="hold">
                                              <p:stCondLst>
                                                <p:cond delay="0"/>
                                              </p:stCondLst>
                                            </p:cTn>
                                            <p:tgtEl>
                                              <p:spTgt spid="58"/>
                                            </p:tgtEl>
                                            <p:attrNameLst>
                                              <p:attrName>style.visibility</p:attrName>
                                            </p:attrNameLst>
                                          </p:cBhvr>
                                          <p:to>
                                            <p:strVal val="visible"/>
                                          </p:to>
                                        </p:set>
                                        <p:anim calcmode="lin" valueType="num">
                                          <p:cBhvr additive="base">
                                            <p:cTn id="102" dur="500" fill="hold"/>
                                            <p:tgtEl>
                                              <p:spTgt spid="58"/>
                                            </p:tgtEl>
                                            <p:attrNameLst>
                                              <p:attrName>ppt_x</p:attrName>
                                            </p:attrNameLst>
                                          </p:cBhvr>
                                          <p:tavLst>
                                            <p:tav tm="0">
                                              <p:val>
                                                <p:strVal val="#ppt_x"/>
                                              </p:val>
                                            </p:tav>
                                            <p:tav tm="100000">
                                              <p:val>
                                                <p:strVal val="#ppt_x"/>
                                              </p:val>
                                            </p:tav>
                                          </p:tavLst>
                                        </p:anim>
                                        <p:anim calcmode="lin" valueType="num">
                                          <p:cBhvr additive="base">
                                            <p:cTn id="103" dur="500" fill="hold"/>
                                            <p:tgtEl>
                                              <p:spTgt spid="58"/>
                                            </p:tgtEl>
                                            <p:attrNameLst>
                                              <p:attrName>ppt_y</p:attrName>
                                            </p:attrNameLst>
                                          </p:cBhvr>
                                          <p:tavLst>
                                            <p:tav tm="0">
                                              <p:val>
                                                <p:strVal val="1+#ppt_h/2"/>
                                              </p:val>
                                            </p:tav>
                                            <p:tav tm="100000">
                                              <p:val>
                                                <p:strVal val="#ppt_y"/>
                                              </p:val>
                                            </p:tav>
                                          </p:tavLst>
                                        </p:anim>
                                      </p:childTnLst>
                                    </p:cTn>
                                  </p:par>
                                  <p:par>
                                    <p:cTn id="104" presetID="2" presetClass="entr" presetSubtype="4" decel="100000" fill="hold" grpId="0" nodeType="withEffect">
                                      <p:stCondLst>
                                        <p:cond delay="1650"/>
                                      </p:stCondLst>
                                      <p:childTnLst>
                                        <p:set>
                                          <p:cBhvr>
                                            <p:cTn id="105" dur="1" fill="hold">
                                              <p:stCondLst>
                                                <p:cond delay="0"/>
                                              </p:stCondLst>
                                            </p:cTn>
                                            <p:tgtEl>
                                              <p:spTgt spid="80"/>
                                            </p:tgtEl>
                                            <p:attrNameLst>
                                              <p:attrName>style.visibility</p:attrName>
                                            </p:attrNameLst>
                                          </p:cBhvr>
                                          <p:to>
                                            <p:strVal val="visible"/>
                                          </p:to>
                                        </p:set>
                                        <p:anim calcmode="lin" valueType="num">
                                          <p:cBhvr additive="base">
                                            <p:cTn id="106" dur="500" fill="hold"/>
                                            <p:tgtEl>
                                              <p:spTgt spid="80"/>
                                            </p:tgtEl>
                                            <p:attrNameLst>
                                              <p:attrName>ppt_x</p:attrName>
                                            </p:attrNameLst>
                                          </p:cBhvr>
                                          <p:tavLst>
                                            <p:tav tm="0">
                                              <p:val>
                                                <p:strVal val="#ppt_x"/>
                                              </p:val>
                                            </p:tav>
                                            <p:tav tm="100000">
                                              <p:val>
                                                <p:strVal val="#ppt_x"/>
                                              </p:val>
                                            </p:tav>
                                          </p:tavLst>
                                        </p:anim>
                                        <p:anim calcmode="lin" valueType="num">
                                          <p:cBhvr additive="base">
                                            <p:cTn id="107"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P spid="3" grpId="0"/>
          <p:bldP spid="3" grpId="1"/>
          <p:bldP spid="23" grpId="0" animBg="1"/>
          <p:bldP spid="49" grpId="0"/>
          <p:bldP spid="80" grpId="0"/>
          <p:bldP spid="81" grpId="0"/>
          <p:bldP spid="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10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0-#ppt_w/2"/>
                                              </p:val>
                                            </p:tav>
                                            <p:tav tm="100000">
                                              <p:val>
                                                <p:strVal val="#ppt_x"/>
                                              </p:val>
                                            </p:tav>
                                          </p:tavLst>
                                        </p:anim>
                                        <p:anim calcmode="lin" valueType="num">
                                          <p:cBhvr additive="base">
                                            <p:cTn id="16" dur="500" fill="hold"/>
                                            <p:tgtEl>
                                              <p:spTgt spid="6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30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0-#ppt_w/2"/>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par>
                                    <p:cTn id="21" presetID="6" presetClass="emph" presetSubtype="0" decel="60000" fill="hold" nodeType="withEffect">
                                      <p:stCondLst>
                                        <p:cond delay="0"/>
                                      </p:stCondLst>
                                      <p:childTnLst>
                                        <p:animScale>
                                          <p:cBhvr>
                                            <p:cTn id="22" dur="2000" fill="hold"/>
                                            <p:tgtEl>
                                              <p:spTgt spid="15"/>
                                            </p:tgtEl>
                                          </p:cBhvr>
                                          <p:by x="90000" y="90000"/>
                                        </p:animScale>
                                      </p:childTnLst>
                                    </p:cTn>
                                  </p:par>
                                  <p:par>
                                    <p:cTn id="23" presetID="2" presetClass="entr" presetSubtype="2"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100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par>
                                    <p:cTn id="31" presetID="1" presetClass="entr" presetSubtype="0" fill="hold" nodeType="withEffect">
                                      <p:stCondLst>
                                        <p:cond delay="175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175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grpId="1" nodeType="withEffect">
                                      <p:stCondLst>
                                        <p:cond delay="175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fill="hold" nodeType="clickEffect">
                                      <p:stCondLst>
                                        <p:cond delay="0"/>
                                      </p:stCondLst>
                                      <p:childTnLst>
                                        <p:animMotion origin="layout" path="M 4.16667E-6 -1.48148E-6 L 0.36857 -0.46018 " pathEditMode="relative" rAng="0" ptsTypes="AA">
                                          <p:cBhvr>
                                            <p:cTn id="40" dur="250" fill="hold"/>
                                            <p:tgtEl>
                                              <p:spTgt spid="65"/>
                                            </p:tgtEl>
                                            <p:attrNameLst>
                                              <p:attrName>ppt_x</p:attrName>
                                              <p:attrName>ppt_y</p:attrName>
                                            </p:attrNameLst>
                                          </p:cBhvr>
                                          <p:rCtr x="18420" y="-23009"/>
                                        </p:animMotion>
                                      </p:childTnLst>
                                    </p:cTn>
                                  </p:par>
                                  <p:par>
                                    <p:cTn id="41" presetID="42" presetClass="path" presetSubtype="0" fill="hold" nodeType="withEffect">
                                      <p:stCondLst>
                                        <p:cond delay="0"/>
                                      </p:stCondLst>
                                      <p:childTnLst>
                                        <p:animMotion origin="layout" path="M 8.33333E-7 -1.11111E-6 L 0.34184 -0.42685 " pathEditMode="relative" rAng="0" ptsTypes="AA">
                                          <p:cBhvr>
                                            <p:cTn id="42" dur="250" fill="hold"/>
                                            <p:tgtEl>
                                              <p:spTgt spid="59"/>
                                            </p:tgtEl>
                                            <p:attrNameLst>
                                              <p:attrName>ppt_x</p:attrName>
                                              <p:attrName>ppt_y</p:attrName>
                                            </p:attrNameLst>
                                          </p:cBhvr>
                                          <p:rCtr x="17083" y="-21343"/>
                                        </p:animMotion>
                                      </p:childTnLst>
                                    </p:cTn>
                                  </p:par>
                                  <p:par>
                                    <p:cTn id="43" presetID="42" presetClass="path" presetSubtype="0" fill="hold" nodeType="withEffect">
                                      <p:stCondLst>
                                        <p:cond delay="0"/>
                                      </p:stCondLst>
                                      <p:childTnLst>
                                        <p:animMotion origin="layout" path="M -1.66667E-6 -2.96296E-6 L 0.34184 -0.42685 " pathEditMode="relative" rAng="0" ptsTypes="AA">
                                          <p:cBhvr>
                                            <p:cTn id="44" dur="250" fill="hold"/>
                                            <p:tgtEl>
                                              <p:spTgt spid="68"/>
                                            </p:tgtEl>
                                            <p:attrNameLst>
                                              <p:attrName>ppt_x</p:attrName>
                                              <p:attrName>ppt_y</p:attrName>
                                            </p:attrNameLst>
                                          </p:cBhvr>
                                          <p:rCtr x="17083" y="-21343"/>
                                        </p:animMotion>
                                      </p:childTnLst>
                                    </p:cTn>
                                  </p:par>
                                  <p:par>
                                    <p:cTn id="45" presetID="42" presetClass="path" presetSubtype="0" fill="hold" nodeType="withEffect">
                                      <p:stCondLst>
                                        <p:cond delay="0"/>
                                      </p:stCondLst>
                                      <p:childTnLst>
                                        <p:animMotion origin="layout" path="M 2.77778E-6 -4.44444E-6 L 0.34184 -0.42685 " pathEditMode="relative" rAng="0" ptsTypes="AA">
                                          <p:cBhvr>
                                            <p:cTn id="46" dur="250" fill="hold"/>
                                            <p:tgtEl>
                                              <p:spTgt spid="71"/>
                                            </p:tgtEl>
                                            <p:attrNameLst>
                                              <p:attrName>ppt_x</p:attrName>
                                              <p:attrName>ppt_y</p:attrName>
                                            </p:attrNameLst>
                                          </p:cBhvr>
                                          <p:rCtr x="17083" y="-21343"/>
                                        </p:animMotion>
                                      </p:childTnLst>
                                    </p:cTn>
                                  </p:par>
                                </p:childTnLst>
                              </p:cTn>
                            </p:par>
                            <p:par>
                              <p:cTn id="47" fill="hold">
                                <p:stCondLst>
                                  <p:cond delay="250"/>
                                </p:stCondLst>
                                <p:childTnLst>
                                  <p:par>
                                    <p:cTn id="48" presetID="2" presetClass="exit" presetSubtype="8" fill="hold" nodeType="afterEffect">
                                      <p:stCondLst>
                                        <p:cond delay="150"/>
                                      </p:stCondLst>
                                      <p:childTnLst>
                                        <p:anim calcmode="lin" valueType="num">
                                          <p:cBhvr additive="base">
                                            <p:cTn id="49" dur="250"/>
                                            <p:tgtEl>
                                              <p:spTgt spid="65"/>
                                            </p:tgtEl>
                                            <p:attrNameLst>
                                              <p:attrName>ppt_x</p:attrName>
                                            </p:attrNameLst>
                                          </p:cBhvr>
                                          <p:tavLst>
                                            <p:tav tm="0">
                                              <p:val>
                                                <p:strVal val="ppt_x"/>
                                              </p:val>
                                            </p:tav>
                                            <p:tav tm="100000">
                                              <p:val>
                                                <p:strVal val="0-ppt_w/2"/>
                                              </p:val>
                                            </p:tav>
                                          </p:tavLst>
                                        </p:anim>
                                        <p:anim calcmode="lin" valueType="num">
                                          <p:cBhvr additive="base">
                                            <p:cTn id="50" dur="250"/>
                                            <p:tgtEl>
                                              <p:spTgt spid="65"/>
                                            </p:tgtEl>
                                            <p:attrNameLst>
                                              <p:attrName>ppt_y</p:attrName>
                                            </p:attrNameLst>
                                          </p:cBhvr>
                                          <p:tavLst>
                                            <p:tav tm="0">
                                              <p:val>
                                                <p:strVal val="ppt_y"/>
                                              </p:val>
                                            </p:tav>
                                            <p:tav tm="100000">
                                              <p:val>
                                                <p:strVal val="ppt_y"/>
                                              </p:val>
                                            </p:tav>
                                          </p:tavLst>
                                        </p:anim>
                                        <p:set>
                                          <p:cBhvr>
                                            <p:cTn id="51" dur="1" fill="hold">
                                              <p:stCondLst>
                                                <p:cond delay="249"/>
                                              </p:stCondLst>
                                            </p:cTn>
                                            <p:tgtEl>
                                              <p:spTgt spid="65"/>
                                            </p:tgtEl>
                                            <p:attrNameLst>
                                              <p:attrName>style.visibility</p:attrName>
                                            </p:attrNameLst>
                                          </p:cBhvr>
                                          <p:to>
                                            <p:strVal val="hidden"/>
                                          </p:to>
                                        </p:set>
                                      </p:childTnLst>
                                    </p:cTn>
                                  </p:par>
                                  <p:par>
                                    <p:cTn id="52" presetID="2" presetClass="exit" presetSubtype="8" fill="hold" nodeType="withEffect">
                                      <p:stCondLst>
                                        <p:cond delay="150"/>
                                      </p:stCondLst>
                                      <p:childTnLst>
                                        <p:anim calcmode="lin" valueType="num">
                                          <p:cBhvr additive="base">
                                            <p:cTn id="53" dur="250"/>
                                            <p:tgtEl>
                                              <p:spTgt spid="59"/>
                                            </p:tgtEl>
                                            <p:attrNameLst>
                                              <p:attrName>ppt_x</p:attrName>
                                            </p:attrNameLst>
                                          </p:cBhvr>
                                          <p:tavLst>
                                            <p:tav tm="0">
                                              <p:val>
                                                <p:strVal val="ppt_x"/>
                                              </p:val>
                                            </p:tav>
                                            <p:tav tm="100000">
                                              <p:val>
                                                <p:strVal val="0-ppt_w/2"/>
                                              </p:val>
                                            </p:tav>
                                          </p:tavLst>
                                        </p:anim>
                                        <p:anim calcmode="lin" valueType="num">
                                          <p:cBhvr additive="base">
                                            <p:cTn id="54" dur="250"/>
                                            <p:tgtEl>
                                              <p:spTgt spid="59"/>
                                            </p:tgtEl>
                                            <p:attrNameLst>
                                              <p:attrName>ppt_y</p:attrName>
                                            </p:attrNameLst>
                                          </p:cBhvr>
                                          <p:tavLst>
                                            <p:tav tm="0">
                                              <p:val>
                                                <p:strVal val="ppt_y"/>
                                              </p:val>
                                            </p:tav>
                                            <p:tav tm="100000">
                                              <p:val>
                                                <p:strVal val="ppt_y"/>
                                              </p:val>
                                            </p:tav>
                                          </p:tavLst>
                                        </p:anim>
                                        <p:set>
                                          <p:cBhvr>
                                            <p:cTn id="55" dur="1" fill="hold">
                                              <p:stCondLst>
                                                <p:cond delay="249"/>
                                              </p:stCondLst>
                                            </p:cTn>
                                            <p:tgtEl>
                                              <p:spTgt spid="59"/>
                                            </p:tgtEl>
                                            <p:attrNameLst>
                                              <p:attrName>style.visibility</p:attrName>
                                            </p:attrNameLst>
                                          </p:cBhvr>
                                          <p:to>
                                            <p:strVal val="hidden"/>
                                          </p:to>
                                        </p:set>
                                      </p:childTnLst>
                                    </p:cTn>
                                  </p:par>
                                  <p:par>
                                    <p:cTn id="56" presetID="2" presetClass="exit" presetSubtype="2" fill="hold" nodeType="withEffect">
                                      <p:stCondLst>
                                        <p:cond delay="150"/>
                                      </p:stCondLst>
                                      <p:childTnLst>
                                        <p:anim calcmode="lin" valueType="num">
                                          <p:cBhvr additive="base">
                                            <p:cTn id="57" dur="250"/>
                                            <p:tgtEl>
                                              <p:spTgt spid="68"/>
                                            </p:tgtEl>
                                            <p:attrNameLst>
                                              <p:attrName>ppt_x</p:attrName>
                                            </p:attrNameLst>
                                          </p:cBhvr>
                                          <p:tavLst>
                                            <p:tav tm="0">
                                              <p:val>
                                                <p:strVal val="ppt_x"/>
                                              </p:val>
                                            </p:tav>
                                            <p:tav tm="100000">
                                              <p:val>
                                                <p:strVal val="1+ppt_w/2"/>
                                              </p:val>
                                            </p:tav>
                                          </p:tavLst>
                                        </p:anim>
                                        <p:anim calcmode="lin" valueType="num">
                                          <p:cBhvr additive="base">
                                            <p:cTn id="58" dur="250"/>
                                            <p:tgtEl>
                                              <p:spTgt spid="68"/>
                                            </p:tgtEl>
                                            <p:attrNameLst>
                                              <p:attrName>ppt_y</p:attrName>
                                            </p:attrNameLst>
                                          </p:cBhvr>
                                          <p:tavLst>
                                            <p:tav tm="0">
                                              <p:val>
                                                <p:strVal val="ppt_y"/>
                                              </p:val>
                                            </p:tav>
                                            <p:tav tm="100000">
                                              <p:val>
                                                <p:strVal val="ppt_y"/>
                                              </p:val>
                                            </p:tav>
                                          </p:tavLst>
                                        </p:anim>
                                        <p:set>
                                          <p:cBhvr>
                                            <p:cTn id="59" dur="1" fill="hold">
                                              <p:stCondLst>
                                                <p:cond delay="249"/>
                                              </p:stCondLst>
                                            </p:cTn>
                                            <p:tgtEl>
                                              <p:spTgt spid="68"/>
                                            </p:tgtEl>
                                            <p:attrNameLst>
                                              <p:attrName>style.visibility</p:attrName>
                                            </p:attrNameLst>
                                          </p:cBhvr>
                                          <p:to>
                                            <p:strVal val="hidden"/>
                                          </p:to>
                                        </p:set>
                                      </p:childTnLst>
                                    </p:cTn>
                                  </p:par>
                                  <p:par>
                                    <p:cTn id="60" presetID="2" presetClass="exit" presetSubtype="2" fill="hold" nodeType="withEffect">
                                      <p:stCondLst>
                                        <p:cond delay="150"/>
                                      </p:stCondLst>
                                      <p:childTnLst>
                                        <p:anim calcmode="lin" valueType="num">
                                          <p:cBhvr additive="base">
                                            <p:cTn id="61" dur="250"/>
                                            <p:tgtEl>
                                              <p:spTgt spid="71"/>
                                            </p:tgtEl>
                                            <p:attrNameLst>
                                              <p:attrName>ppt_x</p:attrName>
                                            </p:attrNameLst>
                                          </p:cBhvr>
                                          <p:tavLst>
                                            <p:tav tm="0">
                                              <p:val>
                                                <p:strVal val="ppt_x"/>
                                              </p:val>
                                            </p:tav>
                                            <p:tav tm="100000">
                                              <p:val>
                                                <p:strVal val="1+ppt_w/2"/>
                                              </p:val>
                                            </p:tav>
                                          </p:tavLst>
                                        </p:anim>
                                        <p:anim calcmode="lin" valueType="num">
                                          <p:cBhvr additive="base">
                                            <p:cTn id="62" dur="250"/>
                                            <p:tgtEl>
                                              <p:spTgt spid="71"/>
                                            </p:tgtEl>
                                            <p:attrNameLst>
                                              <p:attrName>ppt_y</p:attrName>
                                            </p:attrNameLst>
                                          </p:cBhvr>
                                          <p:tavLst>
                                            <p:tav tm="0">
                                              <p:val>
                                                <p:strVal val="ppt_y"/>
                                              </p:val>
                                            </p:tav>
                                            <p:tav tm="100000">
                                              <p:val>
                                                <p:strVal val="ppt_y"/>
                                              </p:val>
                                            </p:tav>
                                          </p:tavLst>
                                        </p:anim>
                                        <p:set>
                                          <p:cBhvr>
                                            <p:cTn id="63" dur="1" fill="hold">
                                              <p:stCondLst>
                                                <p:cond delay="249"/>
                                              </p:stCondLst>
                                            </p:cTn>
                                            <p:tgtEl>
                                              <p:spTgt spid="71"/>
                                            </p:tgtEl>
                                            <p:attrNameLst>
                                              <p:attrName>style.visibility</p:attrName>
                                            </p:attrNameLst>
                                          </p:cBhvr>
                                          <p:to>
                                            <p:strVal val="hidden"/>
                                          </p:to>
                                        </p:set>
                                      </p:childTnLst>
                                    </p:cTn>
                                  </p:par>
                                  <p:par>
                                    <p:cTn id="64" presetID="35" presetClass="path" presetSubtype="0" fill="hold" nodeType="withEffect">
                                      <p:stCondLst>
                                        <p:cond delay="150"/>
                                      </p:stCondLst>
                                      <p:childTnLst>
                                        <p:animMotion origin="layout" path="M 0.36857 -0.46018 L -0.01684 -0.46018 " pathEditMode="relative" rAng="0" ptsTypes="AA">
                                          <p:cBhvr>
                                            <p:cTn id="65" dur="250" fill="hold"/>
                                            <p:tgtEl>
                                              <p:spTgt spid="65"/>
                                            </p:tgtEl>
                                            <p:attrNameLst>
                                              <p:attrName>ppt_x</p:attrName>
                                              <p:attrName>ppt_y</p:attrName>
                                            </p:attrNameLst>
                                          </p:cBhvr>
                                          <p:rCtr x="-19271" y="0"/>
                                        </p:animMotion>
                                      </p:childTnLst>
                                    </p:cTn>
                                  </p:par>
                                  <p:par>
                                    <p:cTn id="66" presetID="35" presetClass="path" presetSubtype="0" fill="hold" nodeType="withEffect">
                                      <p:stCondLst>
                                        <p:cond delay="150"/>
                                      </p:stCondLst>
                                      <p:childTnLst>
                                        <p:animMotion origin="layout" path="M 0.34184 -0.42685 L -0.02274 -0.42685 " pathEditMode="relative" rAng="0" ptsTypes="AA">
                                          <p:cBhvr>
                                            <p:cTn id="67" dur="250" fill="hold"/>
                                            <p:tgtEl>
                                              <p:spTgt spid="59"/>
                                            </p:tgtEl>
                                            <p:attrNameLst>
                                              <p:attrName>ppt_x</p:attrName>
                                              <p:attrName>ppt_y</p:attrName>
                                            </p:attrNameLst>
                                          </p:cBhvr>
                                          <p:rCtr x="-18229" y="0"/>
                                        </p:animMotion>
                                      </p:childTnLst>
                                    </p:cTn>
                                  </p:par>
                                  <p:par>
                                    <p:cTn id="68" presetID="63" presetClass="path" presetSubtype="0" fill="hold" nodeType="withEffect">
                                      <p:stCondLst>
                                        <p:cond delay="150"/>
                                      </p:stCondLst>
                                      <p:childTnLst>
                                        <p:animMotion origin="layout" path="M 0.33698 -0.42546 L 0.58698 -0.42546 " pathEditMode="relative" rAng="0" ptsTypes="AA">
                                          <p:cBhvr>
                                            <p:cTn id="69" dur="250" fill="hold"/>
                                            <p:tgtEl>
                                              <p:spTgt spid="68"/>
                                            </p:tgtEl>
                                            <p:attrNameLst>
                                              <p:attrName>ppt_x</p:attrName>
                                              <p:attrName>ppt_y</p:attrName>
                                            </p:attrNameLst>
                                          </p:cBhvr>
                                          <p:rCtr x="12500" y="0"/>
                                        </p:animMotion>
                                      </p:childTnLst>
                                    </p:cTn>
                                  </p:par>
                                  <p:par>
                                    <p:cTn id="70" presetID="63" presetClass="path" presetSubtype="0" fill="hold" nodeType="withEffect">
                                      <p:stCondLst>
                                        <p:cond delay="150"/>
                                      </p:stCondLst>
                                      <p:childTnLst>
                                        <p:animMotion origin="layout" path="M 0.33993 -0.43194 L 0.58993 -0.43194 " pathEditMode="relative" rAng="0" ptsTypes="AA">
                                          <p:cBhvr>
                                            <p:cTn id="71" dur="250" fill="hold"/>
                                            <p:tgtEl>
                                              <p:spTgt spid="71"/>
                                            </p:tgtEl>
                                            <p:attrNameLst>
                                              <p:attrName>ppt_x</p:attrName>
                                              <p:attrName>ppt_y</p:attrName>
                                            </p:attrNameLst>
                                          </p:cBhvr>
                                          <p:rCtr x="12500" y="0"/>
                                        </p:animMotion>
                                      </p:childTnLst>
                                    </p:cTn>
                                  </p:par>
                                </p:childTnLst>
                              </p:cTn>
                            </p:par>
                            <p:par>
                              <p:cTn id="72" fill="hold">
                                <p:stCondLst>
                                  <p:cond delay="650"/>
                                </p:stCondLst>
                                <p:childTnLst>
                                  <p:par>
                                    <p:cTn id="73" presetID="64" presetClass="path" presetSubtype="0" accel="50000" decel="50000" fill="hold" nodeType="afterEffect">
                                      <p:stCondLst>
                                        <p:cond delay="0"/>
                                      </p:stCondLst>
                                      <p:childTnLst>
                                        <p:animMotion origin="layout" path="M -2.77778E-7 -2.96296E-6 L -2.77778E-7 -0.17176 " pathEditMode="relative" rAng="0" ptsTypes="AA">
                                          <p:cBhvr>
                                            <p:cTn id="74" dur="500" fill="hold"/>
                                            <p:tgtEl>
                                              <p:spTgt spid="6"/>
                                            </p:tgtEl>
                                            <p:attrNameLst>
                                              <p:attrName>ppt_x</p:attrName>
                                              <p:attrName>ppt_y</p:attrName>
                                            </p:attrNameLst>
                                          </p:cBhvr>
                                          <p:rCtr x="0" y="-8588"/>
                                        </p:animMotion>
                                      </p:childTnLst>
                                    </p:cTn>
                                  </p:par>
                                  <p:par>
                                    <p:cTn id="75" presetID="64" presetClass="path" presetSubtype="0" accel="50000" decel="50000" fill="hold" grpId="0" nodeType="withEffect">
                                      <p:stCondLst>
                                        <p:cond delay="0"/>
                                      </p:stCondLst>
                                      <p:childTnLst>
                                        <p:animMotion origin="layout" path="M 0 0 L 0 -0.35301 " pathEditMode="relative" rAng="0" ptsTypes="AA">
                                          <p:cBhvr>
                                            <p:cTn id="76" dur="500" fill="hold"/>
                                            <p:tgtEl>
                                              <p:spTgt spid="4"/>
                                            </p:tgtEl>
                                            <p:attrNameLst>
                                              <p:attrName>ppt_x</p:attrName>
                                              <p:attrName>ppt_y</p:attrName>
                                            </p:attrNameLst>
                                          </p:cBhvr>
                                          <p:rCtr x="0" y="-17662"/>
                                        </p:animMotion>
                                      </p:childTnLst>
                                    </p:cTn>
                                  </p:par>
                                  <p:par>
                                    <p:cTn id="77" presetID="2" presetClass="entr" presetSubtype="4" decel="10000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25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par>
                                    <p:cTn id="84" presetID="2" presetClass="entr" presetSubtype="4" decel="100000" fill="hold" nodeType="withEffect">
                                      <p:stCondLst>
                                        <p:cond delay="550"/>
                                      </p:stCondLst>
                                      <p:childTnLst>
                                        <p:set>
                                          <p:cBhvr>
                                            <p:cTn id="85" dur="1" fill="hold">
                                              <p:stCondLst>
                                                <p:cond delay="0"/>
                                              </p:stCondLst>
                                            </p:cTn>
                                            <p:tgtEl>
                                              <p:spTgt spid="78"/>
                                            </p:tgtEl>
                                            <p:attrNameLst>
                                              <p:attrName>style.visibility</p:attrName>
                                            </p:attrNameLst>
                                          </p:cBhvr>
                                          <p:to>
                                            <p:strVal val="visible"/>
                                          </p:to>
                                        </p:set>
                                        <p:anim calcmode="lin" valueType="num">
                                          <p:cBhvr additive="base">
                                            <p:cTn id="86" dur="500" fill="hold"/>
                                            <p:tgtEl>
                                              <p:spTgt spid="78"/>
                                            </p:tgtEl>
                                            <p:attrNameLst>
                                              <p:attrName>ppt_x</p:attrName>
                                            </p:attrNameLst>
                                          </p:cBhvr>
                                          <p:tavLst>
                                            <p:tav tm="0">
                                              <p:val>
                                                <p:strVal val="#ppt_x"/>
                                              </p:val>
                                            </p:tav>
                                            <p:tav tm="100000">
                                              <p:val>
                                                <p:strVal val="#ppt_x"/>
                                              </p:val>
                                            </p:tav>
                                          </p:tavLst>
                                        </p:anim>
                                        <p:anim calcmode="lin" valueType="num">
                                          <p:cBhvr additive="base">
                                            <p:cTn id="87" dur="500" fill="hold"/>
                                            <p:tgtEl>
                                              <p:spTgt spid="78"/>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750"/>
                                      </p:stCondLst>
                                      <p:childTnLst>
                                        <p:set>
                                          <p:cBhvr>
                                            <p:cTn id="89" dur="1" fill="hold">
                                              <p:stCondLst>
                                                <p:cond delay="0"/>
                                              </p:stCondLst>
                                            </p:cTn>
                                            <p:tgtEl>
                                              <p:spTgt spid="82"/>
                                            </p:tgtEl>
                                            <p:attrNameLst>
                                              <p:attrName>style.visibility</p:attrName>
                                            </p:attrNameLst>
                                          </p:cBhvr>
                                          <p:to>
                                            <p:strVal val="visible"/>
                                          </p:to>
                                        </p:set>
                                        <p:anim calcmode="lin" valueType="num">
                                          <p:cBhvr additive="base">
                                            <p:cTn id="90" dur="500" fill="hold"/>
                                            <p:tgtEl>
                                              <p:spTgt spid="82"/>
                                            </p:tgtEl>
                                            <p:attrNameLst>
                                              <p:attrName>ppt_x</p:attrName>
                                            </p:attrNameLst>
                                          </p:cBhvr>
                                          <p:tavLst>
                                            <p:tav tm="0">
                                              <p:val>
                                                <p:strVal val="#ppt_x"/>
                                              </p:val>
                                            </p:tav>
                                            <p:tav tm="100000">
                                              <p:val>
                                                <p:strVal val="#ppt_x"/>
                                              </p:val>
                                            </p:tav>
                                          </p:tavLst>
                                        </p:anim>
                                        <p:anim calcmode="lin" valueType="num">
                                          <p:cBhvr additive="base">
                                            <p:cTn id="91" dur="500" fill="hold"/>
                                            <p:tgtEl>
                                              <p:spTgt spid="82"/>
                                            </p:tgtEl>
                                            <p:attrNameLst>
                                              <p:attrName>ppt_y</p:attrName>
                                            </p:attrNameLst>
                                          </p:cBhvr>
                                          <p:tavLst>
                                            <p:tav tm="0">
                                              <p:val>
                                                <p:strVal val="1+#ppt_h/2"/>
                                              </p:val>
                                            </p:tav>
                                            <p:tav tm="100000">
                                              <p:val>
                                                <p:strVal val="#ppt_y"/>
                                              </p:val>
                                            </p:tav>
                                          </p:tavLst>
                                        </p:anim>
                                      </p:childTnLst>
                                    </p:cTn>
                                  </p:par>
                                  <p:par>
                                    <p:cTn id="92" presetID="2" presetClass="entr" presetSubtype="4" decel="100000" fill="hold" nodeType="withEffect">
                                      <p:stCondLst>
                                        <p:cond delay="1050"/>
                                      </p:stCondLst>
                                      <p:childTnLst>
                                        <p:set>
                                          <p:cBhvr>
                                            <p:cTn id="93" dur="1" fill="hold">
                                              <p:stCondLst>
                                                <p:cond delay="0"/>
                                              </p:stCondLst>
                                            </p:cTn>
                                            <p:tgtEl>
                                              <p:spTgt spid="79"/>
                                            </p:tgtEl>
                                            <p:attrNameLst>
                                              <p:attrName>style.visibility</p:attrName>
                                            </p:attrNameLst>
                                          </p:cBhvr>
                                          <p:to>
                                            <p:strVal val="visible"/>
                                          </p:to>
                                        </p:set>
                                        <p:anim calcmode="lin" valueType="num">
                                          <p:cBhvr additive="base">
                                            <p:cTn id="94" dur="500" fill="hold"/>
                                            <p:tgtEl>
                                              <p:spTgt spid="79"/>
                                            </p:tgtEl>
                                            <p:attrNameLst>
                                              <p:attrName>ppt_x</p:attrName>
                                            </p:attrNameLst>
                                          </p:cBhvr>
                                          <p:tavLst>
                                            <p:tav tm="0">
                                              <p:val>
                                                <p:strVal val="#ppt_x"/>
                                              </p:val>
                                            </p:tav>
                                            <p:tav tm="100000">
                                              <p:val>
                                                <p:strVal val="#ppt_x"/>
                                              </p:val>
                                            </p:tav>
                                          </p:tavLst>
                                        </p:anim>
                                        <p:anim calcmode="lin" valueType="num">
                                          <p:cBhvr additive="base">
                                            <p:cTn id="95" dur="500" fill="hold"/>
                                            <p:tgtEl>
                                              <p:spTgt spid="79"/>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1250"/>
                                      </p:stCondLst>
                                      <p:childTnLst>
                                        <p:set>
                                          <p:cBhvr>
                                            <p:cTn id="97" dur="1" fill="hold">
                                              <p:stCondLst>
                                                <p:cond delay="0"/>
                                              </p:stCondLst>
                                            </p:cTn>
                                            <p:tgtEl>
                                              <p:spTgt spid="81"/>
                                            </p:tgtEl>
                                            <p:attrNameLst>
                                              <p:attrName>style.visibility</p:attrName>
                                            </p:attrNameLst>
                                          </p:cBhvr>
                                          <p:to>
                                            <p:strVal val="visible"/>
                                          </p:to>
                                        </p:set>
                                        <p:anim calcmode="lin" valueType="num">
                                          <p:cBhvr additive="base">
                                            <p:cTn id="98" dur="500" fill="hold"/>
                                            <p:tgtEl>
                                              <p:spTgt spid="81"/>
                                            </p:tgtEl>
                                            <p:attrNameLst>
                                              <p:attrName>ppt_x</p:attrName>
                                            </p:attrNameLst>
                                          </p:cBhvr>
                                          <p:tavLst>
                                            <p:tav tm="0">
                                              <p:val>
                                                <p:strVal val="#ppt_x"/>
                                              </p:val>
                                            </p:tav>
                                            <p:tav tm="100000">
                                              <p:val>
                                                <p:strVal val="#ppt_x"/>
                                              </p:val>
                                            </p:tav>
                                          </p:tavLst>
                                        </p:anim>
                                        <p:anim calcmode="lin" valueType="num">
                                          <p:cBhvr additive="base">
                                            <p:cTn id="99" dur="500" fill="hold"/>
                                            <p:tgtEl>
                                              <p:spTgt spid="81"/>
                                            </p:tgtEl>
                                            <p:attrNameLst>
                                              <p:attrName>ppt_y</p:attrName>
                                            </p:attrNameLst>
                                          </p:cBhvr>
                                          <p:tavLst>
                                            <p:tav tm="0">
                                              <p:val>
                                                <p:strVal val="1+#ppt_h/2"/>
                                              </p:val>
                                            </p:tav>
                                            <p:tav tm="100000">
                                              <p:val>
                                                <p:strVal val="#ppt_y"/>
                                              </p:val>
                                            </p:tav>
                                          </p:tavLst>
                                        </p:anim>
                                      </p:childTnLst>
                                    </p:cTn>
                                  </p:par>
                                  <p:par>
                                    <p:cTn id="100" presetID="2" presetClass="entr" presetSubtype="4" decel="100000" fill="hold" nodeType="withEffect">
                                      <p:stCondLst>
                                        <p:cond delay="1450"/>
                                      </p:stCondLst>
                                      <p:childTnLst>
                                        <p:set>
                                          <p:cBhvr>
                                            <p:cTn id="101" dur="1" fill="hold">
                                              <p:stCondLst>
                                                <p:cond delay="0"/>
                                              </p:stCondLst>
                                            </p:cTn>
                                            <p:tgtEl>
                                              <p:spTgt spid="58"/>
                                            </p:tgtEl>
                                            <p:attrNameLst>
                                              <p:attrName>style.visibility</p:attrName>
                                            </p:attrNameLst>
                                          </p:cBhvr>
                                          <p:to>
                                            <p:strVal val="visible"/>
                                          </p:to>
                                        </p:set>
                                        <p:anim calcmode="lin" valueType="num">
                                          <p:cBhvr additive="base">
                                            <p:cTn id="102" dur="500" fill="hold"/>
                                            <p:tgtEl>
                                              <p:spTgt spid="58"/>
                                            </p:tgtEl>
                                            <p:attrNameLst>
                                              <p:attrName>ppt_x</p:attrName>
                                            </p:attrNameLst>
                                          </p:cBhvr>
                                          <p:tavLst>
                                            <p:tav tm="0">
                                              <p:val>
                                                <p:strVal val="#ppt_x"/>
                                              </p:val>
                                            </p:tav>
                                            <p:tav tm="100000">
                                              <p:val>
                                                <p:strVal val="#ppt_x"/>
                                              </p:val>
                                            </p:tav>
                                          </p:tavLst>
                                        </p:anim>
                                        <p:anim calcmode="lin" valueType="num">
                                          <p:cBhvr additive="base">
                                            <p:cTn id="103" dur="500" fill="hold"/>
                                            <p:tgtEl>
                                              <p:spTgt spid="58"/>
                                            </p:tgtEl>
                                            <p:attrNameLst>
                                              <p:attrName>ppt_y</p:attrName>
                                            </p:attrNameLst>
                                          </p:cBhvr>
                                          <p:tavLst>
                                            <p:tav tm="0">
                                              <p:val>
                                                <p:strVal val="1+#ppt_h/2"/>
                                              </p:val>
                                            </p:tav>
                                            <p:tav tm="100000">
                                              <p:val>
                                                <p:strVal val="#ppt_y"/>
                                              </p:val>
                                            </p:tav>
                                          </p:tavLst>
                                        </p:anim>
                                      </p:childTnLst>
                                    </p:cTn>
                                  </p:par>
                                  <p:par>
                                    <p:cTn id="104" presetID="2" presetClass="entr" presetSubtype="4" decel="100000" fill="hold" grpId="0" nodeType="withEffect">
                                      <p:stCondLst>
                                        <p:cond delay="1650"/>
                                      </p:stCondLst>
                                      <p:childTnLst>
                                        <p:set>
                                          <p:cBhvr>
                                            <p:cTn id="105" dur="1" fill="hold">
                                              <p:stCondLst>
                                                <p:cond delay="0"/>
                                              </p:stCondLst>
                                            </p:cTn>
                                            <p:tgtEl>
                                              <p:spTgt spid="80"/>
                                            </p:tgtEl>
                                            <p:attrNameLst>
                                              <p:attrName>style.visibility</p:attrName>
                                            </p:attrNameLst>
                                          </p:cBhvr>
                                          <p:to>
                                            <p:strVal val="visible"/>
                                          </p:to>
                                        </p:set>
                                        <p:anim calcmode="lin" valueType="num">
                                          <p:cBhvr additive="base">
                                            <p:cTn id="106" dur="500" fill="hold"/>
                                            <p:tgtEl>
                                              <p:spTgt spid="80"/>
                                            </p:tgtEl>
                                            <p:attrNameLst>
                                              <p:attrName>ppt_x</p:attrName>
                                            </p:attrNameLst>
                                          </p:cBhvr>
                                          <p:tavLst>
                                            <p:tav tm="0">
                                              <p:val>
                                                <p:strVal val="#ppt_x"/>
                                              </p:val>
                                            </p:tav>
                                            <p:tav tm="100000">
                                              <p:val>
                                                <p:strVal val="#ppt_x"/>
                                              </p:val>
                                            </p:tav>
                                          </p:tavLst>
                                        </p:anim>
                                        <p:anim calcmode="lin" valueType="num">
                                          <p:cBhvr additive="base">
                                            <p:cTn id="107"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P spid="3" grpId="0"/>
          <p:bldP spid="3" grpId="1"/>
          <p:bldP spid="23" grpId="0" animBg="1"/>
          <p:bldP spid="49" grpId="0"/>
          <p:bldP spid="80" grpId="0"/>
          <p:bldP spid="81" grpId="0"/>
          <p:bldP spid="8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243666" y="-30057"/>
            <a:ext cx="10067604" cy="6986598"/>
          </a:xfrm>
          <a:prstGeom prst="rect">
            <a:avLst/>
          </a:prstGeom>
        </p:spPr>
      </p:pic>
      <p:sp>
        <p:nvSpPr>
          <p:cNvPr id="4" name="Rectangle 3"/>
          <p:cNvSpPr/>
          <p:nvPr/>
        </p:nvSpPr>
        <p:spPr>
          <a:xfrm>
            <a:off x="0" y="1"/>
            <a:ext cx="9144000" cy="6857999"/>
          </a:xfrm>
          <a:prstGeom prst="rect">
            <a:avLst/>
          </a:prstGeom>
          <a:solidFill>
            <a:srgbClr val="D8192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1097426" y="2174041"/>
            <a:ext cx="6342675" cy="1200483"/>
            <a:chOff x="4432283" y="2706557"/>
            <a:chExt cx="6342675" cy="1200483"/>
          </a:xfrm>
        </p:grpSpPr>
        <p:sp>
          <p:nvSpPr>
            <p:cNvPr id="14" name="TextBox 13"/>
            <p:cNvSpPr txBox="1"/>
            <p:nvPr/>
          </p:nvSpPr>
          <p:spPr>
            <a:xfrm>
              <a:off x="8671497" y="2706557"/>
              <a:ext cx="2103461" cy="1200329"/>
            </a:xfrm>
            <a:prstGeom prst="rect">
              <a:avLst/>
            </a:prstGeom>
            <a:noFill/>
          </p:spPr>
          <p:txBody>
            <a:bodyPr wrap="none" rtlCol="0">
              <a:spAutoFit/>
            </a:bodyPr>
            <a:lstStyle/>
            <a:p>
              <a:r>
                <a:rPr lang="en-US" sz="7200" spc="-35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ar-SA" sz="7200" b="1" spc="-350" dirty="0">
                  <a:solidFill>
                    <a:schemeClr val="bg1"/>
                  </a:solidFill>
                  <a:latin typeface="Tahoma" panose="020B0604030504040204" pitchFamily="34" charset="0"/>
                  <a:ea typeface="Tahoma" panose="020B0604030504040204" pitchFamily="34" charset="0"/>
                  <a:cs typeface="Tahoma" panose="020B0604030504040204" pitchFamily="34" charset="0"/>
                </a:rPr>
                <a:t>١٥</a:t>
              </a:r>
              <a:endParaRPr lang="en-US" sz="7200" b="1" spc="-3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4432283" y="2706711"/>
              <a:ext cx="3750293" cy="1200329"/>
            </a:xfrm>
            <a:prstGeom prst="rect">
              <a:avLst/>
            </a:prstGeom>
            <a:noFill/>
          </p:spPr>
          <p:txBody>
            <a:bodyPr wrap="squar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نمو الأرباح في ٢٠١٥</a:t>
              </a:r>
              <a:endParaRPr lang="en-US" dirty="0">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0" y="4436391"/>
            <a:ext cx="9144000" cy="2421609"/>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1" name="Picture 5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137" y="-1781126"/>
            <a:ext cx="810632" cy="810632"/>
          </a:xfrm>
          <a:prstGeom prst="rect">
            <a:avLst/>
          </a:prstGeom>
        </p:spPr>
      </p:pic>
      <p:sp>
        <p:nvSpPr>
          <p:cNvPr id="54" name="TextBox 53"/>
          <p:cNvSpPr txBox="1"/>
          <p:nvPr/>
        </p:nvSpPr>
        <p:spPr>
          <a:xfrm>
            <a:off x="-59763" y="-942262"/>
            <a:ext cx="1082348" cy="523220"/>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SA" dirty="0">
                <a:latin typeface="Tahoma" panose="020B0604030504040204" pitchFamily="34" charset="0"/>
                <a:ea typeface="Tahoma" panose="020B0604030504040204" pitchFamily="34" charset="0"/>
                <a:cs typeface="Tahoma" panose="020B0604030504040204" pitchFamily="34" charset="0"/>
              </a:rPr>
              <a:t>خدمات مركز</a:t>
            </a:r>
            <a:endParaRPr lang="ar-QA"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الاتصال</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9" name="TextBox 48"/>
          <p:cNvSpPr txBox="1"/>
          <p:nvPr/>
        </p:nvSpPr>
        <p:spPr>
          <a:xfrm>
            <a:off x="2690517" y="4511045"/>
            <a:ext cx="3750293" cy="369332"/>
          </a:xfrm>
          <a:prstGeom prst="rect">
            <a:avLst/>
          </a:prstGeom>
          <a:noFill/>
        </p:spPr>
        <p:txBody>
          <a:bodyPr wrap="squar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pPr algn="ctr"/>
            <a:r>
              <a:rPr lang="ar-SA" sz="1800" b="1" dirty="0">
                <a:latin typeface="Tahoma" panose="020B0604030504040204" pitchFamily="34" charset="0"/>
                <a:ea typeface="Tahoma" panose="020B0604030504040204" pitchFamily="34" charset="0"/>
                <a:cs typeface="Tahoma" panose="020B0604030504040204" pitchFamily="34" charset="0"/>
              </a:rPr>
              <a:t>الخدمات الشاملة</a:t>
            </a:r>
            <a:endParaRPr lang="en-US" sz="1800" dirty="0">
              <a:latin typeface="Tahoma" panose="020B0604030504040204" pitchFamily="34" charset="0"/>
              <a:ea typeface="Tahoma" panose="020B0604030504040204" pitchFamily="34" charset="0"/>
              <a:cs typeface="Tahoma" panose="020B0604030504040204" pitchFamily="34" charset="0"/>
            </a:endParaRPr>
          </a:p>
        </p:txBody>
      </p:sp>
      <p:grpSp>
        <p:nvGrpSpPr>
          <p:cNvPr id="75" name="Group 74"/>
          <p:cNvGrpSpPr/>
          <p:nvPr/>
        </p:nvGrpSpPr>
        <p:grpSpPr>
          <a:xfrm>
            <a:off x="322263" y="1"/>
            <a:ext cx="1429944" cy="991240"/>
            <a:chOff x="7086600" y="1"/>
            <a:chExt cx="1429944" cy="991240"/>
          </a:xfrm>
        </p:grpSpPr>
        <p:sp>
          <p:nvSpPr>
            <p:cNvPr id="76" name="Rectangle 75"/>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36" name="Picture 35"/>
          <p:cNvPicPr>
            <a:picLocks noChangeAspect="1"/>
          </p:cNvPicPr>
          <p:nvPr/>
        </p:nvPicPr>
        <p:blipFill>
          <a:blip r:embed="rId7"/>
          <a:stretch>
            <a:fillRect/>
          </a:stretch>
        </p:blipFill>
        <p:spPr>
          <a:xfrm>
            <a:off x="1520329" y="5113525"/>
            <a:ext cx="810632" cy="810632"/>
          </a:xfrm>
          <a:prstGeom prst="rect">
            <a:avLst/>
          </a:prstGeom>
        </p:spPr>
      </p:pic>
      <p:pic>
        <p:nvPicPr>
          <p:cNvPr id="37" name="Picture 36"/>
          <p:cNvPicPr>
            <a:picLocks noChangeAspect="1"/>
          </p:cNvPicPr>
          <p:nvPr/>
        </p:nvPicPr>
        <p:blipFill>
          <a:blip r:embed="rId8"/>
          <a:stretch>
            <a:fillRect/>
          </a:stretch>
        </p:blipFill>
        <p:spPr>
          <a:xfrm>
            <a:off x="2587325" y="5113525"/>
            <a:ext cx="810632" cy="810632"/>
          </a:xfrm>
          <a:prstGeom prst="rect">
            <a:avLst/>
          </a:prstGeom>
        </p:spPr>
      </p:pic>
      <p:pic>
        <p:nvPicPr>
          <p:cNvPr id="38" name="Picture 37"/>
          <p:cNvPicPr>
            <a:picLocks noChangeAspect="1"/>
          </p:cNvPicPr>
          <p:nvPr/>
        </p:nvPicPr>
        <p:blipFill>
          <a:blip r:embed="rId9"/>
          <a:stretch>
            <a:fillRect/>
          </a:stretch>
        </p:blipFill>
        <p:spPr>
          <a:xfrm>
            <a:off x="4717421" y="5116058"/>
            <a:ext cx="810632" cy="805565"/>
          </a:xfrm>
          <a:prstGeom prst="rect">
            <a:avLst/>
          </a:prstGeom>
        </p:spPr>
      </p:pic>
      <p:sp>
        <p:nvSpPr>
          <p:cNvPr id="39" name="Freeform 55"/>
          <p:cNvSpPr/>
          <p:nvPr/>
        </p:nvSpPr>
        <p:spPr>
          <a:xfrm>
            <a:off x="3654321" y="5113525"/>
            <a:ext cx="806736" cy="806736"/>
          </a:xfrm>
          <a:custGeom>
            <a:avLst/>
            <a:gdLst>
              <a:gd name="connsiteX0" fmla="*/ 405715 w 810632"/>
              <a:gd name="connsiteY0" fmla="*/ 450414 h 810632"/>
              <a:gd name="connsiteX1" fmla="*/ 431384 w 810632"/>
              <a:gd name="connsiteY1" fmla="*/ 476083 h 810632"/>
              <a:gd name="connsiteX2" fmla="*/ 423866 w 810632"/>
              <a:gd name="connsiteY2" fmla="*/ 494234 h 810632"/>
              <a:gd name="connsiteX3" fmla="*/ 414833 w 810632"/>
              <a:gd name="connsiteY3" fmla="*/ 497976 h 810632"/>
              <a:gd name="connsiteX4" fmla="*/ 422890 w 810632"/>
              <a:gd name="connsiteY4" fmla="*/ 537261 h 810632"/>
              <a:gd name="connsiteX5" fmla="*/ 388540 w 810632"/>
              <a:gd name="connsiteY5" fmla="*/ 537261 h 810632"/>
              <a:gd name="connsiteX6" fmla="*/ 396597 w 810632"/>
              <a:gd name="connsiteY6" fmla="*/ 497976 h 810632"/>
              <a:gd name="connsiteX7" fmla="*/ 387564 w 810632"/>
              <a:gd name="connsiteY7" fmla="*/ 494234 h 810632"/>
              <a:gd name="connsiteX8" fmla="*/ 380045 w 810632"/>
              <a:gd name="connsiteY8" fmla="*/ 476083 h 810632"/>
              <a:gd name="connsiteX9" fmla="*/ 405715 w 810632"/>
              <a:gd name="connsiteY9" fmla="*/ 450414 h 810632"/>
              <a:gd name="connsiteX10" fmla="*/ 405998 w 810632"/>
              <a:gd name="connsiteY10" fmla="*/ 277874 h 810632"/>
              <a:gd name="connsiteX11" fmla="*/ 443579 w 810632"/>
              <a:gd name="connsiteY11" fmla="*/ 290111 h 810632"/>
              <a:gd name="connsiteX12" fmla="*/ 471504 w 810632"/>
              <a:gd name="connsiteY12" fmla="*/ 339932 h 810632"/>
              <a:gd name="connsiteX13" fmla="*/ 470340 w 810632"/>
              <a:gd name="connsiteY13" fmla="*/ 358175 h 810632"/>
              <a:gd name="connsiteX14" fmla="*/ 341020 w 810632"/>
              <a:gd name="connsiteY14" fmla="*/ 358175 h 810632"/>
              <a:gd name="connsiteX15" fmla="*/ 339974 w 810632"/>
              <a:gd name="connsiteY15" fmla="*/ 339368 h 810632"/>
              <a:gd name="connsiteX16" fmla="*/ 368317 w 810632"/>
              <a:gd name="connsiteY16" fmla="*/ 289780 h 810632"/>
              <a:gd name="connsiteX17" fmla="*/ 405998 w 810632"/>
              <a:gd name="connsiteY17" fmla="*/ 277874 h 810632"/>
              <a:gd name="connsiteX18" fmla="*/ 406265 w 810632"/>
              <a:gd name="connsiteY18" fmla="*/ 214999 h 810632"/>
              <a:gd name="connsiteX19" fmla="*/ 333291 w 810632"/>
              <a:gd name="connsiteY19" fmla="*/ 237556 h 810632"/>
              <a:gd name="connsiteX20" fmla="*/ 277355 w 810632"/>
              <a:gd name="connsiteY20" fmla="*/ 333675 h 810632"/>
              <a:gd name="connsiteX21" fmla="*/ 278768 w 810632"/>
              <a:gd name="connsiteY21" fmla="*/ 358175 h 810632"/>
              <a:gd name="connsiteX22" fmla="*/ 250072 w 810632"/>
              <a:gd name="connsiteY22" fmla="*/ 358175 h 810632"/>
              <a:gd name="connsiteX23" fmla="*/ 250072 w 810632"/>
              <a:gd name="connsiteY23" fmla="*/ 579925 h 810632"/>
              <a:gd name="connsiteX24" fmla="*/ 561357 w 810632"/>
              <a:gd name="connsiteY24" fmla="*/ 579925 h 810632"/>
              <a:gd name="connsiteX25" fmla="*/ 561357 w 810632"/>
              <a:gd name="connsiteY25" fmla="*/ 358175 h 810632"/>
              <a:gd name="connsiteX26" fmla="*/ 532625 w 810632"/>
              <a:gd name="connsiteY26" fmla="*/ 358175 h 810632"/>
              <a:gd name="connsiteX27" fmla="*/ 534170 w 810632"/>
              <a:gd name="connsiteY27" fmla="*/ 334773 h 810632"/>
              <a:gd name="connsiteX28" fmla="*/ 479046 w 810632"/>
              <a:gd name="connsiteY28" fmla="*/ 238187 h 810632"/>
              <a:gd name="connsiteX29" fmla="*/ 406265 w 810632"/>
              <a:gd name="connsiteY29" fmla="*/ 214999 h 810632"/>
              <a:gd name="connsiteX30" fmla="*/ 405316 w 810632"/>
              <a:gd name="connsiteY30" fmla="*/ 0 h 810632"/>
              <a:gd name="connsiteX31" fmla="*/ 810632 w 810632"/>
              <a:gd name="connsiteY31" fmla="*/ 405316 h 810632"/>
              <a:gd name="connsiteX32" fmla="*/ 405316 w 810632"/>
              <a:gd name="connsiteY32" fmla="*/ 810632 h 810632"/>
              <a:gd name="connsiteX33" fmla="*/ 0 w 810632"/>
              <a:gd name="connsiteY33" fmla="*/ 405316 h 810632"/>
              <a:gd name="connsiteX34" fmla="*/ 405316 w 810632"/>
              <a:gd name="connsiteY34" fmla="*/ 0 h 8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632" h="810632">
                <a:moveTo>
                  <a:pt x="405715" y="450414"/>
                </a:moveTo>
                <a:cubicBezTo>
                  <a:pt x="419891" y="450414"/>
                  <a:pt x="431384" y="461906"/>
                  <a:pt x="431384" y="476083"/>
                </a:cubicBezTo>
                <a:cubicBezTo>
                  <a:pt x="431384" y="483172"/>
                  <a:pt x="428511" y="489589"/>
                  <a:pt x="423866" y="494234"/>
                </a:cubicBezTo>
                <a:lnTo>
                  <a:pt x="414833" y="497976"/>
                </a:lnTo>
                <a:lnTo>
                  <a:pt x="422890" y="537261"/>
                </a:lnTo>
                <a:lnTo>
                  <a:pt x="388540" y="537261"/>
                </a:lnTo>
                <a:lnTo>
                  <a:pt x="396597" y="497976"/>
                </a:lnTo>
                <a:lnTo>
                  <a:pt x="387564" y="494234"/>
                </a:lnTo>
                <a:cubicBezTo>
                  <a:pt x="382919" y="489589"/>
                  <a:pt x="380045" y="483172"/>
                  <a:pt x="380045" y="476083"/>
                </a:cubicBezTo>
                <a:cubicBezTo>
                  <a:pt x="380045" y="461906"/>
                  <a:pt x="391538" y="450414"/>
                  <a:pt x="405715" y="450414"/>
                </a:cubicBezTo>
                <a:close/>
                <a:moveTo>
                  <a:pt x="405998" y="277874"/>
                </a:moveTo>
                <a:cubicBezTo>
                  <a:pt x="419157" y="277932"/>
                  <a:pt x="432297" y="282013"/>
                  <a:pt x="443579" y="290111"/>
                </a:cubicBezTo>
                <a:cubicBezTo>
                  <a:pt x="459912" y="301834"/>
                  <a:pt x="469904" y="320230"/>
                  <a:pt x="471504" y="339932"/>
                </a:cubicBezTo>
                <a:lnTo>
                  <a:pt x="470340" y="358175"/>
                </a:lnTo>
                <a:lnTo>
                  <a:pt x="341020" y="358175"/>
                </a:lnTo>
                <a:lnTo>
                  <a:pt x="339974" y="339368"/>
                </a:lnTo>
                <a:cubicBezTo>
                  <a:pt x="341736" y="319676"/>
                  <a:pt x="351883" y="301362"/>
                  <a:pt x="368317" y="289780"/>
                </a:cubicBezTo>
                <a:cubicBezTo>
                  <a:pt x="379666" y="281782"/>
                  <a:pt x="392840" y="277816"/>
                  <a:pt x="405998" y="277874"/>
                </a:cubicBezTo>
                <a:close/>
                <a:moveTo>
                  <a:pt x="406265" y="214999"/>
                </a:moveTo>
                <a:cubicBezTo>
                  <a:pt x="380806" y="214889"/>
                  <a:pt x="355316" y="222403"/>
                  <a:pt x="333291" y="237556"/>
                </a:cubicBezTo>
                <a:cubicBezTo>
                  <a:pt x="300849" y="259877"/>
                  <a:pt x="280805" y="295429"/>
                  <a:pt x="277355" y="333675"/>
                </a:cubicBezTo>
                <a:lnTo>
                  <a:pt x="278768" y="358175"/>
                </a:lnTo>
                <a:lnTo>
                  <a:pt x="250072" y="358175"/>
                </a:lnTo>
                <a:lnTo>
                  <a:pt x="250072" y="579925"/>
                </a:lnTo>
                <a:lnTo>
                  <a:pt x="561357" y="579925"/>
                </a:lnTo>
                <a:lnTo>
                  <a:pt x="561357" y="358175"/>
                </a:lnTo>
                <a:lnTo>
                  <a:pt x="532625" y="358175"/>
                </a:lnTo>
                <a:lnTo>
                  <a:pt x="534170" y="334773"/>
                </a:lnTo>
                <a:cubicBezTo>
                  <a:pt x="531039" y="296503"/>
                  <a:pt x="511295" y="260785"/>
                  <a:pt x="479046" y="238187"/>
                </a:cubicBezTo>
                <a:cubicBezTo>
                  <a:pt x="457151" y="222843"/>
                  <a:pt x="431725" y="215109"/>
                  <a:pt x="406265" y="214999"/>
                </a:cubicBezTo>
                <a:close/>
                <a:moveTo>
                  <a:pt x="405316" y="0"/>
                </a:moveTo>
                <a:cubicBezTo>
                  <a:pt x="629166" y="0"/>
                  <a:pt x="810632" y="181466"/>
                  <a:pt x="810632" y="405316"/>
                </a:cubicBezTo>
                <a:cubicBezTo>
                  <a:pt x="810632" y="629166"/>
                  <a:pt x="629166" y="810632"/>
                  <a:pt x="405316" y="810632"/>
                </a:cubicBezTo>
                <a:cubicBezTo>
                  <a:pt x="181466" y="810632"/>
                  <a:pt x="0" y="629166"/>
                  <a:pt x="0" y="405316"/>
                </a:cubicBezTo>
                <a:cubicBezTo>
                  <a:pt x="0" y="181466"/>
                  <a:pt x="181466" y="0"/>
                  <a:pt x="4053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10"/>
          <a:stretch>
            <a:fillRect/>
          </a:stretch>
        </p:blipFill>
        <p:spPr>
          <a:xfrm>
            <a:off x="5784417" y="5122639"/>
            <a:ext cx="802639" cy="797622"/>
          </a:xfrm>
          <a:prstGeom prst="rect">
            <a:avLst/>
          </a:prstGeom>
        </p:spPr>
      </p:pic>
      <p:pic>
        <p:nvPicPr>
          <p:cNvPr id="41" name="Picture 40"/>
          <p:cNvPicPr>
            <a:picLocks noChangeAspect="1"/>
          </p:cNvPicPr>
          <p:nvPr/>
        </p:nvPicPr>
        <p:blipFill>
          <a:blip r:embed="rId11"/>
          <a:stretch>
            <a:fillRect/>
          </a:stretch>
        </p:blipFill>
        <p:spPr>
          <a:xfrm>
            <a:off x="6843420" y="5122639"/>
            <a:ext cx="797622" cy="797622"/>
          </a:xfrm>
          <a:prstGeom prst="rect">
            <a:avLst/>
          </a:prstGeom>
        </p:spPr>
      </p:pic>
      <p:sp>
        <p:nvSpPr>
          <p:cNvPr id="42" name="TextBox 41"/>
          <p:cNvSpPr txBox="1"/>
          <p:nvPr/>
        </p:nvSpPr>
        <p:spPr>
          <a:xfrm>
            <a:off x="1313331" y="5936249"/>
            <a:ext cx="1136156" cy="523220"/>
          </a:xfrm>
          <a:prstGeom prst="rect">
            <a:avLst/>
          </a:prstGeom>
          <a:noFill/>
        </p:spPr>
        <p:txBody>
          <a:bodyPr wrap="square" rtlCol="0">
            <a:spAutoFit/>
          </a:bodyPr>
          <a:lstStyle>
            <a:defPPr>
              <a:defRPr lang="en-US"/>
            </a:defPPr>
            <a:lvl1pPr lvl="0"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sz="1400" dirty="0">
                <a:latin typeface="Tahoma" panose="020B0604030504040204" pitchFamily="34" charset="0"/>
                <a:ea typeface="Tahoma" panose="020B0604030504040204" pitchFamily="34" charset="0"/>
                <a:cs typeface="Tahoma" panose="020B0604030504040204" pitchFamily="34" charset="0"/>
              </a:rPr>
              <a:t>خدمات التطبيقات</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43" name="TextBox 42"/>
          <p:cNvSpPr txBox="1"/>
          <p:nvPr/>
        </p:nvSpPr>
        <p:spPr>
          <a:xfrm>
            <a:off x="2422090" y="5946409"/>
            <a:ext cx="1141659" cy="523220"/>
          </a:xfrm>
          <a:prstGeom prst="rect">
            <a:avLst/>
          </a:prstGeom>
          <a:noFill/>
        </p:spPr>
        <p:txBody>
          <a:bodyPr wrap="square" rtlCol="0">
            <a:spAutoFit/>
          </a:bodyPr>
          <a:lstStyle>
            <a:defPPr>
              <a:defRPr lang="en-US"/>
            </a:defPPr>
            <a:lvl1pPr lvl="0"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sz="1400" dirty="0">
                <a:latin typeface="Tahoma" panose="020B0604030504040204" pitchFamily="34" charset="0"/>
                <a:ea typeface="Tahoma" panose="020B0604030504040204" pitchFamily="34" charset="0"/>
                <a:cs typeface="Tahoma" panose="020B0604030504040204" pitchFamily="34" charset="0"/>
              </a:rPr>
              <a:t>إدارة الخدمات</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3340507" y="5946409"/>
            <a:ext cx="1365706" cy="523220"/>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SA" dirty="0">
                <a:latin typeface="Tahoma" panose="020B0604030504040204" pitchFamily="34" charset="0"/>
                <a:ea typeface="Tahoma" panose="020B0604030504040204" pitchFamily="34" charset="0"/>
                <a:cs typeface="Tahoma" panose="020B0604030504040204" pitchFamily="34" charset="0"/>
              </a:rPr>
              <a:t>الخدمات</a:t>
            </a:r>
            <a:endParaRPr lang="ar-QA"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الأمنية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5" name="TextBox 44"/>
          <p:cNvSpPr txBox="1"/>
          <p:nvPr/>
        </p:nvSpPr>
        <p:spPr>
          <a:xfrm>
            <a:off x="4548406" y="5946409"/>
            <a:ext cx="1115794" cy="738664"/>
          </a:xfrm>
          <a:prstGeom prst="rect">
            <a:avLst/>
          </a:prstGeom>
          <a:noFill/>
        </p:spPr>
        <p:txBody>
          <a:bodyPr wrap="square" rtlCol="0">
            <a:spAutoFit/>
          </a:bodyPr>
          <a:lstStyle/>
          <a:p>
            <a:pPr lvl="0" algn="ctr" rtl="1"/>
            <a:r>
              <a:rPr lang="ar-SA" sz="1400" dirty="0">
                <a:solidFill>
                  <a:schemeClr val="bg1"/>
                </a:solidFill>
                <a:latin typeface="Tahoma" panose="020B0604030504040204" pitchFamily="34" charset="0"/>
                <a:ea typeface="Tahoma" panose="020B0604030504040204" pitchFamily="34" charset="0"/>
                <a:cs typeface="Tahoma" panose="020B0604030504040204" pitchFamily="34" charset="0"/>
              </a:rPr>
              <a:t>خدمات</a:t>
            </a:r>
            <a:endParaRPr lang="ar-QA"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lgn="ctr" rtl="1"/>
            <a:r>
              <a:rPr lang="ar-QA" sz="1400" dirty="0">
                <a:solidFill>
                  <a:schemeClr val="bg1"/>
                </a:solidFill>
                <a:latin typeface="Tahoma" panose="020B0604030504040204" pitchFamily="34" charset="0"/>
                <a:ea typeface="Tahoma" panose="020B0604030504040204" pitchFamily="34" charset="0"/>
                <a:cs typeface="Tahoma" panose="020B0604030504040204" pitchFamily="34" charset="0"/>
              </a:rPr>
              <a:t>التقارير الذكية</a:t>
            </a:r>
            <a:endParaRPr lang="ar-SA"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6" name="TextBox 45"/>
          <p:cNvSpPr txBox="1"/>
          <p:nvPr/>
        </p:nvSpPr>
        <p:spPr>
          <a:xfrm>
            <a:off x="5710330" y="5946409"/>
            <a:ext cx="929230" cy="738664"/>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SA" dirty="0">
                <a:latin typeface="Tahoma" panose="020B0604030504040204" pitchFamily="34" charset="0"/>
                <a:ea typeface="Tahoma" panose="020B0604030504040204" pitchFamily="34" charset="0"/>
                <a:cs typeface="Tahoma" panose="020B0604030504040204" pitchFamily="34" charset="0"/>
              </a:rPr>
              <a:t>خدمات</a:t>
            </a:r>
            <a:endParaRPr lang="ar-QA"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التدريب الإلكتروني </a:t>
            </a:r>
          </a:p>
        </p:txBody>
      </p:sp>
      <p:sp>
        <p:nvSpPr>
          <p:cNvPr id="47" name="TextBox 46"/>
          <p:cNvSpPr txBox="1"/>
          <p:nvPr/>
        </p:nvSpPr>
        <p:spPr>
          <a:xfrm>
            <a:off x="6740477" y="5946409"/>
            <a:ext cx="929230" cy="307777"/>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الرقمنة</a:t>
            </a:r>
            <a:endParaRPr lang="ar-SA" dirty="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58953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60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8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9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10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3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150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17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190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200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P spid="43" grpId="0"/>
      <p:bldP spid="44" grpId="0"/>
      <p:bldP spid="45"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243666" y="-30057"/>
            <a:ext cx="10067604" cy="6986598"/>
          </a:xfrm>
          <a:prstGeom prst="rect">
            <a:avLst/>
          </a:prstGeom>
        </p:spPr>
      </p:pic>
      <p:sp>
        <p:nvSpPr>
          <p:cNvPr id="4" name="Rectangle 3"/>
          <p:cNvSpPr/>
          <p:nvPr/>
        </p:nvSpPr>
        <p:spPr>
          <a:xfrm>
            <a:off x="0" y="1"/>
            <a:ext cx="9144000" cy="6857999"/>
          </a:xfrm>
          <a:prstGeom prst="rect">
            <a:avLst/>
          </a:prstGeom>
          <a:solidFill>
            <a:srgbClr val="D8192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1097426" y="2174041"/>
            <a:ext cx="6342675" cy="1200483"/>
            <a:chOff x="4432283" y="2706557"/>
            <a:chExt cx="6342675" cy="1200483"/>
          </a:xfrm>
        </p:grpSpPr>
        <p:sp>
          <p:nvSpPr>
            <p:cNvPr id="14" name="TextBox 13"/>
            <p:cNvSpPr txBox="1"/>
            <p:nvPr/>
          </p:nvSpPr>
          <p:spPr>
            <a:xfrm>
              <a:off x="8671497" y="2706557"/>
              <a:ext cx="2103461" cy="1200329"/>
            </a:xfrm>
            <a:prstGeom prst="rect">
              <a:avLst/>
            </a:prstGeom>
            <a:noFill/>
          </p:spPr>
          <p:txBody>
            <a:bodyPr wrap="none" rtlCol="0">
              <a:spAutoFit/>
            </a:bodyPr>
            <a:lstStyle/>
            <a:p>
              <a:r>
                <a:rPr lang="en-US" sz="7200" spc="-35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ar-SA" sz="7200" b="1" spc="-350" dirty="0">
                  <a:solidFill>
                    <a:schemeClr val="bg1"/>
                  </a:solidFill>
                  <a:latin typeface="Tahoma" panose="020B0604030504040204" pitchFamily="34" charset="0"/>
                  <a:ea typeface="Tahoma" panose="020B0604030504040204" pitchFamily="34" charset="0"/>
                  <a:cs typeface="Tahoma" panose="020B0604030504040204" pitchFamily="34" charset="0"/>
                </a:rPr>
                <a:t>١٥</a:t>
              </a:r>
              <a:endParaRPr lang="en-US" sz="7200" b="1" spc="-3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4432283" y="2706711"/>
              <a:ext cx="3750293" cy="1200329"/>
            </a:xfrm>
            <a:prstGeom prst="rect">
              <a:avLst/>
            </a:prstGeom>
            <a:noFill/>
          </p:spPr>
          <p:txBody>
            <a:bodyPr wrap="squar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نمو الأرباح في ٢٠١٥</a:t>
              </a:r>
              <a:endParaRPr lang="en-US" dirty="0">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0" y="4436391"/>
            <a:ext cx="9144000" cy="2421609"/>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1" name="Picture 5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137" y="-1781126"/>
            <a:ext cx="810632" cy="810632"/>
          </a:xfrm>
          <a:prstGeom prst="rect">
            <a:avLst/>
          </a:prstGeom>
        </p:spPr>
      </p:pic>
      <p:sp>
        <p:nvSpPr>
          <p:cNvPr id="54" name="TextBox 53"/>
          <p:cNvSpPr txBox="1"/>
          <p:nvPr/>
        </p:nvSpPr>
        <p:spPr>
          <a:xfrm>
            <a:off x="-59763" y="-942262"/>
            <a:ext cx="1082348" cy="523220"/>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SA" dirty="0">
                <a:latin typeface="Tahoma" panose="020B0604030504040204" pitchFamily="34" charset="0"/>
                <a:ea typeface="Tahoma" panose="020B0604030504040204" pitchFamily="34" charset="0"/>
                <a:cs typeface="Tahoma" panose="020B0604030504040204" pitchFamily="34" charset="0"/>
              </a:rPr>
              <a:t>خدمات مركز</a:t>
            </a:r>
            <a:endParaRPr lang="ar-QA"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الاتصال</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9" name="TextBox 48"/>
          <p:cNvSpPr txBox="1"/>
          <p:nvPr/>
        </p:nvSpPr>
        <p:spPr>
          <a:xfrm>
            <a:off x="2690517" y="4511045"/>
            <a:ext cx="3750293" cy="369332"/>
          </a:xfrm>
          <a:prstGeom prst="rect">
            <a:avLst/>
          </a:prstGeom>
          <a:noFill/>
        </p:spPr>
        <p:txBody>
          <a:bodyPr wrap="squar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pPr algn="ctr"/>
            <a:r>
              <a:rPr lang="ar-AE" sz="1800" b="1" dirty="0">
                <a:latin typeface="Tahoma" panose="020B0604030504040204" pitchFamily="34" charset="0"/>
                <a:ea typeface="Tahoma" panose="020B0604030504040204" pitchFamily="34" charset="0"/>
                <a:cs typeface="Tahoma" panose="020B0604030504040204" pitchFamily="34" charset="0"/>
              </a:rPr>
              <a:t>الخدمات المتعددة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grpSp>
        <p:nvGrpSpPr>
          <p:cNvPr id="75" name="Group 74"/>
          <p:cNvGrpSpPr/>
          <p:nvPr/>
        </p:nvGrpSpPr>
        <p:grpSpPr>
          <a:xfrm>
            <a:off x="322263" y="1"/>
            <a:ext cx="1429944" cy="991240"/>
            <a:chOff x="7086600" y="1"/>
            <a:chExt cx="1429944" cy="991240"/>
          </a:xfrm>
        </p:grpSpPr>
        <p:sp>
          <p:nvSpPr>
            <p:cNvPr id="76" name="Rectangle 75"/>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26" name="Picture 25"/>
          <p:cNvPicPr>
            <a:picLocks noChangeAspect="1"/>
          </p:cNvPicPr>
          <p:nvPr/>
        </p:nvPicPr>
        <p:blipFill>
          <a:blip r:embed="rId7"/>
          <a:stretch>
            <a:fillRect/>
          </a:stretch>
        </p:blipFill>
        <p:spPr>
          <a:xfrm>
            <a:off x="3181139" y="5116058"/>
            <a:ext cx="810632" cy="805565"/>
          </a:xfrm>
          <a:prstGeom prst="rect">
            <a:avLst/>
          </a:prstGeom>
        </p:spPr>
      </p:pic>
      <p:pic>
        <p:nvPicPr>
          <p:cNvPr id="27" name="Picture 26"/>
          <p:cNvPicPr>
            <a:picLocks noChangeAspect="1"/>
          </p:cNvPicPr>
          <p:nvPr/>
        </p:nvPicPr>
        <p:blipFill>
          <a:blip r:embed="rId8"/>
          <a:stretch>
            <a:fillRect/>
          </a:stretch>
        </p:blipFill>
        <p:spPr>
          <a:xfrm>
            <a:off x="4782160" y="5122639"/>
            <a:ext cx="782428" cy="797622"/>
          </a:xfrm>
          <a:prstGeom prst="rect">
            <a:avLst/>
          </a:prstGeom>
        </p:spPr>
      </p:pic>
      <p:sp>
        <p:nvSpPr>
          <p:cNvPr id="28" name="TextBox 27"/>
          <p:cNvSpPr txBox="1"/>
          <p:nvPr/>
        </p:nvSpPr>
        <p:spPr>
          <a:xfrm>
            <a:off x="2909326" y="5946409"/>
            <a:ext cx="1343044" cy="523220"/>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SA" dirty="0">
                <a:latin typeface="Tahoma" panose="020B0604030504040204" pitchFamily="34" charset="0"/>
                <a:ea typeface="Tahoma" panose="020B0604030504040204" pitchFamily="34" charset="0"/>
                <a:cs typeface="Tahoma" panose="020B0604030504040204" pitchFamily="34" charset="0"/>
              </a:rPr>
              <a:t>خدمات مركز الإتصال</a:t>
            </a:r>
            <a:r>
              <a:rPr lang="en-US" dirty="0">
                <a:latin typeface="Tahoma" panose="020B0604030504040204" pitchFamily="34" charset="0"/>
                <a:ea typeface="Tahoma" panose="020B0604030504040204" pitchFamily="34" charset="0"/>
                <a:cs typeface="Tahoma" panose="020B0604030504040204" pitchFamily="34" charset="0"/>
              </a:rPr>
              <a:t> </a:t>
            </a:r>
          </a:p>
        </p:txBody>
      </p:sp>
      <p:sp>
        <p:nvSpPr>
          <p:cNvPr id="29" name="TextBox 28"/>
          <p:cNvSpPr txBox="1"/>
          <p:nvPr/>
        </p:nvSpPr>
        <p:spPr>
          <a:xfrm>
            <a:off x="4508799" y="5946409"/>
            <a:ext cx="1343044" cy="523220"/>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الخدمات الجمركية</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404418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43" y="0"/>
            <a:ext cx="12341918" cy="8224462"/>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85943" y="0"/>
            <a:ext cx="12341918" cy="8224462"/>
          </a:xfrm>
          <a:prstGeom prst="rect">
            <a:avLst/>
          </a:prstGeom>
        </p:spPr>
      </p:pic>
      <p:sp>
        <p:nvSpPr>
          <p:cNvPr id="4" name="Rectangle 3"/>
          <p:cNvSpPr/>
          <p:nvPr/>
        </p:nvSpPr>
        <p:spPr>
          <a:xfrm>
            <a:off x="0" y="1"/>
            <a:ext cx="9144000" cy="6858000"/>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5" cstate="email">
            <a:extLst>
              <a:ext uri="{BEBA8EAE-BF5A-486C-A8C5-ECC9F3942E4B}">
                <a14:imgProps xmlns:a14="http://schemas.microsoft.com/office/drawing/2010/main">
                  <a14:imgLayer r:embed="rId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99681" y="1"/>
            <a:ext cx="11743361" cy="7828907"/>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2712" y="3903137"/>
            <a:ext cx="12765826" cy="4519102"/>
          </a:xfrm>
          <a:prstGeom prst="rect">
            <a:avLst/>
          </a:prstGeom>
          <a:noFill/>
          <a:ln>
            <a:noFill/>
          </a:ln>
        </p:spPr>
      </p:pic>
      <p:sp>
        <p:nvSpPr>
          <p:cNvPr id="6" name="Rectangle 5"/>
          <p:cNvSpPr/>
          <p:nvPr/>
        </p:nvSpPr>
        <p:spPr>
          <a:xfrm>
            <a:off x="0" y="4633646"/>
            <a:ext cx="9144000" cy="1222624"/>
          </a:xfrm>
          <a:prstGeom prst="rect">
            <a:avLst/>
          </a:prstGeom>
          <a:solidFill>
            <a:srgbClr val="D8192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rtl="1"/>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ar-SA" sz="1600" dirty="0">
                <a:solidFill>
                  <a:schemeClr val="bg1"/>
                </a:solidFill>
                <a:latin typeface="Tahoma" panose="020B0604030504040204" pitchFamily="34" charset="0"/>
                <a:ea typeface="Tahoma" panose="020B0604030504040204" pitchFamily="34" charset="0"/>
                <a:cs typeface="Tahoma" panose="020B0604030504040204" pitchFamily="34" charset="0"/>
              </a:rPr>
              <a:t>شركة قطرية تقدم حلولاً وخدمات متكاملة في مجال تكنولوجيا المعلومات عبر الربط بين الأعمال وتكنولوجيا المعلومات من خلال المعرفة </a:t>
            </a:r>
            <a:r>
              <a:rPr lang="ar-SY" sz="1600" dirty="0">
                <a:solidFill>
                  <a:schemeClr val="bg1"/>
                </a:solidFill>
                <a:latin typeface="Tahoma" panose="020B0604030504040204" pitchFamily="34" charset="0"/>
                <a:ea typeface="Tahoma" panose="020B0604030504040204" pitchFamily="34" charset="0"/>
                <a:cs typeface="Tahoma" panose="020B0604030504040204" pitchFamily="34" charset="0"/>
              </a:rPr>
              <a:t>ال</a:t>
            </a:r>
            <a:r>
              <a:rPr lang="ar-QA" sz="1600" dirty="0">
                <a:solidFill>
                  <a:schemeClr val="bg1"/>
                </a:solidFill>
                <a:latin typeface="Tahoma" panose="020B0604030504040204" pitchFamily="34" charset="0"/>
                <a:ea typeface="Tahoma" panose="020B0604030504040204" pitchFamily="34" charset="0"/>
                <a:cs typeface="Tahoma" panose="020B0604030504040204" pitchFamily="34" charset="0"/>
              </a:rPr>
              <a:t>كافية</a:t>
            </a:r>
            <a:r>
              <a:rPr lang="ar-SY"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ar-SA" sz="1600" dirty="0">
                <a:solidFill>
                  <a:schemeClr val="bg1"/>
                </a:solidFill>
                <a:latin typeface="Tahoma" panose="020B0604030504040204" pitchFamily="34" charset="0"/>
                <a:ea typeface="Tahoma" panose="020B0604030504040204" pitchFamily="34" charset="0"/>
                <a:cs typeface="Tahoma" panose="020B0604030504040204" pitchFamily="34" charset="0"/>
              </a:rPr>
              <a:t>بمتطلبات السوق المحلية والخبرات المتخصصة والعمل كنقطة </a:t>
            </a:r>
            <a:r>
              <a:rPr lang="ar-QA" sz="1600" dirty="0">
                <a:solidFill>
                  <a:schemeClr val="bg1"/>
                </a:solidFill>
                <a:latin typeface="Tahoma" panose="020B0604030504040204" pitchFamily="34" charset="0"/>
                <a:ea typeface="Tahoma" panose="020B0604030504040204" pitchFamily="34" charset="0"/>
                <a:cs typeface="Tahoma" panose="020B0604030504040204" pitchFamily="34" charset="0"/>
              </a:rPr>
              <a:t>إ</a:t>
            </a:r>
            <a:r>
              <a:rPr lang="ar-SA" sz="1600" dirty="0">
                <a:solidFill>
                  <a:schemeClr val="bg1"/>
                </a:solidFill>
                <a:latin typeface="Tahoma" panose="020B0604030504040204" pitchFamily="34" charset="0"/>
                <a:ea typeface="Tahoma" panose="020B0604030504040204" pitchFamily="34" charset="0"/>
                <a:cs typeface="Tahoma" panose="020B0604030504040204" pitchFamily="34" charset="0"/>
              </a:rPr>
              <a:t>تصال واحدة لتوفير كافة الحلول والموارد التي تلبّي متطلبات كل عميل</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13" name="Rectangle 12"/>
          <p:cNvSpPr/>
          <p:nvPr/>
        </p:nvSpPr>
        <p:spPr>
          <a:xfrm>
            <a:off x="7599826" y="4178615"/>
            <a:ext cx="1356188" cy="9100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خبراء</a:t>
            </a:r>
          </a:p>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مهنيون </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6130065" y="4178615"/>
            <a:ext cx="1356188" cy="9100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خبرة بالسوق المحلي</a:t>
            </a:r>
          </a:p>
        </p:txBody>
      </p:sp>
      <p:sp>
        <p:nvSpPr>
          <p:cNvPr id="23" name="Rectangle 22"/>
          <p:cNvSpPr/>
          <p:nvPr/>
        </p:nvSpPr>
        <p:spPr>
          <a:xfrm>
            <a:off x="4660302" y="4178615"/>
            <a:ext cx="1356188" cy="9100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دعم</a:t>
            </a:r>
          </a:p>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للرؤية الوطنية</a:t>
            </a:r>
          </a:p>
        </p:txBody>
      </p:sp>
      <p:sp>
        <p:nvSpPr>
          <p:cNvPr id="24" name="Rectangle 23"/>
          <p:cNvSpPr/>
          <p:nvPr/>
        </p:nvSpPr>
        <p:spPr>
          <a:xfrm>
            <a:off x="3190539" y="4178615"/>
            <a:ext cx="1356188" cy="9100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ربط المشاريع بتكنولوجيا المعلومات</a:t>
            </a:r>
          </a:p>
        </p:txBody>
      </p:sp>
      <p:sp>
        <p:nvSpPr>
          <p:cNvPr id="25" name="Rectangle 24"/>
          <p:cNvSpPr/>
          <p:nvPr/>
        </p:nvSpPr>
        <p:spPr>
          <a:xfrm>
            <a:off x="1720776" y="4178615"/>
            <a:ext cx="1356188" cy="9100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وجهة</a:t>
            </a:r>
          </a:p>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إتصال واحدة</a:t>
            </a:r>
          </a:p>
        </p:txBody>
      </p:sp>
      <p:sp>
        <p:nvSpPr>
          <p:cNvPr id="26" name="Rectangle 25"/>
          <p:cNvSpPr/>
          <p:nvPr/>
        </p:nvSpPr>
        <p:spPr>
          <a:xfrm>
            <a:off x="251013" y="4178615"/>
            <a:ext cx="1356188" cy="9100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Y" sz="1200" dirty="0">
                <a:solidFill>
                  <a:schemeClr val="bg1"/>
                </a:solidFill>
                <a:latin typeface="Tahoma" panose="020B0604030504040204" pitchFamily="34" charset="0"/>
                <a:ea typeface="Tahoma" panose="020B0604030504040204" pitchFamily="34" charset="0"/>
                <a:cs typeface="Tahoma" panose="020B0604030504040204" pitchFamily="34" charset="0"/>
              </a:rPr>
              <a:t>خدمات معلوماتية مستقلة</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7599826" y="5088676"/>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6130065" y="5083407"/>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4660302" y="5080698"/>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3190539" y="5080699"/>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20776" y="5083407"/>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251013" y="5088676"/>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5" name="Group 34"/>
          <p:cNvGrpSpPr/>
          <p:nvPr/>
        </p:nvGrpSpPr>
        <p:grpSpPr>
          <a:xfrm>
            <a:off x="322263" y="1"/>
            <a:ext cx="1429944" cy="991240"/>
            <a:chOff x="7086600" y="1"/>
            <a:chExt cx="1429944" cy="991240"/>
          </a:xfrm>
        </p:grpSpPr>
        <p:sp>
          <p:nvSpPr>
            <p:cNvPr id="36" name="Rectangle 35"/>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92320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60000" fill="hold" grpId="0"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0-ppt_h/2"/>
                                          </p:val>
                                        </p:tav>
                                      </p:tavLst>
                                    </p:anim>
                                    <p:set>
                                      <p:cBhvr>
                                        <p:cTn id="8" dur="1" fill="hold">
                                          <p:stCondLst>
                                            <p:cond delay="499"/>
                                          </p:stCondLst>
                                        </p:cTn>
                                        <p:tgtEl>
                                          <p:spTgt spid="4"/>
                                        </p:tgtEl>
                                        <p:attrNameLst>
                                          <p:attrName>style.visibility</p:attrName>
                                        </p:attrNameLst>
                                      </p:cBhvr>
                                      <p:to>
                                        <p:strVal val="hidden"/>
                                      </p:to>
                                    </p:set>
                                  </p:childTnLst>
                                </p:cTn>
                              </p:par>
                              <p:par>
                                <p:cTn id="9" presetID="64" presetClass="path" presetSubtype="0" accel="50000" decel="50000" fill="hold" nodeType="withEffect">
                                  <p:stCondLst>
                                    <p:cond delay="0"/>
                                  </p:stCondLst>
                                  <p:childTnLst>
                                    <p:animMotion origin="layout" path="M 3.61111E-6 -9.808E-7 L 3.61111E-6 -0.09947 " pathEditMode="relative" rAng="0" ptsTypes="AA">
                                      <p:cBhvr>
                                        <p:cTn id="10" dur="1000" fill="hold"/>
                                        <p:tgtEl>
                                          <p:spTgt spid="5"/>
                                        </p:tgtEl>
                                        <p:attrNameLst>
                                          <p:attrName>ppt_x</p:attrName>
                                          <p:attrName>ppt_y</p:attrName>
                                        </p:attrNameLst>
                                      </p:cBhvr>
                                      <p:rCtr x="0" y="-4973"/>
                                    </p:animMotion>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64" presetClass="path" presetSubtype="0" accel="50000" decel="50000" fill="hold" nodeType="withEffect">
                                  <p:stCondLst>
                                    <p:cond delay="0"/>
                                  </p:stCondLst>
                                  <p:childTnLst>
                                    <p:animMotion origin="layout" path="M 3.61111E-6 -9.808E-7 L 3.61111E-6 -0.09947 " pathEditMode="relative" rAng="0" ptsTypes="AA">
                                      <p:cBhvr>
                                        <p:cTn id="15" dur="1000" fill="hold"/>
                                        <p:tgtEl>
                                          <p:spTgt spid="8"/>
                                        </p:tgtEl>
                                        <p:attrNameLst>
                                          <p:attrName>ppt_x</p:attrName>
                                          <p:attrName>ppt_y</p:attrName>
                                        </p:attrNameLst>
                                      </p:cBhvr>
                                      <p:rCtr x="0" y="-4973"/>
                                    </p:animMotion>
                                  </p:childTnLst>
                                </p:cTn>
                              </p:par>
                              <p:par>
                                <p:cTn id="16" presetID="22" presetClass="entr" presetSubtype="8" fill="hold" nodeType="withEffect">
                                  <p:stCondLst>
                                    <p:cond delay="70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1000"/>
                                        <p:tgtEl>
                                          <p:spTgt spid="33"/>
                                        </p:tgtEl>
                                      </p:cBhvr>
                                    </p:animEffect>
                                  </p:childTnLst>
                                </p:cTn>
                              </p:par>
                            </p:childTnLst>
                          </p:cTn>
                        </p:par>
                        <p:par>
                          <p:cTn id="19" fill="hold">
                            <p:stCondLst>
                              <p:cond delay="1700"/>
                            </p:stCondLst>
                            <p:childTnLst>
                              <p:par>
                                <p:cTn id="20" presetID="2" presetClass="entr" presetSubtype="4" decel="6000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500"/>
                            </p:stCondLst>
                            <p:childTnLst>
                              <p:par>
                                <p:cTn id="30" presetID="22" presetClass="exit" presetSubtype="8" fill="hold" nodeType="afterEffect">
                                  <p:stCondLst>
                                    <p:cond delay="0"/>
                                  </p:stCondLst>
                                  <p:childTnLst>
                                    <p:animEffect transition="out" filter="wipe(left)">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cTn>
                              </p:par>
                              <p:par>
                                <p:cTn id="33" presetID="64" presetClass="path" presetSubtype="0" accel="50000" decel="50000" fill="hold" nodeType="withEffect">
                                  <p:stCondLst>
                                    <p:cond delay="0"/>
                                  </p:stCondLst>
                                  <p:childTnLst>
                                    <p:animMotion origin="layout" path="M 0 2.80361E-6 L 0 -0.09137 " pathEditMode="relative" rAng="0" ptsTypes="AA">
                                      <p:cBhvr>
                                        <p:cTn id="34" dur="1250" fill="hold"/>
                                        <p:tgtEl>
                                          <p:spTgt spid="12"/>
                                        </p:tgtEl>
                                        <p:attrNameLst>
                                          <p:attrName>ppt_x</p:attrName>
                                          <p:attrName>ppt_y</p:attrName>
                                        </p:attrNameLst>
                                      </p:cBhvr>
                                      <p:rCtr x="0" y="-4580"/>
                                    </p:animMotion>
                                  </p:childTnLst>
                                </p:cTn>
                              </p:par>
                              <p:par>
                                <p:cTn id="35" presetID="64" presetClass="path" presetSubtype="0" accel="50000" decel="50000" fill="hold" grpId="1" nodeType="withEffect">
                                  <p:stCondLst>
                                    <p:cond delay="0"/>
                                  </p:stCondLst>
                                  <p:childTnLst>
                                    <p:animMotion origin="layout" path="M 0 0 L 0 -0.25 E" pathEditMode="relative" ptsTypes="">
                                      <p:cBhvr>
                                        <p:cTn id="36" dur="500" fill="hold"/>
                                        <p:tgtEl>
                                          <p:spTgt spid="6"/>
                                        </p:tgtEl>
                                        <p:attrNameLst>
                                          <p:attrName>ppt_x</p:attrName>
                                          <p:attrName>ppt_y</p:attrName>
                                        </p:attrNameLst>
                                      </p:cBhvr>
                                    </p:animMotion>
                                  </p:childTnLst>
                                </p:cTn>
                              </p:par>
                              <p:par>
                                <p:cTn id="37" presetID="2" presetClass="entr" presetSubtype="4" decel="100000" fill="hold" grpId="0" nodeType="withEffect">
                                  <p:stCondLst>
                                    <p:cond delay="25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5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4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55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65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75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35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45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55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65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75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85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13"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1314835" y="-4111949"/>
            <a:ext cx="17845655" cy="11207416"/>
            <a:chOff x="2199403" y="9709499"/>
            <a:chExt cx="11410315" cy="7169203"/>
          </a:xfrm>
          <a:solidFill>
            <a:schemeClr val="bg1">
              <a:lumMod val="85000"/>
            </a:schemeClr>
          </a:solidFill>
        </p:grpSpPr>
        <p:sp>
          <p:nvSpPr>
            <p:cNvPr id="96" name="Freeform 6"/>
            <p:cNvSpPr>
              <a:spLocks/>
            </p:cNvSpPr>
            <p:nvPr/>
          </p:nvSpPr>
          <p:spPr bwMode="auto">
            <a:xfrm>
              <a:off x="8670649" y="14630866"/>
              <a:ext cx="209045" cy="276110"/>
            </a:xfrm>
            <a:custGeom>
              <a:avLst/>
              <a:gdLst>
                <a:gd name="T0" fmla="*/ 0 w 52"/>
                <a:gd name="T1" fmla="*/ 0 h 69"/>
                <a:gd name="T2" fmla="*/ 0 w 52"/>
                <a:gd name="T3" fmla="*/ 0 h 69"/>
                <a:gd name="T4" fmla="*/ 10 w 52"/>
                <a:gd name="T5" fmla="*/ 0 h 69"/>
                <a:gd name="T6" fmla="*/ 13 w 52"/>
                <a:gd name="T7" fmla="*/ 13 h 69"/>
                <a:gd name="T8" fmla="*/ 26 w 52"/>
                <a:gd name="T9" fmla="*/ 5 h 69"/>
                <a:gd name="T10" fmla="*/ 43 w 52"/>
                <a:gd name="T11" fmla="*/ 21 h 69"/>
                <a:gd name="T12" fmla="*/ 51 w 52"/>
                <a:gd name="T13" fmla="*/ 68 h 69"/>
                <a:gd name="T14" fmla="*/ 50 w 52"/>
                <a:gd name="T15" fmla="*/ 68 h 69"/>
                <a:gd name="T16" fmla="*/ 16 w 52"/>
                <a:gd name="T17" fmla="*/ 48 h 69"/>
                <a:gd name="T18" fmla="*/ 0 w 52"/>
                <a:gd name="T19" fmla="*/ 0 h 69"/>
                <a:gd name="T20" fmla="*/ 0 w 52"/>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69"/>
                <a:gd name="T35" fmla="*/ 52 w 52"/>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69">
                  <a:moveTo>
                    <a:pt x="0" y="0"/>
                  </a:moveTo>
                  <a:lnTo>
                    <a:pt x="0" y="0"/>
                  </a:lnTo>
                  <a:lnTo>
                    <a:pt x="10" y="0"/>
                  </a:lnTo>
                  <a:lnTo>
                    <a:pt x="13" y="13"/>
                  </a:lnTo>
                  <a:lnTo>
                    <a:pt x="26" y="5"/>
                  </a:lnTo>
                  <a:lnTo>
                    <a:pt x="43" y="21"/>
                  </a:lnTo>
                  <a:lnTo>
                    <a:pt x="51" y="68"/>
                  </a:lnTo>
                  <a:lnTo>
                    <a:pt x="50" y="68"/>
                  </a:lnTo>
                  <a:lnTo>
                    <a:pt x="16" y="48"/>
                  </a:lnTo>
                  <a:lnTo>
                    <a:pt x="0" y="0"/>
                  </a:lnTo>
                </a:path>
              </a:pathLst>
            </a:custGeom>
            <a:grpFill/>
            <a:ln w="6350">
              <a:noFill/>
              <a:round/>
              <a:headEnd/>
              <a:tailEnd/>
            </a:ln>
          </p:spPr>
          <p:txBody>
            <a:bodyPr lIns="0" tIns="0" rIns="0" bIns="0" anchor="ctr">
              <a:spAutoFit/>
            </a:bodyPr>
            <a:lstStyle/>
            <a:p>
              <a:pPr>
                <a:defRPr/>
              </a:pPr>
              <a:endParaRPr lang="en-GB" dirty="0"/>
            </a:p>
          </p:txBody>
        </p:sp>
        <p:sp>
          <p:nvSpPr>
            <p:cNvPr id="97" name="Freeform 7"/>
            <p:cNvSpPr>
              <a:spLocks/>
            </p:cNvSpPr>
            <p:nvPr/>
          </p:nvSpPr>
          <p:spPr bwMode="auto">
            <a:xfrm>
              <a:off x="9185223" y="14610860"/>
              <a:ext cx="530653" cy="332132"/>
            </a:xfrm>
            <a:custGeom>
              <a:avLst/>
              <a:gdLst>
                <a:gd name="T0" fmla="*/ 0 w 132"/>
                <a:gd name="T1" fmla="*/ 72 h 83"/>
                <a:gd name="T2" fmla="*/ 0 w 132"/>
                <a:gd name="T3" fmla="*/ 72 h 83"/>
                <a:gd name="T4" fmla="*/ 12 w 132"/>
                <a:gd name="T5" fmla="*/ 82 h 83"/>
                <a:gd name="T6" fmla="*/ 53 w 132"/>
                <a:gd name="T7" fmla="*/ 79 h 83"/>
                <a:gd name="T8" fmla="*/ 66 w 132"/>
                <a:gd name="T9" fmla="*/ 73 h 83"/>
                <a:gd name="T10" fmla="*/ 84 w 132"/>
                <a:gd name="T11" fmla="*/ 36 h 83"/>
                <a:gd name="T12" fmla="*/ 108 w 132"/>
                <a:gd name="T13" fmla="*/ 37 h 83"/>
                <a:gd name="T14" fmla="*/ 131 w 132"/>
                <a:gd name="T15" fmla="*/ 25 h 83"/>
                <a:gd name="T16" fmla="*/ 109 w 132"/>
                <a:gd name="T17" fmla="*/ 14 h 83"/>
                <a:gd name="T18" fmla="*/ 102 w 132"/>
                <a:gd name="T19" fmla="*/ 0 h 83"/>
                <a:gd name="T20" fmla="*/ 75 w 132"/>
                <a:gd name="T21" fmla="*/ 26 h 83"/>
                <a:gd name="T22" fmla="*/ 67 w 132"/>
                <a:gd name="T23" fmla="*/ 40 h 83"/>
                <a:gd name="T24" fmla="*/ 59 w 132"/>
                <a:gd name="T25" fmla="*/ 32 h 83"/>
                <a:gd name="T26" fmla="*/ 43 w 132"/>
                <a:gd name="T27" fmla="*/ 52 h 83"/>
                <a:gd name="T28" fmla="*/ 26 w 132"/>
                <a:gd name="T29" fmla="*/ 55 h 83"/>
                <a:gd name="T30" fmla="*/ 20 w 132"/>
                <a:gd name="T31" fmla="*/ 73 h 83"/>
                <a:gd name="T32" fmla="*/ 0 w 132"/>
                <a:gd name="T33" fmla="*/ 72 h 83"/>
                <a:gd name="T34" fmla="*/ 0 w 132"/>
                <a:gd name="T35" fmla="*/ 72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83"/>
                <a:gd name="T56" fmla="*/ 132 w 13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83">
                  <a:moveTo>
                    <a:pt x="0" y="72"/>
                  </a:moveTo>
                  <a:lnTo>
                    <a:pt x="0" y="72"/>
                  </a:lnTo>
                  <a:lnTo>
                    <a:pt x="12" y="82"/>
                  </a:lnTo>
                  <a:lnTo>
                    <a:pt x="53" y="79"/>
                  </a:lnTo>
                  <a:lnTo>
                    <a:pt x="66" y="73"/>
                  </a:lnTo>
                  <a:lnTo>
                    <a:pt x="84" y="36"/>
                  </a:lnTo>
                  <a:lnTo>
                    <a:pt x="108" y="37"/>
                  </a:lnTo>
                  <a:lnTo>
                    <a:pt x="131" y="25"/>
                  </a:lnTo>
                  <a:lnTo>
                    <a:pt x="109" y="14"/>
                  </a:lnTo>
                  <a:lnTo>
                    <a:pt x="102" y="0"/>
                  </a:lnTo>
                  <a:lnTo>
                    <a:pt x="75" y="26"/>
                  </a:lnTo>
                  <a:lnTo>
                    <a:pt x="67" y="40"/>
                  </a:lnTo>
                  <a:lnTo>
                    <a:pt x="59" y="32"/>
                  </a:lnTo>
                  <a:lnTo>
                    <a:pt x="43" y="52"/>
                  </a:lnTo>
                  <a:lnTo>
                    <a:pt x="26" y="55"/>
                  </a:lnTo>
                  <a:lnTo>
                    <a:pt x="20" y="73"/>
                  </a:lnTo>
                  <a:lnTo>
                    <a:pt x="0" y="72"/>
                  </a:lnTo>
                </a:path>
              </a:pathLst>
            </a:custGeom>
            <a:grpFill/>
            <a:ln w="6350">
              <a:noFill/>
              <a:round/>
              <a:headEnd/>
              <a:tailEnd/>
            </a:ln>
          </p:spPr>
          <p:txBody>
            <a:bodyPr lIns="0" tIns="0" rIns="0" bIns="0" anchor="ctr">
              <a:spAutoFit/>
            </a:bodyPr>
            <a:lstStyle/>
            <a:p>
              <a:pPr>
                <a:defRPr/>
              </a:pPr>
              <a:endParaRPr lang="en-GB" dirty="0"/>
            </a:p>
          </p:txBody>
        </p:sp>
        <p:sp>
          <p:nvSpPr>
            <p:cNvPr id="98" name="Freeform 9"/>
            <p:cNvSpPr>
              <a:spLocks/>
            </p:cNvSpPr>
            <p:nvPr/>
          </p:nvSpPr>
          <p:spPr bwMode="auto">
            <a:xfrm>
              <a:off x="8393803" y="14691519"/>
              <a:ext cx="598355" cy="600979"/>
            </a:xfrm>
            <a:custGeom>
              <a:avLst/>
              <a:gdLst>
                <a:gd name="T0" fmla="*/ 0 w 149"/>
                <a:gd name="T1" fmla="*/ 0 h 156"/>
                <a:gd name="T2" fmla="*/ 0 w 149"/>
                <a:gd name="T3" fmla="*/ 0 h 156"/>
                <a:gd name="T4" fmla="*/ 33 w 149"/>
                <a:gd name="T5" fmla="*/ 7 h 156"/>
                <a:gd name="T6" fmla="*/ 74 w 149"/>
                <a:gd name="T7" fmla="*/ 47 h 156"/>
                <a:gd name="T8" fmla="*/ 108 w 149"/>
                <a:gd name="T9" fmla="*/ 62 h 156"/>
                <a:gd name="T10" fmla="*/ 104 w 149"/>
                <a:gd name="T11" fmla="*/ 73 h 156"/>
                <a:gd name="T12" fmla="*/ 115 w 149"/>
                <a:gd name="T13" fmla="*/ 72 h 156"/>
                <a:gd name="T14" fmla="*/ 114 w 149"/>
                <a:gd name="T15" fmla="*/ 87 h 156"/>
                <a:gd name="T16" fmla="*/ 148 w 149"/>
                <a:gd name="T17" fmla="*/ 116 h 156"/>
                <a:gd name="T18" fmla="*/ 144 w 149"/>
                <a:gd name="T19" fmla="*/ 154 h 156"/>
                <a:gd name="T20" fmla="*/ 129 w 149"/>
                <a:gd name="T21" fmla="*/ 155 h 156"/>
                <a:gd name="T22" fmla="*/ 99 w 149"/>
                <a:gd name="T23" fmla="*/ 133 h 156"/>
                <a:gd name="T24" fmla="*/ 50 w 149"/>
                <a:gd name="T25" fmla="*/ 54 h 156"/>
                <a:gd name="T26" fmla="*/ 0 w 149"/>
                <a:gd name="T27" fmla="*/ 0 h 156"/>
                <a:gd name="T28" fmla="*/ 0 w 149"/>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56"/>
                <a:gd name="T47" fmla="*/ 149 w 149"/>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56">
                  <a:moveTo>
                    <a:pt x="0" y="0"/>
                  </a:moveTo>
                  <a:lnTo>
                    <a:pt x="0" y="0"/>
                  </a:lnTo>
                  <a:lnTo>
                    <a:pt x="33" y="7"/>
                  </a:lnTo>
                  <a:lnTo>
                    <a:pt x="74" y="47"/>
                  </a:lnTo>
                  <a:lnTo>
                    <a:pt x="108" y="62"/>
                  </a:lnTo>
                  <a:lnTo>
                    <a:pt x="104" y="73"/>
                  </a:lnTo>
                  <a:lnTo>
                    <a:pt x="115" y="72"/>
                  </a:lnTo>
                  <a:lnTo>
                    <a:pt x="114" y="87"/>
                  </a:lnTo>
                  <a:lnTo>
                    <a:pt x="148" y="116"/>
                  </a:lnTo>
                  <a:lnTo>
                    <a:pt x="144" y="154"/>
                  </a:lnTo>
                  <a:lnTo>
                    <a:pt x="129" y="155"/>
                  </a:lnTo>
                  <a:lnTo>
                    <a:pt x="99" y="133"/>
                  </a:lnTo>
                  <a:lnTo>
                    <a:pt x="50" y="54"/>
                  </a:lnTo>
                  <a:lnTo>
                    <a:pt x="0" y="0"/>
                  </a:lnTo>
                </a:path>
              </a:pathLst>
            </a:custGeom>
            <a:grpFill/>
            <a:ln w="6350">
              <a:noFill/>
              <a:round/>
              <a:headEnd/>
              <a:tailEnd/>
            </a:ln>
          </p:spPr>
          <p:txBody>
            <a:bodyPr lIns="0" tIns="0" rIns="0" bIns="0" anchor="ctr">
              <a:spAutoFit/>
            </a:bodyPr>
            <a:lstStyle/>
            <a:p>
              <a:pPr>
                <a:defRPr/>
              </a:pPr>
              <a:endParaRPr lang="en-GB" dirty="0"/>
            </a:p>
          </p:txBody>
        </p:sp>
        <p:sp>
          <p:nvSpPr>
            <p:cNvPr id="99" name="Freeform 10"/>
            <p:cNvSpPr>
              <a:spLocks/>
            </p:cNvSpPr>
            <p:nvPr/>
          </p:nvSpPr>
          <p:spPr bwMode="auto">
            <a:xfrm>
              <a:off x="8952001" y="15296349"/>
              <a:ext cx="501975" cy="154097"/>
            </a:xfrm>
            <a:custGeom>
              <a:avLst/>
              <a:gdLst>
                <a:gd name="T0" fmla="*/ 0 w 125"/>
                <a:gd name="T1" fmla="*/ 11 h 40"/>
                <a:gd name="T2" fmla="*/ 0 w 125"/>
                <a:gd name="T3" fmla="*/ 11 h 40"/>
                <a:gd name="T4" fmla="*/ 8 w 125"/>
                <a:gd name="T5" fmla="*/ 0 h 40"/>
                <a:gd name="T6" fmla="*/ 95 w 125"/>
                <a:gd name="T7" fmla="*/ 12 h 40"/>
                <a:gd name="T8" fmla="*/ 104 w 125"/>
                <a:gd name="T9" fmla="*/ 22 h 40"/>
                <a:gd name="T10" fmla="*/ 122 w 125"/>
                <a:gd name="T11" fmla="*/ 26 h 40"/>
                <a:gd name="T12" fmla="*/ 124 w 125"/>
                <a:gd name="T13" fmla="*/ 39 h 40"/>
                <a:gd name="T14" fmla="*/ 22 w 125"/>
                <a:gd name="T15" fmla="*/ 21 h 40"/>
                <a:gd name="T16" fmla="*/ 0 w 125"/>
                <a:gd name="T17" fmla="*/ 11 h 40"/>
                <a:gd name="T18" fmla="*/ 0 w 125"/>
                <a:gd name="T19" fmla="*/ 11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40"/>
                <a:gd name="T32" fmla="*/ 125 w 125"/>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40">
                  <a:moveTo>
                    <a:pt x="0" y="11"/>
                  </a:moveTo>
                  <a:lnTo>
                    <a:pt x="0" y="11"/>
                  </a:lnTo>
                  <a:lnTo>
                    <a:pt x="8" y="0"/>
                  </a:lnTo>
                  <a:lnTo>
                    <a:pt x="95" y="12"/>
                  </a:lnTo>
                  <a:lnTo>
                    <a:pt x="104" y="22"/>
                  </a:lnTo>
                  <a:lnTo>
                    <a:pt x="122" y="26"/>
                  </a:lnTo>
                  <a:lnTo>
                    <a:pt x="124" y="39"/>
                  </a:lnTo>
                  <a:lnTo>
                    <a:pt x="22" y="21"/>
                  </a:lnTo>
                  <a:lnTo>
                    <a:pt x="0" y="11"/>
                  </a:lnTo>
                </a:path>
              </a:pathLst>
            </a:custGeom>
            <a:grpFill/>
            <a:ln w="6350">
              <a:noFill/>
              <a:round/>
              <a:headEnd/>
              <a:tailEnd/>
            </a:ln>
          </p:spPr>
          <p:txBody>
            <a:bodyPr lIns="0" tIns="0" rIns="0" bIns="0" anchor="ctr">
              <a:spAutoFit/>
            </a:bodyPr>
            <a:lstStyle/>
            <a:p>
              <a:pPr>
                <a:defRPr/>
              </a:pPr>
              <a:endParaRPr lang="en-GB" dirty="0"/>
            </a:p>
          </p:txBody>
        </p:sp>
        <p:sp>
          <p:nvSpPr>
            <p:cNvPr id="100" name="Freeform 11"/>
            <p:cNvSpPr>
              <a:spLocks/>
            </p:cNvSpPr>
            <p:nvPr/>
          </p:nvSpPr>
          <p:spPr bwMode="auto">
            <a:xfrm>
              <a:off x="9148775" y="14760862"/>
              <a:ext cx="546150" cy="446882"/>
            </a:xfrm>
            <a:custGeom>
              <a:avLst/>
              <a:gdLst>
                <a:gd name="T0" fmla="*/ 0 w 136"/>
                <a:gd name="T1" fmla="*/ 52 h 116"/>
                <a:gd name="T2" fmla="*/ 0 w 136"/>
                <a:gd name="T3" fmla="*/ 52 h 116"/>
                <a:gd name="T4" fmla="*/ 9 w 136"/>
                <a:gd name="T5" fmla="*/ 36 h 116"/>
                <a:gd name="T6" fmla="*/ 21 w 136"/>
                <a:gd name="T7" fmla="*/ 46 h 116"/>
                <a:gd name="T8" fmla="*/ 62 w 136"/>
                <a:gd name="T9" fmla="*/ 43 h 116"/>
                <a:gd name="T10" fmla="*/ 75 w 136"/>
                <a:gd name="T11" fmla="*/ 37 h 116"/>
                <a:gd name="T12" fmla="*/ 93 w 136"/>
                <a:gd name="T13" fmla="*/ 0 h 116"/>
                <a:gd name="T14" fmla="*/ 117 w 136"/>
                <a:gd name="T15" fmla="*/ 1 h 116"/>
                <a:gd name="T16" fmla="*/ 112 w 136"/>
                <a:gd name="T17" fmla="*/ 11 h 116"/>
                <a:gd name="T18" fmla="*/ 135 w 136"/>
                <a:gd name="T19" fmla="*/ 46 h 116"/>
                <a:gd name="T20" fmla="*/ 122 w 136"/>
                <a:gd name="T21" fmla="*/ 43 h 116"/>
                <a:gd name="T22" fmla="*/ 99 w 136"/>
                <a:gd name="T23" fmla="*/ 82 h 116"/>
                <a:gd name="T24" fmla="*/ 95 w 136"/>
                <a:gd name="T25" fmla="*/ 107 h 116"/>
                <a:gd name="T26" fmla="*/ 81 w 136"/>
                <a:gd name="T27" fmla="*/ 115 h 116"/>
                <a:gd name="T28" fmla="*/ 55 w 136"/>
                <a:gd name="T29" fmla="*/ 100 h 116"/>
                <a:gd name="T30" fmla="*/ 40 w 136"/>
                <a:gd name="T31" fmla="*/ 107 h 116"/>
                <a:gd name="T32" fmla="*/ 37 w 136"/>
                <a:gd name="T33" fmla="*/ 95 h 116"/>
                <a:gd name="T34" fmla="*/ 17 w 136"/>
                <a:gd name="T35" fmla="*/ 97 h 116"/>
                <a:gd name="T36" fmla="*/ 0 w 136"/>
                <a:gd name="T37" fmla="*/ 52 h 116"/>
                <a:gd name="T38" fmla="*/ 0 w 136"/>
                <a:gd name="T39" fmla="*/ 52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16"/>
                <a:gd name="T62" fmla="*/ 136 w 136"/>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16">
                  <a:moveTo>
                    <a:pt x="0" y="52"/>
                  </a:moveTo>
                  <a:lnTo>
                    <a:pt x="0" y="52"/>
                  </a:lnTo>
                  <a:lnTo>
                    <a:pt x="9" y="36"/>
                  </a:lnTo>
                  <a:lnTo>
                    <a:pt x="21" y="46"/>
                  </a:lnTo>
                  <a:lnTo>
                    <a:pt x="62" y="43"/>
                  </a:lnTo>
                  <a:lnTo>
                    <a:pt x="75" y="37"/>
                  </a:lnTo>
                  <a:lnTo>
                    <a:pt x="93" y="0"/>
                  </a:lnTo>
                  <a:lnTo>
                    <a:pt x="117" y="1"/>
                  </a:lnTo>
                  <a:lnTo>
                    <a:pt x="112" y="11"/>
                  </a:lnTo>
                  <a:lnTo>
                    <a:pt x="135" y="46"/>
                  </a:lnTo>
                  <a:lnTo>
                    <a:pt x="122" y="43"/>
                  </a:lnTo>
                  <a:lnTo>
                    <a:pt x="99" y="82"/>
                  </a:lnTo>
                  <a:lnTo>
                    <a:pt x="95" y="107"/>
                  </a:lnTo>
                  <a:lnTo>
                    <a:pt x="81" y="115"/>
                  </a:lnTo>
                  <a:lnTo>
                    <a:pt x="55" y="100"/>
                  </a:lnTo>
                  <a:lnTo>
                    <a:pt x="40" y="107"/>
                  </a:lnTo>
                  <a:lnTo>
                    <a:pt x="37" y="95"/>
                  </a:lnTo>
                  <a:lnTo>
                    <a:pt x="17" y="97"/>
                  </a:lnTo>
                  <a:lnTo>
                    <a:pt x="0" y="52"/>
                  </a:lnTo>
                </a:path>
              </a:pathLst>
            </a:custGeom>
            <a:grpFill/>
            <a:ln w="6350">
              <a:noFill/>
              <a:round/>
              <a:headEnd/>
              <a:tailEnd/>
            </a:ln>
          </p:spPr>
          <p:txBody>
            <a:bodyPr lIns="0" tIns="0" rIns="0" bIns="0" anchor="ctr">
              <a:spAutoFit/>
            </a:bodyPr>
            <a:lstStyle/>
            <a:p>
              <a:pPr>
                <a:defRPr/>
              </a:pPr>
              <a:endParaRPr lang="en-GB" dirty="0"/>
            </a:p>
          </p:txBody>
        </p:sp>
        <p:sp>
          <p:nvSpPr>
            <p:cNvPr id="101" name="Freeform 100"/>
            <p:cNvSpPr>
              <a:spLocks/>
            </p:cNvSpPr>
            <p:nvPr/>
          </p:nvSpPr>
          <p:spPr bwMode="auto">
            <a:xfrm>
              <a:off x="6482753" y="12845803"/>
              <a:ext cx="783912" cy="540905"/>
            </a:xfrm>
            <a:custGeom>
              <a:avLst/>
              <a:gdLst>
                <a:gd name="T0" fmla="*/ 0 w 194"/>
                <a:gd name="T1" fmla="*/ 111880299 h 139"/>
                <a:gd name="T2" fmla="*/ 0 w 194"/>
                <a:gd name="T3" fmla="*/ 111880299 h 139"/>
                <a:gd name="T4" fmla="*/ 3134995 w 194"/>
                <a:gd name="T5" fmla="*/ 172905343 h 139"/>
                <a:gd name="T6" fmla="*/ 25079963 w 194"/>
                <a:gd name="T7" fmla="*/ 191552270 h 139"/>
                <a:gd name="T8" fmla="*/ 6269991 w 194"/>
                <a:gd name="T9" fmla="*/ 222064121 h 139"/>
                <a:gd name="T10" fmla="*/ 40754933 w 194"/>
                <a:gd name="T11" fmla="*/ 233930347 h 139"/>
                <a:gd name="T12" fmla="*/ 119129815 w 194"/>
                <a:gd name="T13" fmla="*/ 222064121 h 139"/>
                <a:gd name="T14" fmla="*/ 133237289 w 194"/>
                <a:gd name="T15" fmla="*/ 188161920 h 139"/>
                <a:gd name="T16" fmla="*/ 186530976 w 194"/>
                <a:gd name="T17" fmla="*/ 169514952 h 139"/>
                <a:gd name="T18" fmla="*/ 191233467 w 194"/>
                <a:gd name="T19" fmla="*/ 140696975 h 139"/>
                <a:gd name="T20" fmla="*/ 210043431 w 194"/>
                <a:gd name="T21" fmla="*/ 133916274 h 139"/>
                <a:gd name="T22" fmla="*/ 202205946 w 194"/>
                <a:gd name="T23" fmla="*/ 118659698 h 139"/>
                <a:gd name="T24" fmla="*/ 221015911 w 194"/>
                <a:gd name="T25" fmla="*/ 116965824 h 139"/>
                <a:gd name="T26" fmla="*/ 235123384 w 194"/>
                <a:gd name="T27" fmla="*/ 88147847 h 139"/>
                <a:gd name="T28" fmla="*/ 228853396 w 194"/>
                <a:gd name="T29" fmla="*/ 59329849 h 139"/>
                <a:gd name="T30" fmla="*/ 300958260 w 194"/>
                <a:gd name="T31" fmla="*/ 38989039 h 139"/>
                <a:gd name="T32" fmla="*/ 302525758 w 194"/>
                <a:gd name="T33" fmla="*/ 32208338 h 139"/>
                <a:gd name="T34" fmla="*/ 275878308 w 194"/>
                <a:gd name="T35" fmla="*/ 27122813 h 139"/>
                <a:gd name="T36" fmla="*/ 238258378 w 194"/>
                <a:gd name="T37" fmla="*/ 47463623 h 139"/>
                <a:gd name="T38" fmla="*/ 219448414 w 194"/>
                <a:gd name="T39" fmla="*/ 0 h 139"/>
                <a:gd name="T40" fmla="*/ 188098473 w 194"/>
                <a:gd name="T41" fmla="*/ 35598688 h 139"/>
                <a:gd name="T42" fmla="*/ 94049862 w 194"/>
                <a:gd name="T43" fmla="*/ 32208338 h 139"/>
                <a:gd name="T44" fmla="*/ 47024931 w 194"/>
                <a:gd name="T45" fmla="*/ 86452672 h 139"/>
                <a:gd name="T46" fmla="*/ 14107478 w 194"/>
                <a:gd name="T47" fmla="*/ 69500900 h 139"/>
                <a:gd name="T48" fmla="*/ 0 w 194"/>
                <a:gd name="T49" fmla="*/ 111880299 h 139"/>
                <a:gd name="T50" fmla="*/ 0 w 194"/>
                <a:gd name="T51" fmla="*/ 111880299 h 1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139"/>
                <a:gd name="T80" fmla="*/ 194 w 194"/>
                <a:gd name="T81" fmla="*/ 139 h 1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139">
                  <a:moveTo>
                    <a:pt x="0" y="66"/>
                  </a:moveTo>
                  <a:lnTo>
                    <a:pt x="0" y="66"/>
                  </a:lnTo>
                  <a:lnTo>
                    <a:pt x="2" y="102"/>
                  </a:lnTo>
                  <a:lnTo>
                    <a:pt x="16" y="113"/>
                  </a:lnTo>
                  <a:lnTo>
                    <a:pt x="4" y="131"/>
                  </a:lnTo>
                  <a:lnTo>
                    <a:pt x="26" y="138"/>
                  </a:lnTo>
                  <a:lnTo>
                    <a:pt x="76" y="131"/>
                  </a:lnTo>
                  <a:lnTo>
                    <a:pt x="85" y="111"/>
                  </a:lnTo>
                  <a:lnTo>
                    <a:pt x="119" y="100"/>
                  </a:lnTo>
                  <a:lnTo>
                    <a:pt x="122" y="83"/>
                  </a:lnTo>
                  <a:lnTo>
                    <a:pt x="134" y="79"/>
                  </a:lnTo>
                  <a:lnTo>
                    <a:pt x="129" y="70"/>
                  </a:lnTo>
                  <a:lnTo>
                    <a:pt x="141" y="69"/>
                  </a:lnTo>
                  <a:lnTo>
                    <a:pt x="150" y="52"/>
                  </a:lnTo>
                  <a:lnTo>
                    <a:pt x="146" y="35"/>
                  </a:lnTo>
                  <a:lnTo>
                    <a:pt x="192" y="23"/>
                  </a:lnTo>
                  <a:lnTo>
                    <a:pt x="193" y="19"/>
                  </a:lnTo>
                  <a:lnTo>
                    <a:pt x="176" y="16"/>
                  </a:lnTo>
                  <a:lnTo>
                    <a:pt x="152" y="28"/>
                  </a:lnTo>
                  <a:lnTo>
                    <a:pt x="140" y="0"/>
                  </a:lnTo>
                  <a:lnTo>
                    <a:pt x="120" y="21"/>
                  </a:lnTo>
                  <a:lnTo>
                    <a:pt x="60" y="19"/>
                  </a:lnTo>
                  <a:lnTo>
                    <a:pt x="30" y="51"/>
                  </a:lnTo>
                  <a:lnTo>
                    <a:pt x="9" y="41"/>
                  </a:lnTo>
                  <a:lnTo>
                    <a:pt x="0" y="66"/>
                  </a:lnTo>
                </a:path>
              </a:pathLst>
            </a:custGeom>
            <a:grpFill/>
            <a:ln w="6350">
              <a:noFill/>
              <a:round/>
              <a:headEnd/>
              <a:tailEnd/>
            </a:ln>
          </p:spPr>
          <p:txBody>
            <a:bodyPr lIns="0" tIns="0" rIns="0" bIns="0" anchor="ctr">
              <a:spAutoFit/>
            </a:bodyPr>
            <a:lstStyle/>
            <a:p>
              <a:pPr>
                <a:defRPr/>
              </a:pPr>
              <a:endParaRPr lang="en-GB" dirty="0"/>
            </a:p>
          </p:txBody>
        </p:sp>
        <p:sp>
          <p:nvSpPr>
            <p:cNvPr id="102" name="Freeform 101"/>
            <p:cNvSpPr>
              <a:spLocks/>
            </p:cNvSpPr>
            <p:nvPr/>
          </p:nvSpPr>
          <p:spPr bwMode="auto">
            <a:xfrm>
              <a:off x="7983975" y="13548029"/>
              <a:ext cx="266431" cy="322646"/>
            </a:xfrm>
            <a:custGeom>
              <a:avLst/>
              <a:gdLst>
                <a:gd name="T0" fmla="*/ 0 w 66"/>
                <a:gd name="T1" fmla="*/ 43327448 h 82"/>
                <a:gd name="T2" fmla="*/ 0 w 66"/>
                <a:gd name="T3" fmla="*/ 43327448 h 82"/>
                <a:gd name="T4" fmla="*/ 14079776 w 66"/>
                <a:gd name="T5" fmla="*/ 57191119 h 82"/>
                <a:gd name="T6" fmla="*/ 21902016 w 66"/>
                <a:gd name="T7" fmla="*/ 123048514 h 82"/>
                <a:gd name="T8" fmla="*/ 46932174 w 66"/>
                <a:gd name="T9" fmla="*/ 117849802 h 82"/>
                <a:gd name="T10" fmla="*/ 62575392 w 66"/>
                <a:gd name="T11" fmla="*/ 90119827 h 82"/>
                <a:gd name="T12" fmla="*/ 79784558 w 66"/>
                <a:gd name="T13" fmla="*/ 97052321 h 82"/>
                <a:gd name="T14" fmla="*/ 92299652 w 66"/>
                <a:gd name="T15" fmla="*/ 140379749 h 82"/>
                <a:gd name="T16" fmla="*/ 101685332 w 66"/>
                <a:gd name="T17" fmla="*/ 116116020 h 82"/>
                <a:gd name="T18" fmla="*/ 90734955 w 66"/>
                <a:gd name="T19" fmla="*/ 69323642 h 82"/>
                <a:gd name="T20" fmla="*/ 79784558 w 66"/>
                <a:gd name="T21" fmla="*/ 86653580 h 82"/>
                <a:gd name="T22" fmla="*/ 67269483 w 66"/>
                <a:gd name="T23" fmla="*/ 65857395 h 82"/>
                <a:gd name="T24" fmla="*/ 92299652 w 66"/>
                <a:gd name="T25" fmla="*/ 36394944 h 82"/>
                <a:gd name="T26" fmla="*/ 43802780 w 66"/>
                <a:gd name="T27" fmla="*/ 32928697 h 82"/>
                <a:gd name="T28" fmla="*/ 12515079 w 66"/>
                <a:gd name="T29" fmla="*/ 0 h 82"/>
                <a:gd name="T30" fmla="*/ 3129395 w 66"/>
                <a:gd name="T31" fmla="*/ 19063705 h 82"/>
                <a:gd name="T32" fmla="*/ 14079776 w 66"/>
                <a:gd name="T33" fmla="*/ 32928697 h 82"/>
                <a:gd name="T34" fmla="*/ 0 w 66"/>
                <a:gd name="T35" fmla="*/ 43327448 h 82"/>
                <a:gd name="T36" fmla="*/ 0 w 66"/>
                <a:gd name="T37" fmla="*/ 43327448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2"/>
                <a:gd name="T59" fmla="*/ 66 w 66"/>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2">
                  <a:moveTo>
                    <a:pt x="0" y="25"/>
                  </a:moveTo>
                  <a:lnTo>
                    <a:pt x="0" y="25"/>
                  </a:lnTo>
                  <a:lnTo>
                    <a:pt x="9" y="33"/>
                  </a:lnTo>
                  <a:lnTo>
                    <a:pt x="14" y="71"/>
                  </a:lnTo>
                  <a:lnTo>
                    <a:pt x="30" y="68"/>
                  </a:lnTo>
                  <a:lnTo>
                    <a:pt x="40" y="52"/>
                  </a:lnTo>
                  <a:lnTo>
                    <a:pt x="51" y="56"/>
                  </a:lnTo>
                  <a:lnTo>
                    <a:pt x="59" y="81"/>
                  </a:lnTo>
                  <a:lnTo>
                    <a:pt x="65" y="67"/>
                  </a:lnTo>
                  <a:lnTo>
                    <a:pt x="58" y="40"/>
                  </a:lnTo>
                  <a:lnTo>
                    <a:pt x="51" y="50"/>
                  </a:lnTo>
                  <a:lnTo>
                    <a:pt x="43" y="38"/>
                  </a:lnTo>
                  <a:lnTo>
                    <a:pt x="59" y="21"/>
                  </a:lnTo>
                  <a:lnTo>
                    <a:pt x="28" y="19"/>
                  </a:lnTo>
                  <a:lnTo>
                    <a:pt x="8" y="0"/>
                  </a:lnTo>
                  <a:lnTo>
                    <a:pt x="2" y="11"/>
                  </a:lnTo>
                  <a:lnTo>
                    <a:pt x="9" y="19"/>
                  </a:lnTo>
                  <a:lnTo>
                    <a:pt x="0" y="25"/>
                  </a:lnTo>
                </a:path>
              </a:pathLst>
            </a:custGeom>
            <a:grpFill/>
            <a:ln w="6350">
              <a:noFill/>
              <a:round/>
              <a:headEnd/>
              <a:tailEnd/>
            </a:ln>
          </p:spPr>
          <p:txBody>
            <a:bodyPr lIns="0" tIns="0" rIns="0" bIns="0" anchor="ctr">
              <a:spAutoFit/>
            </a:bodyPr>
            <a:lstStyle/>
            <a:p>
              <a:pPr>
                <a:defRPr/>
              </a:pPr>
              <a:endParaRPr lang="en-GB" dirty="0"/>
            </a:p>
          </p:txBody>
        </p:sp>
        <p:sp>
          <p:nvSpPr>
            <p:cNvPr id="103" name="Freeform 102"/>
            <p:cNvSpPr>
              <a:spLocks/>
            </p:cNvSpPr>
            <p:nvPr/>
          </p:nvSpPr>
          <p:spPr bwMode="auto">
            <a:xfrm>
              <a:off x="8040337" y="13448386"/>
              <a:ext cx="163954" cy="99642"/>
            </a:xfrm>
            <a:custGeom>
              <a:avLst/>
              <a:gdLst>
                <a:gd name="T0" fmla="*/ 0 w 42"/>
                <a:gd name="T1" fmla="*/ 27013506 h 24"/>
                <a:gd name="T2" fmla="*/ 0 w 42"/>
                <a:gd name="T3" fmla="*/ 27013506 h 24"/>
                <a:gd name="T4" fmla="*/ 7315200 w 42"/>
                <a:gd name="T5" fmla="*/ 44379820 h 24"/>
                <a:gd name="T6" fmla="*/ 59980283 w 42"/>
                <a:gd name="T7" fmla="*/ 36662076 h 24"/>
                <a:gd name="T8" fmla="*/ 57054446 w 42"/>
                <a:gd name="T9" fmla="*/ 13507447 h 24"/>
                <a:gd name="T10" fmla="*/ 19018550 w 42"/>
                <a:gd name="T11" fmla="*/ 0 h 24"/>
                <a:gd name="T12" fmla="*/ 0 w 42"/>
                <a:gd name="T13" fmla="*/ 27013506 h 24"/>
                <a:gd name="T14" fmla="*/ 0 w 42"/>
                <a:gd name="T15" fmla="*/ 27013506 h 24"/>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4"/>
                <a:gd name="T26" fmla="*/ 42 w 4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4">
                  <a:moveTo>
                    <a:pt x="0" y="14"/>
                  </a:moveTo>
                  <a:lnTo>
                    <a:pt x="0" y="14"/>
                  </a:lnTo>
                  <a:lnTo>
                    <a:pt x="5" y="23"/>
                  </a:lnTo>
                  <a:lnTo>
                    <a:pt x="41" y="19"/>
                  </a:lnTo>
                  <a:lnTo>
                    <a:pt x="39" y="7"/>
                  </a:lnTo>
                  <a:lnTo>
                    <a:pt x="13" y="0"/>
                  </a:lnTo>
                  <a:lnTo>
                    <a:pt x="0" y="14"/>
                  </a:lnTo>
                </a:path>
              </a:pathLst>
            </a:custGeom>
            <a:grpFill/>
            <a:ln w="6350">
              <a:noFill/>
              <a:round/>
              <a:headEnd/>
              <a:tailEnd/>
            </a:ln>
          </p:spPr>
          <p:txBody>
            <a:bodyPr lIns="0" tIns="0" rIns="0" bIns="0" anchor="ctr">
              <a:spAutoFit/>
            </a:bodyPr>
            <a:lstStyle/>
            <a:p>
              <a:pPr>
                <a:defRPr/>
              </a:pPr>
              <a:endParaRPr lang="en-GB" dirty="0"/>
            </a:p>
          </p:txBody>
        </p:sp>
        <p:sp>
          <p:nvSpPr>
            <p:cNvPr id="104" name="Freeform 103"/>
            <p:cNvSpPr>
              <a:spLocks/>
            </p:cNvSpPr>
            <p:nvPr/>
          </p:nvSpPr>
          <p:spPr bwMode="auto">
            <a:xfrm>
              <a:off x="8219660" y="13453134"/>
              <a:ext cx="496993" cy="1001143"/>
            </a:xfrm>
            <a:custGeom>
              <a:avLst/>
              <a:gdLst>
                <a:gd name="T0" fmla="*/ 0 w 124"/>
                <a:gd name="T1" fmla="*/ 180866331 h 254"/>
                <a:gd name="T2" fmla="*/ 0 w 124"/>
                <a:gd name="T3" fmla="*/ 180866331 h 254"/>
                <a:gd name="T4" fmla="*/ 9252940 w 124"/>
                <a:gd name="T5" fmla="*/ 156518251 h 254"/>
                <a:gd name="T6" fmla="*/ 63228222 w 124"/>
                <a:gd name="T7" fmla="*/ 41738375 h 254"/>
                <a:gd name="T8" fmla="*/ 101782356 w 124"/>
                <a:gd name="T9" fmla="*/ 26086159 h 254"/>
                <a:gd name="T10" fmla="*/ 109494173 w 124"/>
                <a:gd name="T11" fmla="*/ 0 h 254"/>
                <a:gd name="T12" fmla="*/ 135710623 w 124"/>
                <a:gd name="T13" fmla="*/ 15652222 h 254"/>
                <a:gd name="T14" fmla="*/ 137252987 w 124"/>
                <a:gd name="T15" fmla="*/ 38259519 h 254"/>
                <a:gd name="T16" fmla="*/ 114120021 w 124"/>
                <a:gd name="T17" fmla="*/ 107823492 h 254"/>
                <a:gd name="T18" fmla="*/ 138794108 w 124"/>
                <a:gd name="T19" fmla="*/ 102606526 h 254"/>
                <a:gd name="T20" fmla="*/ 151131773 w 124"/>
                <a:gd name="T21" fmla="*/ 149561857 h 254"/>
                <a:gd name="T22" fmla="*/ 189685926 w 124"/>
                <a:gd name="T23" fmla="*/ 163474645 h 254"/>
                <a:gd name="T24" fmla="*/ 169637687 w 124"/>
                <a:gd name="T25" fmla="*/ 186083297 h 254"/>
                <a:gd name="T26" fmla="*/ 124915322 w 124"/>
                <a:gd name="T27" fmla="*/ 215648302 h 254"/>
                <a:gd name="T28" fmla="*/ 114120021 w 124"/>
                <a:gd name="T29" fmla="*/ 243473879 h 254"/>
                <a:gd name="T30" fmla="*/ 138794108 w 124"/>
                <a:gd name="T31" fmla="*/ 297385605 h 254"/>
                <a:gd name="T32" fmla="*/ 129541170 w 124"/>
                <a:gd name="T33" fmla="*/ 328688719 h 254"/>
                <a:gd name="T34" fmla="*/ 158842347 w 124"/>
                <a:gd name="T35" fmla="*/ 398252743 h 254"/>
                <a:gd name="T36" fmla="*/ 137252987 w 124"/>
                <a:gd name="T37" fmla="*/ 439991109 h 254"/>
                <a:gd name="T38" fmla="*/ 115662384 w 124"/>
                <a:gd name="T39" fmla="*/ 290429210 h 254"/>
                <a:gd name="T40" fmla="*/ 97156508 w 124"/>
                <a:gd name="T41" fmla="*/ 266081171 h 254"/>
                <a:gd name="T42" fmla="*/ 66312948 w 124"/>
                <a:gd name="T43" fmla="*/ 306081427 h 254"/>
                <a:gd name="T44" fmla="*/ 43179983 w 124"/>
                <a:gd name="T45" fmla="*/ 299125033 h 254"/>
                <a:gd name="T46" fmla="*/ 47807072 w 124"/>
                <a:gd name="T47" fmla="*/ 243473879 h 254"/>
                <a:gd name="T48" fmla="*/ 0 w 124"/>
                <a:gd name="T49" fmla="*/ 180866331 h 254"/>
                <a:gd name="T50" fmla="*/ 0 w 124"/>
                <a:gd name="T51" fmla="*/ 180866331 h 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
                <a:gd name="T79" fmla="*/ 0 h 254"/>
                <a:gd name="T80" fmla="*/ 124 w 124"/>
                <a:gd name="T81" fmla="*/ 254 h 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 h="254">
                  <a:moveTo>
                    <a:pt x="0" y="104"/>
                  </a:moveTo>
                  <a:lnTo>
                    <a:pt x="0" y="104"/>
                  </a:lnTo>
                  <a:lnTo>
                    <a:pt x="6" y="90"/>
                  </a:lnTo>
                  <a:lnTo>
                    <a:pt x="41" y="24"/>
                  </a:lnTo>
                  <a:lnTo>
                    <a:pt x="66" y="15"/>
                  </a:lnTo>
                  <a:lnTo>
                    <a:pt x="71" y="0"/>
                  </a:lnTo>
                  <a:lnTo>
                    <a:pt x="88" y="9"/>
                  </a:lnTo>
                  <a:lnTo>
                    <a:pt x="89" y="22"/>
                  </a:lnTo>
                  <a:lnTo>
                    <a:pt x="74" y="62"/>
                  </a:lnTo>
                  <a:lnTo>
                    <a:pt x="90" y="59"/>
                  </a:lnTo>
                  <a:lnTo>
                    <a:pt x="98" y="86"/>
                  </a:lnTo>
                  <a:lnTo>
                    <a:pt x="123" y="94"/>
                  </a:lnTo>
                  <a:lnTo>
                    <a:pt x="110" y="107"/>
                  </a:lnTo>
                  <a:lnTo>
                    <a:pt x="81" y="124"/>
                  </a:lnTo>
                  <a:lnTo>
                    <a:pt x="74" y="140"/>
                  </a:lnTo>
                  <a:lnTo>
                    <a:pt x="90" y="171"/>
                  </a:lnTo>
                  <a:lnTo>
                    <a:pt x="84" y="189"/>
                  </a:lnTo>
                  <a:lnTo>
                    <a:pt x="103" y="229"/>
                  </a:lnTo>
                  <a:lnTo>
                    <a:pt x="89" y="253"/>
                  </a:lnTo>
                  <a:lnTo>
                    <a:pt x="75" y="167"/>
                  </a:lnTo>
                  <a:lnTo>
                    <a:pt x="63" y="153"/>
                  </a:lnTo>
                  <a:lnTo>
                    <a:pt x="43" y="176"/>
                  </a:lnTo>
                  <a:lnTo>
                    <a:pt x="28" y="172"/>
                  </a:lnTo>
                  <a:lnTo>
                    <a:pt x="31" y="140"/>
                  </a:lnTo>
                  <a:lnTo>
                    <a:pt x="0" y="104"/>
                  </a:lnTo>
                </a:path>
              </a:pathLst>
            </a:custGeom>
            <a:grpFill/>
            <a:ln w="6350">
              <a:noFill/>
              <a:round/>
              <a:headEnd/>
              <a:tailEnd/>
            </a:ln>
          </p:spPr>
          <p:txBody>
            <a:bodyPr lIns="0" tIns="0" rIns="0" bIns="0" anchor="ctr">
              <a:spAutoFit/>
            </a:bodyPr>
            <a:lstStyle/>
            <a:p>
              <a:pPr>
                <a:defRPr/>
              </a:pPr>
              <a:endParaRPr lang="en-GB" dirty="0"/>
            </a:p>
          </p:txBody>
        </p:sp>
        <p:sp>
          <p:nvSpPr>
            <p:cNvPr id="105" name="Freeform 104"/>
            <p:cNvSpPr>
              <a:spLocks/>
            </p:cNvSpPr>
            <p:nvPr/>
          </p:nvSpPr>
          <p:spPr bwMode="auto">
            <a:xfrm>
              <a:off x="8783260" y="14212299"/>
              <a:ext cx="281799" cy="218259"/>
            </a:xfrm>
            <a:custGeom>
              <a:avLst/>
              <a:gdLst>
                <a:gd name="T0" fmla="*/ 0 w 70"/>
                <a:gd name="T1" fmla="*/ 18383734 h 59"/>
                <a:gd name="T2" fmla="*/ 0 w 70"/>
                <a:gd name="T3" fmla="*/ 18383734 h 59"/>
                <a:gd name="T4" fmla="*/ 7779587 w 70"/>
                <a:gd name="T5" fmla="*/ 62808929 h 59"/>
                <a:gd name="T6" fmla="*/ 21782099 w 70"/>
                <a:gd name="T7" fmla="*/ 85788301 h 59"/>
                <a:gd name="T8" fmla="*/ 43562951 w 70"/>
                <a:gd name="T9" fmla="*/ 88851637 h 59"/>
                <a:gd name="T10" fmla="*/ 107352573 w 70"/>
                <a:gd name="T11" fmla="*/ 47489774 h 59"/>
                <a:gd name="T12" fmla="*/ 104240490 w 70"/>
                <a:gd name="T13" fmla="*/ 0 h 59"/>
                <a:gd name="T14" fmla="*/ 56010037 w 70"/>
                <a:gd name="T15" fmla="*/ 7660199 h 59"/>
                <a:gd name="T16" fmla="*/ 15557927 w 70"/>
                <a:gd name="T17" fmla="*/ 6127912 h 59"/>
                <a:gd name="T18" fmla="*/ 0 w 70"/>
                <a:gd name="T19" fmla="*/ 18383734 h 59"/>
                <a:gd name="T20" fmla="*/ 0 w 70"/>
                <a:gd name="T21" fmla="*/ 18383734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9"/>
                <a:gd name="T35" fmla="*/ 70 w 70"/>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9">
                  <a:moveTo>
                    <a:pt x="0" y="12"/>
                  </a:moveTo>
                  <a:lnTo>
                    <a:pt x="0" y="12"/>
                  </a:lnTo>
                  <a:lnTo>
                    <a:pt x="5" y="41"/>
                  </a:lnTo>
                  <a:lnTo>
                    <a:pt x="14" y="56"/>
                  </a:lnTo>
                  <a:lnTo>
                    <a:pt x="28" y="58"/>
                  </a:lnTo>
                  <a:lnTo>
                    <a:pt x="69" y="31"/>
                  </a:lnTo>
                  <a:lnTo>
                    <a:pt x="67" y="0"/>
                  </a:lnTo>
                  <a:lnTo>
                    <a:pt x="36" y="5"/>
                  </a:lnTo>
                  <a:lnTo>
                    <a:pt x="10" y="4"/>
                  </a:lnTo>
                  <a:lnTo>
                    <a:pt x="0" y="12"/>
                  </a:lnTo>
                </a:path>
              </a:pathLst>
            </a:custGeom>
            <a:grpFill/>
            <a:ln w="6350">
              <a:noFill/>
              <a:round/>
              <a:headEnd/>
              <a:tailEnd/>
            </a:ln>
          </p:spPr>
          <p:txBody>
            <a:bodyPr lIns="0" tIns="0" rIns="0" bIns="0" anchor="ctr">
              <a:spAutoFit/>
            </a:bodyPr>
            <a:lstStyle/>
            <a:p>
              <a:pPr>
                <a:defRPr/>
              </a:pPr>
              <a:endParaRPr lang="en-GB" dirty="0"/>
            </a:p>
          </p:txBody>
        </p:sp>
        <p:sp>
          <p:nvSpPr>
            <p:cNvPr id="106" name="Freeform 105"/>
            <p:cNvSpPr>
              <a:spLocks/>
            </p:cNvSpPr>
            <p:nvPr/>
          </p:nvSpPr>
          <p:spPr bwMode="auto">
            <a:xfrm>
              <a:off x="7543342" y="14468513"/>
              <a:ext cx="102473" cy="194533"/>
            </a:xfrm>
            <a:custGeom>
              <a:avLst/>
              <a:gdLst>
                <a:gd name="T0" fmla="*/ 0 w 26"/>
                <a:gd name="T1" fmla="*/ 0 h 51"/>
                <a:gd name="T2" fmla="*/ 0 w 26"/>
                <a:gd name="T3" fmla="*/ 0 h 51"/>
                <a:gd name="T4" fmla="*/ 7456366 w 26"/>
                <a:gd name="T5" fmla="*/ 81436595 h 51"/>
                <a:gd name="T6" fmla="*/ 37280604 w 26"/>
                <a:gd name="T7" fmla="*/ 66777986 h 51"/>
                <a:gd name="T8" fmla="*/ 22367878 w 26"/>
                <a:gd name="T9" fmla="*/ 19545242 h 51"/>
                <a:gd name="T10" fmla="*/ 0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0"/>
                  </a:moveTo>
                  <a:lnTo>
                    <a:pt x="0" y="0"/>
                  </a:lnTo>
                  <a:lnTo>
                    <a:pt x="5" y="50"/>
                  </a:lnTo>
                  <a:lnTo>
                    <a:pt x="25" y="41"/>
                  </a:lnTo>
                  <a:lnTo>
                    <a:pt x="15" y="12"/>
                  </a:lnTo>
                  <a:lnTo>
                    <a:pt x="0" y="0"/>
                  </a:lnTo>
                </a:path>
              </a:pathLst>
            </a:custGeom>
            <a:grpFill/>
            <a:ln w="6350">
              <a:noFill/>
              <a:round/>
              <a:headEnd/>
              <a:tailEnd/>
            </a:ln>
          </p:spPr>
          <p:txBody>
            <a:bodyPr lIns="0" tIns="0" rIns="0" bIns="0" anchor="ctr">
              <a:spAutoFit/>
            </a:bodyPr>
            <a:lstStyle/>
            <a:p>
              <a:pPr>
                <a:defRPr/>
              </a:pPr>
              <a:endParaRPr lang="en-GB" dirty="0"/>
            </a:p>
          </p:txBody>
        </p:sp>
        <p:sp>
          <p:nvSpPr>
            <p:cNvPr id="107" name="Freeform 30"/>
            <p:cNvSpPr>
              <a:spLocks/>
            </p:cNvSpPr>
            <p:nvPr/>
          </p:nvSpPr>
          <p:spPr bwMode="auto">
            <a:xfrm>
              <a:off x="7205184" y="11844639"/>
              <a:ext cx="3361100" cy="2059556"/>
            </a:xfrm>
            <a:custGeom>
              <a:avLst/>
              <a:gdLst>
                <a:gd name="T0" fmla="*/ 0 w 835"/>
                <a:gd name="T1" fmla="*/ 250 h 526"/>
                <a:gd name="T2" fmla="*/ 35 w 835"/>
                <a:gd name="T3" fmla="*/ 226 h 526"/>
                <a:gd name="T4" fmla="*/ 95 w 835"/>
                <a:gd name="T5" fmla="*/ 177 h 526"/>
                <a:gd name="T6" fmla="*/ 118 w 835"/>
                <a:gd name="T7" fmla="*/ 145 h 526"/>
                <a:gd name="T8" fmla="*/ 162 w 835"/>
                <a:gd name="T9" fmla="*/ 114 h 526"/>
                <a:gd name="T10" fmla="*/ 192 w 835"/>
                <a:gd name="T11" fmla="*/ 81 h 526"/>
                <a:gd name="T12" fmla="*/ 225 w 835"/>
                <a:gd name="T13" fmla="*/ 106 h 526"/>
                <a:gd name="T14" fmla="*/ 293 w 835"/>
                <a:gd name="T15" fmla="*/ 160 h 526"/>
                <a:gd name="T16" fmla="*/ 368 w 835"/>
                <a:gd name="T17" fmla="*/ 185 h 526"/>
                <a:gd name="T18" fmla="*/ 499 w 835"/>
                <a:gd name="T19" fmla="*/ 187 h 526"/>
                <a:gd name="T20" fmla="*/ 522 w 835"/>
                <a:gd name="T21" fmla="*/ 151 h 526"/>
                <a:gd name="T22" fmla="*/ 588 w 835"/>
                <a:gd name="T23" fmla="*/ 123 h 526"/>
                <a:gd name="T24" fmla="*/ 607 w 835"/>
                <a:gd name="T25" fmla="*/ 98 h 526"/>
                <a:gd name="T26" fmla="*/ 572 w 835"/>
                <a:gd name="T27" fmla="*/ 78 h 526"/>
                <a:gd name="T28" fmla="*/ 602 w 835"/>
                <a:gd name="T29" fmla="*/ 72 h 526"/>
                <a:gd name="T30" fmla="*/ 642 w 835"/>
                <a:gd name="T31" fmla="*/ 28 h 526"/>
                <a:gd name="T32" fmla="*/ 681 w 835"/>
                <a:gd name="T33" fmla="*/ 0 h 526"/>
                <a:gd name="T34" fmla="*/ 734 w 835"/>
                <a:gd name="T35" fmla="*/ 69 h 526"/>
                <a:gd name="T36" fmla="*/ 783 w 835"/>
                <a:gd name="T37" fmla="*/ 104 h 526"/>
                <a:gd name="T38" fmla="*/ 811 w 835"/>
                <a:gd name="T39" fmla="*/ 147 h 526"/>
                <a:gd name="T40" fmla="*/ 785 w 835"/>
                <a:gd name="T41" fmla="*/ 177 h 526"/>
                <a:gd name="T42" fmla="*/ 770 w 835"/>
                <a:gd name="T43" fmla="*/ 185 h 526"/>
                <a:gd name="T44" fmla="*/ 744 w 835"/>
                <a:gd name="T45" fmla="*/ 210 h 526"/>
                <a:gd name="T46" fmla="*/ 691 w 835"/>
                <a:gd name="T47" fmla="*/ 232 h 526"/>
                <a:gd name="T48" fmla="*/ 663 w 835"/>
                <a:gd name="T49" fmla="*/ 226 h 526"/>
                <a:gd name="T50" fmla="*/ 602 w 835"/>
                <a:gd name="T51" fmla="*/ 247 h 526"/>
                <a:gd name="T52" fmla="*/ 618 w 835"/>
                <a:gd name="T53" fmla="*/ 276 h 526"/>
                <a:gd name="T54" fmla="*/ 668 w 835"/>
                <a:gd name="T55" fmla="*/ 274 h 526"/>
                <a:gd name="T56" fmla="*/ 622 w 835"/>
                <a:gd name="T57" fmla="*/ 312 h 526"/>
                <a:gd name="T58" fmla="*/ 633 w 835"/>
                <a:gd name="T59" fmla="*/ 355 h 526"/>
                <a:gd name="T60" fmla="*/ 634 w 835"/>
                <a:gd name="T61" fmla="*/ 382 h 526"/>
                <a:gd name="T62" fmla="*/ 613 w 835"/>
                <a:gd name="T63" fmla="*/ 463 h 526"/>
                <a:gd name="T64" fmla="*/ 552 w 835"/>
                <a:gd name="T65" fmla="*/ 493 h 526"/>
                <a:gd name="T66" fmla="*/ 543 w 835"/>
                <a:gd name="T67" fmla="*/ 489 h 526"/>
                <a:gd name="T68" fmla="*/ 499 w 835"/>
                <a:gd name="T69" fmla="*/ 510 h 526"/>
                <a:gd name="T70" fmla="*/ 490 w 835"/>
                <a:gd name="T71" fmla="*/ 506 h 526"/>
                <a:gd name="T72" fmla="*/ 429 w 835"/>
                <a:gd name="T73" fmla="*/ 484 h 526"/>
                <a:gd name="T74" fmla="*/ 380 w 835"/>
                <a:gd name="T75" fmla="*/ 494 h 526"/>
                <a:gd name="T76" fmla="*/ 375 w 835"/>
                <a:gd name="T77" fmla="*/ 506 h 526"/>
                <a:gd name="T78" fmla="*/ 342 w 835"/>
                <a:gd name="T79" fmla="*/ 471 h 526"/>
                <a:gd name="T80" fmla="*/ 341 w 835"/>
                <a:gd name="T81" fmla="*/ 434 h 526"/>
                <a:gd name="T82" fmla="*/ 323 w 835"/>
                <a:gd name="T83" fmla="*/ 412 h 526"/>
                <a:gd name="T84" fmla="*/ 305 w 835"/>
                <a:gd name="T85" fmla="*/ 392 h 526"/>
                <a:gd name="T86" fmla="*/ 220 w 835"/>
                <a:gd name="T87" fmla="*/ 410 h 526"/>
                <a:gd name="T88" fmla="*/ 205 w 835"/>
                <a:gd name="T89" fmla="*/ 414 h 526"/>
                <a:gd name="T90" fmla="*/ 166 w 835"/>
                <a:gd name="T91" fmla="*/ 416 h 526"/>
                <a:gd name="T92" fmla="*/ 100 w 835"/>
                <a:gd name="T93" fmla="*/ 381 h 526"/>
                <a:gd name="T94" fmla="*/ 65 w 835"/>
                <a:gd name="T95" fmla="*/ 347 h 526"/>
                <a:gd name="T96" fmla="*/ 71 w 835"/>
                <a:gd name="T97" fmla="*/ 325 h 526"/>
                <a:gd name="T98" fmla="*/ 75 w 835"/>
                <a:gd name="T99" fmla="*/ 295 h 526"/>
                <a:gd name="T100" fmla="*/ 13 w 835"/>
                <a:gd name="T101" fmla="*/ 278 h 526"/>
                <a:gd name="T102" fmla="*/ 14 w 835"/>
                <a:gd name="T103" fmla="*/ 256 h 526"/>
                <a:gd name="T104" fmla="*/ 0 w 835"/>
                <a:gd name="T105" fmla="*/ 250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5"/>
                <a:gd name="T160" fmla="*/ 0 h 526"/>
                <a:gd name="T161" fmla="*/ 835 w 835"/>
                <a:gd name="T162" fmla="*/ 526 h 5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5" h="526">
                  <a:moveTo>
                    <a:pt x="0" y="250"/>
                  </a:moveTo>
                  <a:lnTo>
                    <a:pt x="0" y="250"/>
                  </a:lnTo>
                  <a:lnTo>
                    <a:pt x="5" y="230"/>
                  </a:lnTo>
                  <a:lnTo>
                    <a:pt x="35" y="226"/>
                  </a:lnTo>
                  <a:lnTo>
                    <a:pt x="88" y="198"/>
                  </a:lnTo>
                  <a:lnTo>
                    <a:pt x="95" y="177"/>
                  </a:lnTo>
                  <a:lnTo>
                    <a:pt x="85" y="152"/>
                  </a:lnTo>
                  <a:lnTo>
                    <a:pt x="118" y="145"/>
                  </a:lnTo>
                  <a:lnTo>
                    <a:pt x="127" y="112"/>
                  </a:lnTo>
                  <a:lnTo>
                    <a:pt x="162" y="114"/>
                  </a:lnTo>
                  <a:lnTo>
                    <a:pt x="166" y="92"/>
                  </a:lnTo>
                  <a:lnTo>
                    <a:pt x="192" y="81"/>
                  </a:lnTo>
                  <a:lnTo>
                    <a:pt x="206" y="100"/>
                  </a:lnTo>
                  <a:lnTo>
                    <a:pt x="225" y="106"/>
                  </a:lnTo>
                  <a:lnTo>
                    <a:pt x="233" y="145"/>
                  </a:lnTo>
                  <a:lnTo>
                    <a:pt x="293" y="160"/>
                  </a:lnTo>
                  <a:lnTo>
                    <a:pt x="319" y="187"/>
                  </a:lnTo>
                  <a:lnTo>
                    <a:pt x="368" y="185"/>
                  </a:lnTo>
                  <a:lnTo>
                    <a:pt x="424" y="206"/>
                  </a:lnTo>
                  <a:lnTo>
                    <a:pt x="499" y="187"/>
                  </a:lnTo>
                  <a:lnTo>
                    <a:pt x="522" y="172"/>
                  </a:lnTo>
                  <a:lnTo>
                    <a:pt x="522" y="151"/>
                  </a:lnTo>
                  <a:lnTo>
                    <a:pt x="543" y="153"/>
                  </a:lnTo>
                  <a:lnTo>
                    <a:pt x="588" y="123"/>
                  </a:lnTo>
                  <a:lnTo>
                    <a:pt x="625" y="121"/>
                  </a:lnTo>
                  <a:lnTo>
                    <a:pt x="607" y="98"/>
                  </a:lnTo>
                  <a:lnTo>
                    <a:pt x="572" y="104"/>
                  </a:lnTo>
                  <a:lnTo>
                    <a:pt x="572" y="78"/>
                  </a:lnTo>
                  <a:lnTo>
                    <a:pt x="581" y="64"/>
                  </a:lnTo>
                  <a:lnTo>
                    <a:pt x="602" y="72"/>
                  </a:lnTo>
                  <a:lnTo>
                    <a:pt x="621" y="63"/>
                  </a:lnTo>
                  <a:lnTo>
                    <a:pt x="642" y="28"/>
                  </a:lnTo>
                  <a:lnTo>
                    <a:pt x="632" y="16"/>
                  </a:lnTo>
                  <a:lnTo>
                    <a:pt x="681" y="0"/>
                  </a:lnTo>
                  <a:lnTo>
                    <a:pt x="709" y="11"/>
                  </a:lnTo>
                  <a:lnTo>
                    <a:pt x="734" y="69"/>
                  </a:lnTo>
                  <a:lnTo>
                    <a:pt x="776" y="82"/>
                  </a:lnTo>
                  <a:lnTo>
                    <a:pt x="783" y="104"/>
                  </a:lnTo>
                  <a:lnTo>
                    <a:pt x="834" y="90"/>
                  </a:lnTo>
                  <a:lnTo>
                    <a:pt x="811" y="147"/>
                  </a:lnTo>
                  <a:lnTo>
                    <a:pt x="781" y="155"/>
                  </a:lnTo>
                  <a:lnTo>
                    <a:pt x="785" y="177"/>
                  </a:lnTo>
                  <a:lnTo>
                    <a:pt x="776" y="190"/>
                  </a:lnTo>
                  <a:lnTo>
                    <a:pt x="770" y="185"/>
                  </a:lnTo>
                  <a:lnTo>
                    <a:pt x="744" y="201"/>
                  </a:lnTo>
                  <a:lnTo>
                    <a:pt x="744" y="210"/>
                  </a:lnTo>
                  <a:lnTo>
                    <a:pt x="726" y="207"/>
                  </a:lnTo>
                  <a:lnTo>
                    <a:pt x="691" y="232"/>
                  </a:lnTo>
                  <a:lnTo>
                    <a:pt x="651" y="253"/>
                  </a:lnTo>
                  <a:lnTo>
                    <a:pt x="663" y="226"/>
                  </a:lnTo>
                  <a:lnTo>
                    <a:pt x="657" y="216"/>
                  </a:lnTo>
                  <a:lnTo>
                    <a:pt x="602" y="247"/>
                  </a:lnTo>
                  <a:lnTo>
                    <a:pt x="600" y="255"/>
                  </a:lnTo>
                  <a:lnTo>
                    <a:pt x="618" y="276"/>
                  </a:lnTo>
                  <a:lnTo>
                    <a:pt x="643" y="267"/>
                  </a:lnTo>
                  <a:lnTo>
                    <a:pt x="668" y="274"/>
                  </a:lnTo>
                  <a:lnTo>
                    <a:pt x="634" y="290"/>
                  </a:lnTo>
                  <a:lnTo>
                    <a:pt x="622" y="312"/>
                  </a:lnTo>
                  <a:lnTo>
                    <a:pt x="658" y="360"/>
                  </a:lnTo>
                  <a:lnTo>
                    <a:pt x="633" y="355"/>
                  </a:lnTo>
                  <a:lnTo>
                    <a:pt x="658" y="371"/>
                  </a:lnTo>
                  <a:lnTo>
                    <a:pt x="634" y="382"/>
                  </a:lnTo>
                  <a:lnTo>
                    <a:pt x="659" y="386"/>
                  </a:lnTo>
                  <a:lnTo>
                    <a:pt x="613" y="463"/>
                  </a:lnTo>
                  <a:lnTo>
                    <a:pt x="582" y="485"/>
                  </a:lnTo>
                  <a:lnTo>
                    <a:pt x="552" y="493"/>
                  </a:lnTo>
                  <a:lnTo>
                    <a:pt x="550" y="493"/>
                  </a:lnTo>
                  <a:lnTo>
                    <a:pt x="543" y="489"/>
                  </a:lnTo>
                  <a:lnTo>
                    <a:pt x="535" y="502"/>
                  </a:lnTo>
                  <a:lnTo>
                    <a:pt x="499" y="510"/>
                  </a:lnTo>
                  <a:lnTo>
                    <a:pt x="496" y="525"/>
                  </a:lnTo>
                  <a:lnTo>
                    <a:pt x="490" y="506"/>
                  </a:lnTo>
                  <a:lnTo>
                    <a:pt x="466" y="507"/>
                  </a:lnTo>
                  <a:lnTo>
                    <a:pt x="429" y="484"/>
                  </a:lnTo>
                  <a:lnTo>
                    <a:pt x="389" y="494"/>
                  </a:lnTo>
                  <a:lnTo>
                    <a:pt x="380" y="494"/>
                  </a:lnTo>
                  <a:lnTo>
                    <a:pt x="381" y="510"/>
                  </a:lnTo>
                  <a:lnTo>
                    <a:pt x="375" y="506"/>
                  </a:lnTo>
                  <a:lnTo>
                    <a:pt x="350" y="498"/>
                  </a:lnTo>
                  <a:lnTo>
                    <a:pt x="342" y="471"/>
                  </a:lnTo>
                  <a:lnTo>
                    <a:pt x="326" y="474"/>
                  </a:lnTo>
                  <a:lnTo>
                    <a:pt x="341" y="434"/>
                  </a:lnTo>
                  <a:lnTo>
                    <a:pt x="340" y="421"/>
                  </a:lnTo>
                  <a:lnTo>
                    <a:pt x="323" y="412"/>
                  </a:lnTo>
                  <a:lnTo>
                    <a:pt x="309" y="407"/>
                  </a:lnTo>
                  <a:lnTo>
                    <a:pt x="305" y="392"/>
                  </a:lnTo>
                  <a:lnTo>
                    <a:pt x="246" y="417"/>
                  </a:lnTo>
                  <a:lnTo>
                    <a:pt x="220" y="410"/>
                  </a:lnTo>
                  <a:lnTo>
                    <a:pt x="207" y="424"/>
                  </a:lnTo>
                  <a:lnTo>
                    <a:pt x="205" y="414"/>
                  </a:lnTo>
                  <a:lnTo>
                    <a:pt x="196" y="416"/>
                  </a:lnTo>
                  <a:lnTo>
                    <a:pt x="166" y="416"/>
                  </a:lnTo>
                  <a:lnTo>
                    <a:pt x="143" y="395"/>
                  </a:lnTo>
                  <a:lnTo>
                    <a:pt x="100" y="381"/>
                  </a:lnTo>
                  <a:lnTo>
                    <a:pt x="72" y="371"/>
                  </a:lnTo>
                  <a:lnTo>
                    <a:pt x="65" y="347"/>
                  </a:lnTo>
                  <a:lnTo>
                    <a:pt x="80" y="344"/>
                  </a:lnTo>
                  <a:lnTo>
                    <a:pt x="71" y="325"/>
                  </a:lnTo>
                  <a:lnTo>
                    <a:pt x="90" y="302"/>
                  </a:lnTo>
                  <a:lnTo>
                    <a:pt x="75" y="295"/>
                  </a:lnTo>
                  <a:lnTo>
                    <a:pt x="54" y="303"/>
                  </a:lnTo>
                  <a:lnTo>
                    <a:pt x="13" y="278"/>
                  </a:lnTo>
                  <a:lnTo>
                    <a:pt x="14" y="274"/>
                  </a:lnTo>
                  <a:lnTo>
                    <a:pt x="14" y="256"/>
                  </a:lnTo>
                  <a:lnTo>
                    <a:pt x="0" y="250"/>
                  </a:lnTo>
                </a:path>
              </a:pathLst>
            </a:custGeom>
            <a:grpFill/>
            <a:ln w="6350">
              <a:noFill/>
              <a:round/>
              <a:headEnd/>
              <a:tailEnd/>
            </a:ln>
          </p:spPr>
          <p:txBody>
            <a:bodyPr lIns="0" tIns="0" rIns="0" bIns="0" anchor="ctr">
              <a:spAutoFit/>
            </a:bodyPr>
            <a:lstStyle/>
            <a:p>
              <a:pPr>
                <a:defRPr/>
              </a:pPr>
              <a:endParaRPr lang="en-GB" dirty="0"/>
            </a:p>
          </p:txBody>
        </p:sp>
        <p:sp>
          <p:nvSpPr>
            <p:cNvPr id="108" name="Freeform 31"/>
            <p:cNvSpPr>
              <a:spLocks/>
            </p:cNvSpPr>
            <p:nvPr/>
          </p:nvSpPr>
          <p:spPr bwMode="auto">
            <a:xfrm>
              <a:off x="9129263" y="13915943"/>
              <a:ext cx="124783" cy="101803"/>
            </a:xfrm>
            <a:custGeom>
              <a:avLst/>
              <a:gdLst>
                <a:gd name="T0" fmla="*/ 0 w 31"/>
                <a:gd name="T1" fmla="*/ 19 h 26"/>
                <a:gd name="T2" fmla="*/ 0 w 31"/>
                <a:gd name="T3" fmla="*/ 19 h 26"/>
                <a:gd name="T4" fmla="*/ 9 w 31"/>
                <a:gd name="T5" fmla="*/ 0 h 26"/>
                <a:gd name="T6" fmla="*/ 30 w 31"/>
                <a:gd name="T7" fmla="*/ 4 h 26"/>
                <a:gd name="T8" fmla="*/ 13 w 31"/>
                <a:gd name="T9" fmla="*/ 25 h 26"/>
                <a:gd name="T10" fmla="*/ 0 w 31"/>
                <a:gd name="T11" fmla="*/ 19 h 26"/>
                <a:gd name="T12" fmla="*/ 0 w 31"/>
                <a:gd name="T13" fmla="*/ 19 h 26"/>
                <a:gd name="T14" fmla="*/ 0 60000 65536"/>
                <a:gd name="T15" fmla="*/ 0 60000 65536"/>
                <a:gd name="T16" fmla="*/ 0 60000 65536"/>
                <a:gd name="T17" fmla="*/ 0 60000 65536"/>
                <a:gd name="T18" fmla="*/ 0 60000 65536"/>
                <a:gd name="T19" fmla="*/ 0 60000 65536"/>
                <a:gd name="T20" fmla="*/ 0 60000 65536"/>
                <a:gd name="T21" fmla="*/ 0 w 31"/>
                <a:gd name="T22" fmla="*/ 0 h 26"/>
                <a:gd name="T23" fmla="*/ 31 w 3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6">
                  <a:moveTo>
                    <a:pt x="0" y="19"/>
                  </a:moveTo>
                  <a:lnTo>
                    <a:pt x="0" y="19"/>
                  </a:lnTo>
                  <a:lnTo>
                    <a:pt x="9" y="0"/>
                  </a:lnTo>
                  <a:lnTo>
                    <a:pt x="30" y="4"/>
                  </a:lnTo>
                  <a:lnTo>
                    <a:pt x="13" y="25"/>
                  </a:lnTo>
                  <a:lnTo>
                    <a:pt x="0" y="19"/>
                  </a:lnTo>
                </a:path>
              </a:pathLst>
            </a:custGeom>
            <a:grpFill/>
            <a:ln w="6350">
              <a:noFill/>
              <a:round/>
              <a:headEnd/>
              <a:tailEnd/>
            </a:ln>
          </p:spPr>
          <p:txBody>
            <a:bodyPr lIns="0" tIns="0" rIns="0" bIns="0" anchor="ctr">
              <a:spAutoFit/>
            </a:bodyPr>
            <a:lstStyle/>
            <a:p>
              <a:pPr>
                <a:defRPr/>
              </a:pPr>
              <a:endParaRPr lang="en-GB" dirty="0"/>
            </a:p>
          </p:txBody>
        </p:sp>
        <p:sp>
          <p:nvSpPr>
            <p:cNvPr id="109" name="Freeform 108"/>
            <p:cNvSpPr>
              <a:spLocks/>
            </p:cNvSpPr>
            <p:nvPr/>
          </p:nvSpPr>
          <p:spPr bwMode="auto">
            <a:xfrm>
              <a:off x="6897765" y="12997634"/>
              <a:ext cx="1608817" cy="1561032"/>
            </a:xfrm>
            <a:custGeom>
              <a:avLst/>
              <a:gdLst>
                <a:gd name="T0" fmla="*/ 0 w 401"/>
                <a:gd name="T1" fmla="*/ 310135055 h 399"/>
                <a:gd name="T2" fmla="*/ 64899953 w 401"/>
                <a:gd name="T3" fmla="*/ 294713849 h 399"/>
                <a:gd name="T4" fmla="*/ 50993623 w 401"/>
                <a:gd name="T5" fmla="*/ 203901388 h 399"/>
                <a:gd name="T6" fmla="*/ 140617183 w 401"/>
                <a:gd name="T7" fmla="*/ 128508783 h 399"/>
                <a:gd name="T8" fmla="*/ 152979608 w 401"/>
                <a:gd name="T9" fmla="*/ 94239436 h 399"/>
                <a:gd name="T10" fmla="*/ 125164463 w 401"/>
                <a:gd name="T11" fmla="*/ 32555890 h 399"/>
                <a:gd name="T12" fmla="*/ 202426860 w 401"/>
                <a:gd name="T13" fmla="*/ 13707744 h 399"/>
                <a:gd name="T14" fmla="*/ 258055907 w 401"/>
                <a:gd name="T15" fmla="*/ 11994277 h 399"/>
                <a:gd name="T16" fmla="*/ 242604430 w 401"/>
                <a:gd name="T17" fmla="*/ 83959921 h 399"/>
                <a:gd name="T18" fmla="*/ 230242005 w 401"/>
                <a:gd name="T19" fmla="*/ 130222251 h 399"/>
                <a:gd name="T20" fmla="*/ 251875316 w 401"/>
                <a:gd name="T21" fmla="*/ 185053247 h 399"/>
                <a:gd name="T22" fmla="*/ 418762536 w 401"/>
                <a:gd name="T23" fmla="*/ 243311137 h 399"/>
                <a:gd name="T24" fmla="*/ 435760404 w 401"/>
                <a:gd name="T25" fmla="*/ 203901388 h 399"/>
                <a:gd name="T26" fmla="*/ 446576438 w 401"/>
                <a:gd name="T27" fmla="*/ 236457268 h 399"/>
                <a:gd name="T28" fmla="*/ 499115190 w 401"/>
                <a:gd name="T29" fmla="*/ 209041790 h 399"/>
                <a:gd name="T30" fmla="*/ 596465711 w 401"/>
                <a:gd name="T31" fmla="*/ 191907116 h 399"/>
                <a:gd name="T32" fmla="*/ 610373284 w 401"/>
                <a:gd name="T33" fmla="*/ 226176463 h 399"/>
                <a:gd name="T34" fmla="*/ 517658205 w 401"/>
                <a:gd name="T35" fmla="*/ 354685288 h 399"/>
                <a:gd name="T36" fmla="*/ 496024894 w 401"/>
                <a:gd name="T37" fmla="*/ 325556261 h 399"/>
                <a:gd name="T38" fmla="*/ 508386076 w 401"/>
                <a:gd name="T39" fmla="*/ 275865708 h 399"/>
                <a:gd name="T40" fmla="*/ 429578570 w 401"/>
                <a:gd name="T41" fmla="*/ 239884202 h 399"/>
                <a:gd name="T42" fmla="*/ 431123717 w 401"/>
                <a:gd name="T43" fmla="*/ 272438773 h 399"/>
                <a:gd name="T44" fmla="*/ 431123717 w 401"/>
                <a:gd name="T45" fmla="*/ 296427316 h 399"/>
                <a:gd name="T46" fmla="*/ 420307683 w 401"/>
                <a:gd name="T47" fmla="*/ 351258353 h 399"/>
                <a:gd name="T48" fmla="*/ 256510760 w 401"/>
                <a:gd name="T49" fmla="*/ 505469106 h 399"/>
                <a:gd name="T50" fmla="*/ 194701121 w 401"/>
                <a:gd name="T51" fmla="*/ 681954934 h 399"/>
                <a:gd name="T52" fmla="*/ 128256001 w 401"/>
                <a:gd name="T53" fmla="*/ 507182573 h 399"/>
                <a:gd name="T54" fmla="*/ 97350561 w 401"/>
                <a:gd name="T55" fmla="*/ 346117951 h 399"/>
                <a:gd name="T56" fmla="*/ 78807526 w 401"/>
                <a:gd name="T57" fmla="*/ 371819961 h 399"/>
                <a:gd name="T58" fmla="*/ 18543021 w 401"/>
                <a:gd name="T59" fmla="*/ 344404484 h 399"/>
                <a:gd name="T60" fmla="*/ 18543021 w 401"/>
                <a:gd name="T61" fmla="*/ 330696663 h 399"/>
                <a:gd name="T62" fmla="*/ 0 w 401"/>
                <a:gd name="T63" fmla="*/ 310135055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9"/>
                <a:gd name="T98" fmla="*/ 401 w 401"/>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9">
                  <a:moveTo>
                    <a:pt x="0" y="181"/>
                  </a:moveTo>
                  <a:lnTo>
                    <a:pt x="0" y="181"/>
                  </a:lnTo>
                  <a:lnTo>
                    <a:pt x="11" y="172"/>
                  </a:lnTo>
                  <a:lnTo>
                    <a:pt x="42" y="172"/>
                  </a:lnTo>
                  <a:lnTo>
                    <a:pt x="20" y="130"/>
                  </a:lnTo>
                  <a:lnTo>
                    <a:pt x="33" y="119"/>
                  </a:lnTo>
                  <a:lnTo>
                    <a:pt x="51" y="120"/>
                  </a:lnTo>
                  <a:lnTo>
                    <a:pt x="91" y="75"/>
                  </a:lnTo>
                  <a:lnTo>
                    <a:pt x="88" y="62"/>
                  </a:lnTo>
                  <a:lnTo>
                    <a:pt x="99" y="55"/>
                  </a:lnTo>
                  <a:lnTo>
                    <a:pt x="81" y="41"/>
                  </a:lnTo>
                  <a:lnTo>
                    <a:pt x="81" y="19"/>
                  </a:lnTo>
                  <a:lnTo>
                    <a:pt x="120" y="19"/>
                  </a:lnTo>
                  <a:lnTo>
                    <a:pt x="131" y="8"/>
                  </a:lnTo>
                  <a:lnTo>
                    <a:pt x="152" y="0"/>
                  </a:lnTo>
                  <a:lnTo>
                    <a:pt x="167" y="7"/>
                  </a:lnTo>
                  <a:lnTo>
                    <a:pt x="148" y="30"/>
                  </a:lnTo>
                  <a:lnTo>
                    <a:pt x="157" y="49"/>
                  </a:lnTo>
                  <a:lnTo>
                    <a:pt x="142" y="52"/>
                  </a:lnTo>
                  <a:lnTo>
                    <a:pt x="149" y="76"/>
                  </a:lnTo>
                  <a:lnTo>
                    <a:pt x="177" y="86"/>
                  </a:lnTo>
                  <a:lnTo>
                    <a:pt x="163" y="108"/>
                  </a:lnTo>
                  <a:lnTo>
                    <a:pt x="200" y="129"/>
                  </a:lnTo>
                  <a:lnTo>
                    <a:pt x="271" y="142"/>
                  </a:lnTo>
                  <a:lnTo>
                    <a:pt x="273" y="121"/>
                  </a:lnTo>
                  <a:lnTo>
                    <a:pt x="282" y="119"/>
                  </a:lnTo>
                  <a:lnTo>
                    <a:pt x="284" y="129"/>
                  </a:lnTo>
                  <a:lnTo>
                    <a:pt x="289" y="138"/>
                  </a:lnTo>
                  <a:lnTo>
                    <a:pt x="325" y="134"/>
                  </a:lnTo>
                  <a:lnTo>
                    <a:pt x="323" y="122"/>
                  </a:lnTo>
                  <a:lnTo>
                    <a:pt x="382" y="97"/>
                  </a:lnTo>
                  <a:lnTo>
                    <a:pt x="386" y="112"/>
                  </a:lnTo>
                  <a:lnTo>
                    <a:pt x="400" y="117"/>
                  </a:lnTo>
                  <a:lnTo>
                    <a:pt x="395" y="132"/>
                  </a:lnTo>
                  <a:lnTo>
                    <a:pt x="370" y="141"/>
                  </a:lnTo>
                  <a:lnTo>
                    <a:pt x="335" y="207"/>
                  </a:lnTo>
                  <a:lnTo>
                    <a:pt x="328" y="180"/>
                  </a:lnTo>
                  <a:lnTo>
                    <a:pt x="321" y="190"/>
                  </a:lnTo>
                  <a:lnTo>
                    <a:pt x="313" y="178"/>
                  </a:lnTo>
                  <a:lnTo>
                    <a:pt x="329" y="161"/>
                  </a:lnTo>
                  <a:lnTo>
                    <a:pt x="298" y="159"/>
                  </a:lnTo>
                  <a:lnTo>
                    <a:pt x="278" y="140"/>
                  </a:lnTo>
                  <a:lnTo>
                    <a:pt x="272" y="151"/>
                  </a:lnTo>
                  <a:lnTo>
                    <a:pt x="279" y="159"/>
                  </a:lnTo>
                  <a:lnTo>
                    <a:pt x="270" y="165"/>
                  </a:lnTo>
                  <a:lnTo>
                    <a:pt x="279" y="173"/>
                  </a:lnTo>
                  <a:lnTo>
                    <a:pt x="284" y="211"/>
                  </a:lnTo>
                  <a:lnTo>
                    <a:pt x="272" y="205"/>
                  </a:lnTo>
                  <a:lnTo>
                    <a:pt x="249" y="234"/>
                  </a:lnTo>
                  <a:lnTo>
                    <a:pt x="166" y="295"/>
                  </a:lnTo>
                  <a:lnTo>
                    <a:pt x="160" y="369"/>
                  </a:lnTo>
                  <a:lnTo>
                    <a:pt x="126" y="398"/>
                  </a:lnTo>
                  <a:lnTo>
                    <a:pt x="95" y="341"/>
                  </a:lnTo>
                  <a:lnTo>
                    <a:pt x="83" y="296"/>
                  </a:lnTo>
                  <a:lnTo>
                    <a:pt x="72" y="285"/>
                  </a:lnTo>
                  <a:lnTo>
                    <a:pt x="63" y="202"/>
                  </a:lnTo>
                  <a:lnTo>
                    <a:pt x="56" y="199"/>
                  </a:lnTo>
                  <a:lnTo>
                    <a:pt x="51" y="217"/>
                  </a:lnTo>
                  <a:lnTo>
                    <a:pt x="32" y="223"/>
                  </a:lnTo>
                  <a:lnTo>
                    <a:pt x="12" y="201"/>
                  </a:lnTo>
                  <a:lnTo>
                    <a:pt x="31" y="189"/>
                  </a:lnTo>
                  <a:lnTo>
                    <a:pt x="12" y="193"/>
                  </a:lnTo>
                  <a:lnTo>
                    <a:pt x="0" y="181"/>
                  </a:lnTo>
                </a:path>
              </a:pathLst>
            </a:custGeom>
            <a:grpFill/>
            <a:ln w="6350">
              <a:noFill/>
              <a:round/>
              <a:headEnd/>
              <a:tailEnd/>
            </a:ln>
          </p:spPr>
          <p:txBody>
            <a:bodyPr lIns="0" tIns="0" rIns="0" bIns="0" anchor="ctr">
              <a:spAutoFit/>
            </a:bodyPr>
            <a:lstStyle/>
            <a:p>
              <a:pPr>
                <a:defRPr/>
              </a:pPr>
              <a:endParaRPr lang="en-GB" dirty="0"/>
            </a:p>
          </p:txBody>
        </p:sp>
        <p:sp>
          <p:nvSpPr>
            <p:cNvPr id="110" name="Freeform 109"/>
            <p:cNvSpPr>
              <a:spLocks/>
            </p:cNvSpPr>
            <p:nvPr/>
          </p:nvSpPr>
          <p:spPr bwMode="auto">
            <a:xfrm>
              <a:off x="5580995" y="12755650"/>
              <a:ext cx="1055468" cy="882527"/>
            </a:xfrm>
            <a:custGeom>
              <a:avLst/>
              <a:gdLst>
                <a:gd name="T0" fmla="*/ 0 w 262"/>
                <a:gd name="T1" fmla="*/ 12162959 h 224"/>
                <a:gd name="T2" fmla="*/ 0 w 262"/>
                <a:gd name="T3" fmla="*/ 12162959 h 224"/>
                <a:gd name="T4" fmla="*/ 10905410 w 262"/>
                <a:gd name="T5" fmla="*/ 0 h 224"/>
                <a:gd name="T6" fmla="*/ 42065151 w 262"/>
                <a:gd name="T7" fmla="*/ 29539366 h 224"/>
                <a:gd name="T8" fmla="*/ 81014809 w 262"/>
                <a:gd name="T9" fmla="*/ 5213449 h 224"/>
                <a:gd name="T10" fmla="*/ 84130302 w 262"/>
                <a:gd name="T11" fmla="*/ 27801989 h 224"/>
                <a:gd name="T12" fmla="*/ 102825638 w 262"/>
                <a:gd name="T13" fmla="*/ 36490190 h 224"/>
                <a:gd name="T14" fmla="*/ 105942360 w 262"/>
                <a:gd name="T15" fmla="*/ 60817427 h 224"/>
                <a:gd name="T16" fmla="*/ 162028369 w 262"/>
                <a:gd name="T17" fmla="*/ 88619426 h 224"/>
                <a:gd name="T18" fmla="*/ 213442456 w 262"/>
                <a:gd name="T19" fmla="*/ 79931205 h 224"/>
                <a:gd name="T20" fmla="*/ 208767998 w 262"/>
                <a:gd name="T21" fmla="*/ 66029556 h 224"/>
                <a:gd name="T22" fmla="*/ 275760660 w 262"/>
                <a:gd name="T23" fmla="*/ 41703638 h 224"/>
                <a:gd name="T24" fmla="*/ 363007722 w 262"/>
                <a:gd name="T25" fmla="*/ 85143335 h 224"/>
                <a:gd name="T26" fmla="*/ 364565459 w 262"/>
                <a:gd name="T27" fmla="*/ 109470581 h 224"/>
                <a:gd name="T28" fmla="*/ 350543333 w 262"/>
                <a:gd name="T29" fmla="*/ 152911586 h 224"/>
                <a:gd name="T30" fmla="*/ 353658806 w 262"/>
                <a:gd name="T31" fmla="*/ 215466409 h 224"/>
                <a:gd name="T32" fmla="*/ 375470864 w 262"/>
                <a:gd name="T33" fmla="*/ 234580188 h 224"/>
                <a:gd name="T34" fmla="*/ 356775527 w 262"/>
                <a:gd name="T35" fmla="*/ 265856920 h 224"/>
                <a:gd name="T36" fmla="*/ 406630590 w 262"/>
                <a:gd name="T37" fmla="*/ 337099903 h 224"/>
                <a:gd name="T38" fmla="*/ 373913127 w 262"/>
                <a:gd name="T39" fmla="*/ 387491814 h 224"/>
                <a:gd name="T40" fmla="*/ 283550592 w 262"/>
                <a:gd name="T41" fmla="*/ 370115413 h 224"/>
                <a:gd name="T42" fmla="*/ 263297519 w 262"/>
                <a:gd name="T43" fmla="*/ 338837280 h 224"/>
                <a:gd name="T44" fmla="*/ 200978066 w 262"/>
                <a:gd name="T45" fmla="*/ 349264258 h 224"/>
                <a:gd name="T46" fmla="*/ 155797422 w 262"/>
                <a:gd name="T47" fmla="*/ 317986125 h 224"/>
                <a:gd name="T48" fmla="*/ 124637696 w 262"/>
                <a:gd name="T49" fmla="*/ 258907414 h 224"/>
                <a:gd name="T50" fmla="*/ 101267901 w 262"/>
                <a:gd name="T51" fmla="*/ 248480518 h 224"/>
                <a:gd name="T52" fmla="*/ 95035706 w 262"/>
                <a:gd name="T53" fmla="*/ 262382167 h 224"/>
                <a:gd name="T54" fmla="*/ 66992682 w 262"/>
                <a:gd name="T55" fmla="*/ 201564761 h 224"/>
                <a:gd name="T56" fmla="*/ 28043015 w 262"/>
                <a:gd name="T57" fmla="*/ 165074540 h 224"/>
                <a:gd name="T58" fmla="*/ 46739609 w 262"/>
                <a:gd name="T59" fmla="*/ 109470581 h 224"/>
                <a:gd name="T60" fmla="*/ 29601999 w 262"/>
                <a:gd name="T61" fmla="*/ 102519757 h 224"/>
                <a:gd name="T62" fmla="*/ 14022131 w 262"/>
                <a:gd name="T63" fmla="*/ 71243004 h 224"/>
                <a:gd name="T64" fmla="*/ 0 w 262"/>
                <a:gd name="T65" fmla="*/ 12162959 h 224"/>
                <a:gd name="T66" fmla="*/ 0 w 262"/>
                <a:gd name="T67" fmla="*/ 12162959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224"/>
                <a:gd name="T104" fmla="*/ 262 w 262"/>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224">
                  <a:moveTo>
                    <a:pt x="0" y="7"/>
                  </a:moveTo>
                  <a:lnTo>
                    <a:pt x="0" y="7"/>
                  </a:lnTo>
                  <a:lnTo>
                    <a:pt x="7" y="0"/>
                  </a:lnTo>
                  <a:lnTo>
                    <a:pt x="27" y="17"/>
                  </a:lnTo>
                  <a:lnTo>
                    <a:pt x="52" y="3"/>
                  </a:lnTo>
                  <a:lnTo>
                    <a:pt x="54" y="16"/>
                  </a:lnTo>
                  <a:lnTo>
                    <a:pt x="66" y="21"/>
                  </a:lnTo>
                  <a:lnTo>
                    <a:pt x="68" y="35"/>
                  </a:lnTo>
                  <a:lnTo>
                    <a:pt x="104" y="51"/>
                  </a:lnTo>
                  <a:lnTo>
                    <a:pt x="137" y="46"/>
                  </a:lnTo>
                  <a:lnTo>
                    <a:pt x="134" y="38"/>
                  </a:lnTo>
                  <a:lnTo>
                    <a:pt x="177" y="24"/>
                  </a:lnTo>
                  <a:lnTo>
                    <a:pt x="233" y="49"/>
                  </a:lnTo>
                  <a:lnTo>
                    <a:pt x="234" y="63"/>
                  </a:lnTo>
                  <a:lnTo>
                    <a:pt x="225" y="88"/>
                  </a:lnTo>
                  <a:lnTo>
                    <a:pt x="227" y="124"/>
                  </a:lnTo>
                  <a:lnTo>
                    <a:pt x="241" y="135"/>
                  </a:lnTo>
                  <a:lnTo>
                    <a:pt x="229" y="153"/>
                  </a:lnTo>
                  <a:lnTo>
                    <a:pt x="261" y="194"/>
                  </a:lnTo>
                  <a:lnTo>
                    <a:pt x="240" y="223"/>
                  </a:lnTo>
                  <a:lnTo>
                    <a:pt x="182" y="213"/>
                  </a:lnTo>
                  <a:lnTo>
                    <a:pt x="169" y="195"/>
                  </a:lnTo>
                  <a:lnTo>
                    <a:pt x="129" y="201"/>
                  </a:lnTo>
                  <a:lnTo>
                    <a:pt x="100" y="183"/>
                  </a:lnTo>
                  <a:lnTo>
                    <a:pt x="80" y="149"/>
                  </a:lnTo>
                  <a:lnTo>
                    <a:pt x="65" y="143"/>
                  </a:lnTo>
                  <a:lnTo>
                    <a:pt x="61" y="151"/>
                  </a:lnTo>
                  <a:lnTo>
                    <a:pt x="43" y="116"/>
                  </a:lnTo>
                  <a:lnTo>
                    <a:pt x="18" y="95"/>
                  </a:lnTo>
                  <a:lnTo>
                    <a:pt x="30" y="63"/>
                  </a:lnTo>
                  <a:lnTo>
                    <a:pt x="19" y="59"/>
                  </a:lnTo>
                  <a:lnTo>
                    <a:pt x="9" y="41"/>
                  </a:lnTo>
                  <a:lnTo>
                    <a:pt x="0" y="7"/>
                  </a:lnTo>
                </a:path>
              </a:pathLst>
            </a:custGeom>
            <a:grpFill/>
            <a:ln w="6350">
              <a:noFill/>
              <a:round/>
              <a:headEnd/>
              <a:tailEnd/>
            </a:ln>
          </p:spPr>
          <p:txBody>
            <a:bodyPr lIns="0" tIns="0" rIns="0" bIns="0" anchor="ctr">
              <a:spAutoFit/>
            </a:bodyPr>
            <a:lstStyle/>
            <a:p>
              <a:pPr>
                <a:defRPr/>
              </a:pPr>
              <a:endParaRPr lang="en-GB" dirty="0"/>
            </a:p>
          </p:txBody>
        </p:sp>
        <p:sp>
          <p:nvSpPr>
            <p:cNvPr id="111" name="Freeform 110"/>
            <p:cNvSpPr>
              <a:spLocks/>
            </p:cNvSpPr>
            <p:nvPr/>
          </p:nvSpPr>
          <p:spPr bwMode="auto">
            <a:xfrm>
              <a:off x="8665420" y="13780522"/>
              <a:ext cx="394518" cy="446007"/>
            </a:xfrm>
            <a:custGeom>
              <a:avLst/>
              <a:gdLst>
                <a:gd name="T0" fmla="*/ 0 w 99"/>
                <a:gd name="T1" fmla="*/ 42094425 h 115"/>
                <a:gd name="T2" fmla="*/ 0 w 99"/>
                <a:gd name="T3" fmla="*/ 42094425 h 115"/>
                <a:gd name="T4" fmla="*/ 19818444 w 99"/>
                <a:gd name="T5" fmla="*/ 69035380 h 115"/>
                <a:gd name="T6" fmla="*/ 13720178 w 99"/>
                <a:gd name="T7" fmla="*/ 116181404 h 115"/>
                <a:gd name="T8" fmla="*/ 67079713 w 99"/>
                <a:gd name="T9" fmla="*/ 95976345 h 115"/>
                <a:gd name="T10" fmla="*/ 89946687 w 99"/>
                <a:gd name="T11" fmla="*/ 116181404 h 115"/>
                <a:gd name="T12" fmla="*/ 109766361 w 99"/>
                <a:gd name="T13" fmla="*/ 163327409 h 115"/>
                <a:gd name="T14" fmla="*/ 102143220 w 99"/>
                <a:gd name="T15" fmla="*/ 191951392 h 115"/>
                <a:gd name="T16" fmla="*/ 149403240 w 99"/>
                <a:gd name="T17" fmla="*/ 183532509 h 115"/>
                <a:gd name="T18" fmla="*/ 126536285 w 99"/>
                <a:gd name="T19" fmla="*/ 121232994 h 115"/>
                <a:gd name="T20" fmla="*/ 76226495 w 99"/>
                <a:gd name="T21" fmla="*/ 75769967 h 115"/>
                <a:gd name="T22" fmla="*/ 89946687 w 99"/>
                <a:gd name="T23" fmla="*/ 50513318 h 115"/>
                <a:gd name="T24" fmla="*/ 62505087 w 99"/>
                <a:gd name="T25" fmla="*/ 35359838 h 115"/>
                <a:gd name="T26" fmla="*/ 41161773 w 99"/>
                <a:gd name="T27" fmla="*/ 0 h 115"/>
                <a:gd name="T28" fmla="*/ 27441590 w 99"/>
                <a:gd name="T29" fmla="*/ 0 h 115"/>
                <a:gd name="T30" fmla="*/ 28966466 w 99"/>
                <a:gd name="T31" fmla="*/ 26940955 h 115"/>
                <a:gd name="T32" fmla="*/ 19818444 w 99"/>
                <a:gd name="T33" fmla="*/ 20205065 h 115"/>
                <a:gd name="T34" fmla="*/ 0 w 99"/>
                <a:gd name="T35" fmla="*/ 42094425 h 115"/>
                <a:gd name="T36" fmla="*/ 0 w 99"/>
                <a:gd name="T37" fmla="*/ 42094425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0" y="25"/>
                  </a:moveTo>
                  <a:lnTo>
                    <a:pt x="0" y="25"/>
                  </a:lnTo>
                  <a:lnTo>
                    <a:pt x="13" y="41"/>
                  </a:lnTo>
                  <a:lnTo>
                    <a:pt x="9" y="69"/>
                  </a:lnTo>
                  <a:lnTo>
                    <a:pt x="44" y="57"/>
                  </a:lnTo>
                  <a:lnTo>
                    <a:pt x="59" y="69"/>
                  </a:lnTo>
                  <a:lnTo>
                    <a:pt x="72" y="97"/>
                  </a:lnTo>
                  <a:lnTo>
                    <a:pt x="67" y="114"/>
                  </a:lnTo>
                  <a:lnTo>
                    <a:pt x="98" y="109"/>
                  </a:lnTo>
                  <a:lnTo>
                    <a:pt x="83" y="72"/>
                  </a:lnTo>
                  <a:lnTo>
                    <a:pt x="50" y="45"/>
                  </a:lnTo>
                  <a:lnTo>
                    <a:pt x="59" y="30"/>
                  </a:lnTo>
                  <a:lnTo>
                    <a:pt x="41" y="21"/>
                  </a:lnTo>
                  <a:lnTo>
                    <a:pt x="27" y="0"/>
                  </a:lnTo>
                  <a:lnTo>
                    <a:pt x="18" y="0"/>
                  </a:lnTo>
                  <a:lnTo>
                    <a:pt x="19" y="16"/>
                  </a:lnTo>
                  <a:lnTo>
                    <a:pt x="13" y="12"/>
                  </a:lnTo>
                  <a:lnTo>
                    <a:pt x="0" y="25"/>
                  </a:lnTo>
                </a:path>
              </a:pathLst>
            </a:custGeom>
            <a:grpFill/>
            <a:ln w="6350">
              <a:noFill/>
              <a:round/>
              <a:headEnd/>
              <a:tailEnd/>
            </a:ln>
          </p:spPr>
          <p:txBody>
            <a:bodyPr lIns="0" tIns="0" rIns="0" bIns="0" anchor="ctr">
              <a:spAutoFit/>
            </a:bodyPr>
            <a:lstStyle/>
            <a:p>
              <a:pPr>
                <a:defRPr/>
              </a:pPr>
              <a:endParaRPr lang="en-GB" dirty="0"/>
            </a:p>
          </p:txBody>
        </p:sp>
        <p:sp>
          <p:nvSpPr>
            <p:cNvPr id="112" name="Freeform 111"/>
            <p:cNvSpPr>
              <a:spLocks/>
            </p:cNvSpPr>
            <p:nvPr/>
          </p:nvSpPr>
          <p:spPr bwMode="auto">
            <a:xfrm>
              <a:off x="7978852" y="11939548"/>
              <a:ext cx="1747154" cy="716463"/>
            </a:xfrm>
            <a:custGeom>
              <a:avLst/>
              <a:gdLst>
                <a:gd name="T0" fmla="*/ 0 w 434"/>
                <a:gd name="T1" fmla="*/ 97804222 h 183"/>
                <a:gd name="T2" fmla="*/ 0 w 434"/>
                <a:gd name="T3" fmla="*/ 97804222 h 183"/>
                <a:gd name="T4" fmla="*/ 21780710 w 434"/>
                <a:gd name="T5" fmla="*/ 130405179 h 183"/>
                <a:gd name="T6" fmla="*/ 51342202 w 434"/>
                <a:gd name="T7" fmla="*/ 140699736 h 183"/>
                <a:gd name="T8" fmla="*/ 63787960 w 434"/>
                <a:gd name="T9" fmla="*/ 207618979 h 183"/>
                <a:gd name="T10" fmla="*/ 157136156 w 434"/>
                <a:gd name="T11" fmla="*/ 233356025 h 183"/>
                <a:gd name="T12" fmla="*/ 197588027 w 434"/>
                <a:gd name="T13" fmla="*/ 279684804 h 183"/>
                <a:gd name="T14" fmla="*/ 273821727 w 434"/>
                <a:gd name="T15" fmla="*/ 276252848 h 183"/>
                <a:gd name="T16" fmla="*/ 360947101 w 434"/>
                <a:gd name="T17" fmla="*/ 312285761 h 183"/>
                <a:gd name="T18" fmla="*/ 477632633 w 434"/>
                <a:gd name="T19" fmla="*/ 279684804 h 183"/>
                <a:gd name="T20" fmla="*/ 513416994 w 434"/>
                <a:gd name="T21" fmla="*/ 253946448 h 183"/>
                <a:gd name="T22" fmla="*/ 513416994 w 434"/>
                <a:gd name="T23" fmla="*/ 217913535 h 183"/>
                <a:gd name="T24" fmla="*/ 546088045 w 434"/>
                <a:gd name="T25" fmla="*/ 221345491 h 183"/>
                <a:gd name="T26" fmla="*/ 616100113 w 434"/>
                <a:gd name="T27" fmla="*/ 169870047 h 183"/>
                <a:gd name="T28" fmla="*/ 673665330 w 434"/>
                <a:gd name="T29" fmla="*/ 166438092 h 183"/>
                <a:gd name="T30" fmla="*/ 645660348 w 434"/>
                <a:gd name="T31" fmla="*/ 126973224 h 183"/>
                <a:gd name="T32" fmla="*/ 591207349 w 434"/>
                <a:gd name="T33" fmla="*/ 137269090 h 183"/>
                <a:gd name="T34" fmla="*/ 591207349 w 434"/>
                <a:gd name="T35" fmla="*/ 92656289 h 183"/>
                <a:gd name="T36" fmla="*/ 605209762 w 434"/>
                <a:gd name="T37" fmla="*/ 68633890 h 183"/>
                <a:gd name="T38" fmla="*/ 566314585 w 434"/>
                <a:gd name="T39" fmla="*/ 61771289 h 183"/>
                <a:gd name="T40" fmla="*/ 465186875 w 434"/>
                <a:gd name="T41" fmla="*/ 89224334 h 183"/>
                <a:gd name="T42" fmla="*/ 378061578 w 434"/>
                <a:gd name="T43" fmla="*/ 49759445 h 183"/>
                <a:gd name="T44" fmla="*/ 320496438 w 434"/>
                <a:gd name="T45" fmla="*/ 54907378 h 183"/>
                <a:gd name="T46" fmla="*/ 300271146 w 434"/>
                <a:gd name="T47" fmla="*/ 22306411 h 183"/>
                <a:gd name="T48" fmla="*/ 244261492 w 434"/>
                <a:gd name="T49" fmla="*/ 0 h 183"/>
                <a:gd name="T50" fmla="*/ 214701257 w 434"/>
                <a:gd name="T51" fmla="*/ 24022389 h 183"/>
                <a:gd name="T52" fmla="*/ 213145849 w 434"/>
                <a:gd name="T53" fmla="*/ 68633890 h 183"/>
                <a:gd name="T54" fmla="*/ 85569928 w 434"/>
                <a:gd name="T55" fmla="*/ 48043467 h 183"/>
                <a:gd name="T56" fmla="*/ 0 w 434"/>
                <a:gd name="T57" fmla="*/ 97804222 h 183"/>
                <a:gd name="T58" fmla="*/ 0 w 434"/>
                <a:gd name="T59" fmla="*/ 97804222 h 1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
                <a:gd name="T91" fmla="*/ 0 h 183"/>
                <a:gd name="T92" fmla="*/ 434 w 434"/>
                <a:gd name="T93" fmla="*/ 183 h 1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 h="183">
                  <a:moveTo>
                    <a:pt x="0" y="57"/>
                  </a:moveTo>
                  <a:lnTo>
                    <a:pt x="0" y="57"/>
                  </a:lnTo>
                  <a:lnTo>
                    <a:pt x="14" y="76"/>
                  </a:lnTo>
                  <a:lnTo>
                    <a:pt x="33" y="82"/>
                  </a:lnTo>
                  <a:lnTo>
                    <a:pt x="41" y="121"/>
                  </a:lnTo>
                  <a:lnTo>
                    <a:pt x="101" y="136"/>
                  </a:lnTo>
                  <a:lnTo>
                    <a:pt x="127" y="163"/>
                  </a:lnTo>
                  <a:lnTo>
                    <a:pt x="176" y="161"/>
                  </a:lnTo>
                  <a:lnTo>
                    <a:pt x="232" y="182"/>
                  </a:lnTo>
                  <a:lnTo>
                    <a:pt x="307" y="163"/>
                  </a:lnTo>
                  <a:lnTo>
                    <a:pt x="330" y="148"/>
                  </a:lnTo>
                  <a:lnTo>
                    <a:pt x="330" y="127"/>
                  </a:lnTo>
                  <a:lnTo>
                    <a:pt x="351" y="129"/>
                  </a:lnTo>
                  <a:lnTo>
                    <a:pt x="396" y="99"/>
                  </a:lnTo>
                  <a:lnTo>
                    <a:pt x="433" y="97"/>
                  </a:lnTo>
                  <a:lnTo>
                    <a:pt x="415" y="74"/>
                  </a:lnTo>
                  <a:lnTo>
                    <a:pt x="380" y="80"/>
                  </a:lnTo>
                  <a:lnTo>
                    <a:pt x="380" y="54"/>
                  </a:lnTo>
                  <a:lnTo>
                    <a:pt x="389" y="40"/>
                  </a:lnTo>
                  <a:lnTo>
                    <a:pt x="364" y="36"/>
                  </a:lnTo>
                  <a:lnTo>
                    <a:pt x="299" y="52"/>
                  </a:lnTo>
                  <a:lnTo>
                    <a:pt x="243" y="29"/>
                  </a:lnTo>
                  <a:lnTo>
                    <a:pt x="206" y="32"/>
                  </a:lnTo>
                  <a:lnTo>
                    <a:pt x="193" y="13"/>
                  </a:lnTo>
                  <a:lnTo>
                    <a:pt x="157" y="0"/>
                  </a:lnTo>
                  <a:lnTo>
                    <a:pt x="138" y="14"/>
                  </a:lnTo>
                  <a:lnTo>
                    <a:pt x="137" y="40"/>
                  </a:lnTo>
                  <a:lnTo>
                    <a:pt x="55" y="28"/>
                  </a:lnTo>
                  <a:lnTo>
                    <a:pt x="0" y="57"/>
                  </a:lnTo>
                </a:path>
              </a:pathLst>
            </a:custGeom>
            <a:grpFill/>
            <a:ln w="6350">
              <a:noFill/>
              <a:round/>
              <a:headEnd/>
              <a:tailEnd/>
            </a:ln>
          </p:spPr>
          <p:txBody>
            <a:bodyPr lIns="0" tIns="0" rIns="0" bIns="0" anchor="ctr">
              <a:spAutoFit/>
            </a:bodyPr>
            <a:lstStyle/>
            <a:p>
              <a:pPr>
                <a:defRPr/>
              </a:pPr>
              <a:endParaRPr lang="en-GB" dirty="0"/>
            </a:p>
          </p:txBody>
        </p:sp>
        <p:sp>
          <p:nvSpPr>
            <p:cNvPr id="113" name="Freeform 112"/>
            <p:cNvSpPr>
              <a:spLocks/>
            </p:cNvSpPr>
            <p:nvPr/>
          </p:nvSpPr>
          <p:spPr bwMode="auto">
            <a:xfrm>
              <a:off x="6016501" y="13642926"/>
              <a:ext cx="409890" cy="464989"/>
            </a:xfrm>
            <a:custGeom>
              <a:avLst/>
              <a:gdLst>
                <a:gd name="T0" fmla="*/ 0 w 105"/>
                <a:gd name="T1" fmla="*/ 143570889 h 119"/>
                <a:gd name="T2" fmla="*/ 0 w 105"/>
                <a:gd name="T3" fmla="*/ 143570889 h 119"/>
                <a:gd name="T4" fmla="*/ 20480870 w 105"/>
                <a:gd name="T5" fmla="*/ 201682754 h 119"/>
                <a:gd name="T6" fmla="*/ 57054450 w 105"/>
                <a:gd name="T7" fmla="*/ 193136590 h 119"/>
                <a:gd name="T8" fmla="*/ 114110109 w 105"/>
                <a:gd name="T9" fmla="*/ 141860872 h 119"/>
                <a:gd name="T10" fmla="*/ 112646586 w 105"/>
                <a:gd name="T11" fmla="*/ 117932397 h 119"/>
                <a:gd name="T12" fmla="*/ 150683680 w 105"/>
                <a:gd name="T13" fmla="*/ 73494155 h 119"/>
                <a:gd name="T14" fmla="*/ 152145994 w 105"/>
                <a:gd name="T15" fmla="*/ 59820554 h 119"/>
                <a:gd name="T16" fmla="*/ 131665133 w 105"/>
                <a:gd name="T17" fmla="*/ 34183359 h 119"/>
                <a:gd name="T18" fmla="*/ 84850527 w 105"/>
                <a:gd name="T19" fmla="*/ 0 h 119"/>
                <a:gd name="T20" fmla="*/ 73147160 w 105"/>
                <a:gd name="T21" fmla="*/ 1708710 h 119"/>
                <a:gd name="T22" fmla="*/ 78998834 w 105"/>
                <a:gd name="T23" fmla="*/ 18801043 h 119"/>
                <a:gd name="T24" fmla="*/ 62907334 w 105"/>
                <a:gd name="T25" fmla="*/ 54693117 h 119"/>
                <a:gd name="T26" fmla="*/ 73147160 w 105"/>
                <a:gd name="T27" fmla="*/ 71785445 h 119"/>
                <a:gd name="T28" fmla="*/ 58517973 w 105"/>
                <a:gd name="T29" fmla="*/ 119642415 h 119"/>
                <a:gd name="T30" fmla="*/ 0 w 105"/>
                <a:gd name="T31" fmla="*/ 143570889 h 119"/>
                <a:gd name="T32" fmla="*/ 0 w 105"/>
                <a:gd name="T33" fmla="*/ 143570889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119"/>
                <a:gd name="T53" fmla="*/ 105 w 105"/>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119">
                  <a:moveTo>
                    <a:pt x="0" y="84"/>
                  </a:moveTo>
                  <a:lnTo>
                    <a:pt x="0" y="84"/>
                  </a:lnTo>
                  <a:lnTo>
                    <a:pt x="14" y="118"/>
                  </a:lnTo>
                  <a:lnTo>
                    <a:pt x="39" y="113"/>
                  </a:lnTo>
                  <a:lnTo>
                    <a:pt x="78" y="83"/>
                  </a:lnTo>
                  <a:lnTo>
                    <a:pt x="77" y="69"/>
                  </a:lnTo>
                  <a:lnTo>
                    <a:pt x="103" y="43"/>
                  </a:lnTo>
                  <a:lnTo>
                    <a:pt x="104" y="35"/>
                  </a:lnTo>
                  <a:lnTo>
                    <a:pt x="90" y="20"/>
                  </a:lnTo>
                  <a:lnTo>
                    <a:pt x="58" y="0"/>
                  </a:lnTo>
                  <a:lnTo>
                    <a:pt x="50" y="1"/>
                  </a:lnTo>
                  <a:lnTo>
                    <a:pt x="54" y="11"/>
                  </a:lnTo>
                  <a:lnTo>
                    <a:pt x="43" y="32"/>
                  </a:lnTo>
                  <a:lnTo>
                    <a:pt x="50" y="42"/>
                  </a:lnTo>
                  <a:lnTo>
                    <a:pt x="40" y="70"/>
                  </a:lnTo>
                  <a:lnTo>
                    <a:pt x="0" y="84"/>
                  </a:lnTo>
                </a:path>
              </a:pathLst>
            </a:custGeom>
            <a:grpFill/>
            <a:ln w="6350">
              <a:noFill/>
              <a:round/>
              <a:headEnd/>
              <a:tailEnd/>
            </a:ln>
          </p:spPr>
          <p:txBody>
            <a:bodyPr lIns="0" tIns="0" rIns="0" bIns="0" anchor="ctr">
              <a:spAutoFit/>
            </a:bodyPr>
            <a:lstStyle/>
            <a:p>
              <a:pPr>
                <a:defRPr/>
              </a:pPr>
              <a:endParaRPr lang="en-GB" dirty="0"/>
            </a:p>
          </p:txBody>
        </p:sp>
        <p:sp>
          <p:nvSpPr>
            <p:cNvPr id="114" name="Freeform 113"/>
            <p:cNvSpPr>
              <a:spLocks/>
            </p:cNvSpPr>
            <p:nvPr/>
          </p:nvSpPr>
          <p:spPr bwMode="auto">
            <a:xfrm>
              <a:off x="7553590" y="13334512"/>
              <a:ext cx="445757" cy="227748"/>
            </a:xfrm>
            <a:custGeom>
              <a:avLst/>
              <a:gdLst>
                <a:gd name="T0" fmla="*/ 0 w 111"/>
                <a:gd name="T1" fmla="*/ 39317863 h 57"/>
                <a:gd name="T2" fmla="*/ 0 w 111"/>
                <a:gd name="T3" fmla="*/ 39317863 h 57"/>
                <a:gd name="T4" fmla="*/ 21675035 w 111"/>
                <a:gd name="T5" fmla="*/ 0 h 57"/>
                <a:gd name="T6" fmla="*/ 88246756 w 111"/>
                <a:gd name="T7" fmla="*/ 25020341 h 57"/>
                <a:gd name="T8" fmla="*/ 123855015 w 111"/>
                <a:gd name="T9" fmla="*/ 62549509 h 57"/>
                <a:gd name="T10" fmla="*/ 170300826 w 111"/>
                <a:gd name="T11" fmla="*/ 62549509 h 57"/>
                <a:gd name="T12" fmla="*/ 167203860 w 111"/>
                <a:gd name="T13" fmla="*/ 100080026 h 57"/>
                <a:gd name="T14" fmla="*/ 57283304 w 111"/>
                <a:gd name="T15" fmla="*/ 76847032 h 57"/>
                <a:gd name="T16" fmla="*/ 0 w 111"/>
                <a:gd name="T17" fmla="*/ 39317863 h 57"/>
                <a:gd name="T18" fmla="*/ 0 w 111"/>
                <a:gd name="T19" fmla="*/ 39317863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57"/>
                <a:gd name="T32" fmla="*/ 111 w 11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57">
                  <a:moveTo>
                    <a:pt x="0" y="22"/>
                  </a:moveTo>
                  <a:lnTo>
                    <a:pt x="0" y="22"/>
                  </a:lnTo>
                  <a:lnTo>
                    <a:pt x="14" y="0"/>
                  </a:lnTo>
                  <a:lnTo>
                    <a:pt x="57" y="14"/>
                  </a:lnTo>
                  <a:lnTo>
                    <a:pt x="80" y="35"/>
                  </a:lnTo>
                  <a:lnTo>
                    <a:pt x="110" y="35"/>
                  </a:lnTo>
                  <a:lnTo>
                    <a:pt x="108" y="56"/>
                  </a:lnTo>
                  <a:lnTo>
                    <a:pt x="37" y="43"/>
                  </a:lnTo>
                  <a:lnTo>
                    <a:pt x="0" y="22"/>
                  </a:lnTo>
                </a:path>
              </a:pathLst>
            </a:custGeom>
            <a:grpFill/>
            <a:ln w="6350">
              <a:noFill/>
              <a:round/>
              <a:headEnd/>
              <a:tailEnd/>
            </a:ln>
          </p:spPr>
          <p:txBody>
            <a:bodyPr lIns="0" tIns="0" rIns="0" bIns="0" anchor="ctr">
              <a:spAutoFit/>
            </a:bodyPr>
            <a:lstStyle/>
            <a:p>
              <a:pPr>
                <a:defRPr/>
              </a:pPr>
              <a:endParaRPr lang="en-GB" dirty="0"/>
            </a:p>
          </p:txBody>
        </p:sp>
        <p:sp>
          <p:nvSpPr>
            <p:cNvPr id="115" name="Freeform 114"/>
            <p:cNvSpPr>
              <a:spLocks/>
            </p:cNvSpPr>
            <p:nvPr/>
          </p:nvSpPr>
          <p:spPr bwMode="auto">
            <a:xfrm>
              <a:off x="6498122" y="12931210"/>
              <a:ext cx="927378" cy="778146"/>
            </a:xfrm>
            <a:custGeom>
              <a:avLst/>
              <a:gdLst>
                <a:gd name="T0" fmla="*/ 0 w 230"/>
                <a:gd name="T1" fmla="*/ 184855067 h 199"/>
                <a:gd name="T2" fmla="*/ 0 w 230"/>
                <a:gd name="T3" fmla="*/ 184855067 h 199"/>
                <a:gd name="T4" fmla="*/ 34336892 w 230"/>
                <a:gd name="T5" fmla="*/ 196837704 h 199"/>
                <a:gd name="T6" fmla="*/ 112372904 w 230"/>
                <a:gd name="T7" fmla="*/ 184855067 h 199"/>
                <a:gd name="T8" fmla="*/ 126419980 w 230"/>
                <a:gd name="T9" fmla="*/ 150623590 h 199"/>
                <a:gd name="T10" fmla="*/ 179485088 w 230"/>
                <a:gd name="T11" fmla="*/ 131794665 h 199"/>
                <a:gd name="T12" fmla="*/ 184167446 w 230"/>
                <a:gd name="T13" fmla="*/ 102696964 h 199"/>
                <a:gd name="T14" fmla="*/ 202895633 w 230"/>
                <a:gd name="T15" fmla="*/ 95850677 h 199"/>
                <a:gd name="T16" fmla="*/ 195092534 w 230"/>
                <a:gd name="T17" fmla="*/ 80446837 h 199"/>
                <a:gd name="T18" fmla="*/ 213821969 w 230"/>
                <a:gd name="T19" fmla="*/ 78734284 h 199"/>
                <a:gd name="T20" fmla="*/ 227867797 w 230"/>
                <a:gd name="T21" fmla="*/ 49636583 h 199"/>
                <a:gd name="T22" fmla="*/ 221625068 w 230"/>
                <a:gd name="T23" fmla="*/ 20538866 h 199"/>
                <a:gd name="T24" fmla="*/ 293419571 w 230"/>
                <a:gd name="T25" fmla="*/ 0 h 199"/>
                <a:gd name="T26" fmla="*/ 357409805 w 230"/>
                <a:gd name="T27" fmla="*/ 42790286 h 199"/>
                <a:gd name="T28" fmla="*/ 340240740 w 230"/>
                <a:gd name="T29" fmla="*/ 61617913 h 199"/>
                <a:gd name="T30" fmla="*/ 279372495 w 230"/>
                <a:gd name="T31" fmla="*/ 61617913 h 199"/>
                <a:gd name="T32" fmla="*/ 279372495 w 230"/>
                <a:gd name="T33" fmla="*/ 99274475 h 199"/>
                <a:gd name="T34" fmla="*/ 307465399 w 230"/>
                <a:gd name="T35" fmla="*/ 123237133 h 199"/>
                <a:gd name="T36" fmla="*/ 290297582 w 230"/>
                <a:gd name="T37" fmla="*/ 135218463 h 199"/>
                <a:gd name="T38" fmla="*/ 294979941 w 230"/>
                <a:gd name="T39" fmla="*/ 157469877 h 199"/>
                <a:gd name="T40" fmla="*/ 232550156 w 230"/>
                <a:gd name="T41" fmla="*/ 234492937 h 199"/>
                <a:gd name="T42" fmla="*/ 204457252 w 230"/>
                <a:gd name="T43" fmla="*/ 232781693 h 199"/>
                <a:gd name="T44" fmla="*/ 184167446 w 230"/>
                <a:gd name="T45" fmla="*/ 251609309 h 199"/>
                <a:gd name="T46" fmla="*/ 218503079 w 230"/>
                <a:gd name="T47" fmla="*/ 323497286 h 199"/>
                <a:gd name="T48" fmla="*/ 170120370 w 230"/>
                <a:gd name="T49" fmla="*/ 323497286 h 199"/>
                <a:gd name="T50" fmla="*/ 152952514 w 230"/>
                <a:gd name="T51" fmla="*/ 338902414 h 199"/>
                <a:gd name="T52" fmla="*/ 117055263 w 230"/>
                <a:gd name="T53" fmla="*/ 296110830 h 199"/>
                <a:gd name="T54" fmla="*/ 17167821 w 230"/>
                <a:gd name="T55" fmla="*/ 304669670 h 199"/>
                <a:gd name="T56" fmla="*/ 49943099 w 230"/>
                <a:gd name="T57" fmla="*/ 255031799 h 199"/>
                <a:gd name="T58" fmla="*/ 0 w 230"/>
                <a:gd name="T59" fmla="*/ 184855067 h 199"/>
                <a:gd name="T60" fmla="*/ 0 w 230"/>
                <a:gd name="T61" fmla="*/ 184855067 h 1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0"/>
                <a:gd name="T94" fmla="*/ 0 h 199"/>
                <a:gd name="T95" fmla="*/ 230 w 230"/>
                <a:gd name="T96" fmla="*/ 199 h 1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0" h="199">
                  <a:moveTo>
                    <a:pt x="0" y="108"/>
                  </a:moveTo>
                  <a:lnTo>
                    <a:pt x="0" y="108"/>
                  </a:lnTo>
                  <a:lnTo>
                    <a:pt x="22" y="115"/>
                  </a:lnTo>
                  <a:lnTo>
                    <a:pt x="72" y="108"/>
                  </a:lnTo>
                  <a:lnTo>
                    <a:pt x="81" y="88"/>
                  </a:lnTo>
                  <a:lnTo>
                    <a:pt x="115" y="77"/>
                  </a:lnTo>
                  <a:lnTo>
                    <a:pt x="118" y="60"/>
                  </a:lnTo>
                  <a:lnTo>
                    <a:pt x="130" y="56"/>
                  </a:lnTo>
                  <a:lnTo>
                    <a:pt x="125" y="47"/>
                  </a:lnTo>
                  <a:lnTo>
                    <a:pt x="137" y="46"/>
                  </a:lnTo>
                  <a:lnTo>
                    <a:pt x="146" y="29"/>
                  </a:lnTo>
                  <a:lnTo>
                    <a:pt x="142" y="12"/>
                  </a:lnTo>
                  <a:lnTo>
                    <a:pt x="188" y="0"/>
                  </a:lnTo>
                  <a:lnTo>
                    <a:pt x="229" y="25"/>
                  </a:lnTo>
                  <a:lnTo>
                    <a:pt x="218" y="36"/>
                  </a:lnTo>
                  <a:lnTo>
                    <a:pt x="179" y="36"/>
                  </a:lnTo>
                  <a:lnTo>
                    <a:pt x="179" y="58"/>
                  </a:lnTo>
                  <a:lnTo>
                    <a:pt x="197" y="72"/>
                  </a:lnTo>
                  <a:lnTo>
                    <a:pt x="186" y="79"/>
                  </a:lnTo>
                  <a:lnTo>
                    <a:pt x="189" y="92"/>
                  </a:lnTo>
                  <a:lnTo>
                    <a:pt x="149" y="137"/>
                  </a:lnTo>
                  <a:lnTo>
                    <a:pt x="131" y="136"/>
                  </a:lnTo>
                  <a:lnTo>
                    <a:pt x="118" y="147"/>
                  </a:lnTo>
                  <a:lnTo>
                    <a:pt x="140" y="189"/>
                  </a:lnTo>
                  <a:lnTo>
                    <a:pt x="109" y="189"/>
                  </a:lnTo>
                  <a:lnTo>
                    <a:pt x="98" y="198"/>
                  </a:lnTo>
                  <a:lnTo>
                    <a:pt x="75" y="173"/>
                  </a:lnTo>
                  <a:lnTo>
                    <a:pt x="11" y="178"/>
                  </a:lnTo>
                  <a:lnTo>
                    <a:pt x="32" y="149"/>
                  </a:lnTo>
                  <a:lnTo>
                    <a:pt x="0" y="108"/>
                  </a:lnTo>
                </a:path>
              </a:pathLst>
            </a:custGeom>
            <a:grpFill/>
            <a:ln w="6350">
              <a:noFill/>
              <a:round/>
              <a:headEnd/>
              <a:tailEnd/>
            </a:ln>
          </p:spPr>
          <p:txBody>
            <a:bodyPr lIns="0" tIns="0" rIns="0" bIns="0" anchor="ctr">
              <a:spAutoFit/>
            </a:bodyPr>
            <a:lstStyle/>
            <a:p>
              <a:pPr>
                <a:defRPr/>
              </a:pPr>
              <a:endParaRPr lang="en-GB" dirty="0"/>
            </a:p>
          </p:txBody>
        </p:sp>
        <p:sp>
          <p:nvSpPr>
            <p:cNvPr id="116" name="Freeform 115"/>
            <p:cNvSpPr>
              <a:spLocks/>
            </p:cNvSpPr>
            <p:nvPr/>
          </p:nvSpPr>
          <p:spPr bwMode="auto">
            <a:xfrm>
              <a:off x="4628000" y="9709499"/>
              <a:ext cx="8981718" cy="2918044"/>
            </a:xfrm>
            <a:custGeom>
              <a:avLst/>
              <a:gdLst>
                <a:gd name="T0" fmla="*/ 37309631 w 2232"/>
                <a:gd name="T1" fmla="*/ 710412683 h 748"/>
                <a:gd name="T2" fmla="*/ 66845385 w 2232"/>
                <a:gd name="T3" fmla="*/ 442943307 h 748"/>
                <a:gd name="T4" fmla="*/ 129026444 w 2232"/>
                <a:gd name="T5" fmla="*/ 374798509 h 748"/>
                <a:gd name="T6" fmla="*/ 167890879 w 2232"/>
                <a:gd name="T7" fmla="*/ 560493703 h 748"/>
                <a:gd name="T8" fmla="*/ 300026834 w 2232"/>
                <a:gd name="T9" fmla="*/ 560493703 h 748"/>
                <a:gd name="T10" fmla="*/ 421280687 w 2232"/>
                <a:gd name="T11" fmla="*/ 431017413 h 748"/>
                <a:gd name="T12" fmla="*/ 592281039 w 2232"/>
                <a:gd name="T13" fmla="*/ 420796150 h 748"/>
                <a:gd name="T14" fmla="*/ 879870995 w 2232"/>
                <a:gd name="T15" fmla="*/ 419092823 h 748"/>
                <a:gd name="T16" fmla="*/ 881425770 w 2232"/>
                <a:gd name="T17" fmla="*/ 270877252 h 748"/>
                <a:gd name="T18" fmla="*/ 990243836 w 2232"/>
                <a:gd name="T19" fmla="*/ 408870255 h 748"/>
                <a:gd name="T20" fmla="*/ 1008898646 w 2232"/>
                <a:gd name="T21" fmla="*/ 398648993 h 748"/>
                <a:gd name="T22" fmla="*/ 1089734496 w 2232"/>
                <a:gd name="T23" fmla="*/ 417389497 h 748"/>
                <a:gd name="T24" fmla="*/ 1035326087 w 2232"/>
                <a:gd name="T25" fmla="*/ 238507527 h 748"/>
                <a:gd name="T26" fmla="*/ 1094397576 w 2232"/>
                <a:gd name="T27" fmla="*/ 247026768 h 748"/>
                <a:gd name="T28" fmla="*/ 1139479826 w 2232"/>
                <a:gd name="T29" fmla="*/ 195917844 h 748"/>
                <a:gd name="T30" fmla="*/ 1400642498 w 2232"/>
                <a:gd name="T31" fmla="*/ 78367386 h 748"/>
                <a:gd name="T32" fmla="*/ 1576305929 w 2232"/>
                <a:gd name="T33" fmla="*/ 56220229 h 748"/>
                <a:gd name="T34" fmla="*/ 1786169430 w 2232"/>
                <a:gd name="T35" fmla="*/ 47700987 h 748"/>
                <a:gd name="T36" fmla="*/ 1699115726 w 2232"/>
                <a:gd name="T37" fmla="*/ 223174980 h 748"/>
                <a:gd name="T38" fmla="*/ 1835914761 w 2232"/>
                <a:gd name="T39" fmla="*/ 209545759 h 748"/>
                <a:gd name="T40" fmla="*/ 2044223487 w 2232"/>
                <a:gd name="T41" fmla="*/ 218065001 h 748"/>
                <a:gd name="T42" fmla="*/ 2147483647 w 2232"/>
                <a:gd name="T43" fmla="*/ 284506472 h 748"/>
                <a:gd name="T44" fmla="*/ 2147483647 w 2232"/>
                <a:gd name="T45" fmla="*/ 267469294 h 748"/>
                <a:gd name="T46" fmla="*/ 2147483647 w 2232"/>
                <a:gd name="T47" fmla="*/ 371390551 h 748"/>
                <a:gd name="T48" fmla="*/ 2147483647 w 2232"/>
                <a:gd name="T49" fmla="*/ 361169288 h 748"/>
                <a:gd name="T50" fmla="*/ 2147483647 w 2232"/>
                <a:gd name="T51" fmla="*/ 459979180 h 748"/>
                <a:gd name="T52" fmla="*/ 2147483647 w 2232"/>
                <a:gd name="T53" fmla="*/ 562197029 h 748"/>
                <a:gd name="T54" fmla="*/ 2147483647 w 2232"/>
                <a:gd name="T55" fmla="*/ 492348905 h 748"/>
                <a:gd name="T56" fmla="*/ 2147483647 w 2232"/>
                <a:gd name="T57" fmla="*/ 613305954 h 748"/>
                <a:gd name="T58" fmla="*/ 2147483647 w 2232"/>
                <a:gd name="T59" fmla="*/ 725746535 h 748"/>
                <a:gd name="T60" fmla="*/ 2147483647 w 2232"/>
                <a:gd name="T61" fmla="*/ 850110236 h 748"/>
                <a:gd name="T62" fmla="*/ 2147483647 w 2232"/>
                <a:gd name="T63" fmla="*/ 982994484 h 748"/>
                <a:gd name="T64" fmla="*/ 2147483647 w 2232"/>
                <a:gd name="T65" fmla="*/ 689970157 h 748"/>
                <a:gd name="T66" fmla="*/ 2147483647 w 2232"/>
                <a:gd name="T67" fmla="*/ 662711553 h 748"/>
                <a:gd name="T68" fmla="*/ 2147483647 w 2232"/>
                <a:gd name="T69" fmla="*/ 747893692 h 748"/>
                <a:gd name="T70" fmla="*/ 2147483647 w 2232"/>
                <a:gd name="T71" fmla="*/ 919959665 h 748"/>
                <a:gd name="T72" fmla="*/ 2147483647 w 2232"/>
                <a:gd name="T73" fmla="*/ 974475243 h 748"/>
                <a:gd name="T74" fmla="*/ 2147483647 w 2232"/>
                <a:gd name="T75" fmla="*/ 1257278307 h 748"/>
                <a:gd name="T76" fmla="*/ 2135941517 w 2232"/>
                <a:gd name="T77" fmla="*/ 1051139282 h 748"/>
                <a:gd name="T78" fmla="*/ 1898097047 w 2232"/>
                <a:gd name="T79" fmla="*/ 1042621346 h 748"/>
                <a:gd name="T80" fmla="*/ 1507907035 w 2232"/>
                <a:gd name="T81" fmla="*/ 998327031 h 748"/>
                <a:gd name="T82" fmla="*/ 1147252456 w 2232"/>
                <a:gd name="T83" fmla="*/ 1042621346 h 748"/>
                <a:gd name="T84" fmla="*/ 1016671276 w 2232"/>
                <a:gd name="T85" fmla="*/ 1001733684 h 748"/>
                <a:gd name="T86" fmla="*/ 778825559 w 2232"/>
                <a:gd name="T87" fmla="*/ 877368677 h 748"/>
                <a:gd name="T88" fmla="*/ 620262008 w 2232"/>
                <a:gd name="T89" fmla="*/ 916553013 h 748"/>
                <a:gd name="T90" fmla="*/ 645134673 w 2232"/>
                <a:gd name="T91" fmla="*/ 1001733684 h 748"/>
                <a:gd name="T92" fmla="*/ 553416642 w 2232"/>
                <a:gd name="T93" fmla="*/ 993215747 h 748"/>
                <a:gd name="T94" fmla="*/ 415062832 w 2232"/>
                <a:gd name="T95" fmla="*/ 1013659578 h 748"/>
                <a:gd name="T96" fmla="*/ 401072348 w 2232"/>
                <a:gd name="T97" fmla="*/ 1097136923 h 748"/>
                <a:gd name="T98" fmla="*/ 452372453 w 2232"/>
                <a:gd name="T99" fmla="*/ 1161875068 h 748"/>
                <a:gd name="T100" fmla="*/ 411953282 w 2232"/>
                <a:gd name="T101" fmla="*/ 1253870349 h 748"/>
                <a:gd name="T102" fmla="*/ 290699429 w 2232"/>
                <a:gd name="T103" fmla="*/ 1206169383 h 748"/>
                <a:gd name="T104" fmla="*/ 272044619 w 2232"/>
                <a:gd name="T105" fmla="*/ 1092025639 h 748"/>
                <a:gd name="T106" fmla="*/ 138353849 w 2232"/>
                <a:gd name="T107" fmla="*/ 1000030358 h 748"/>
                <a:gd name="T108" fmla="*/ 93272845 w 2232"/>
                <a:gd name="T109" fmla="*/ 954032717 h 748"/>
                <a:gd name="T110" fmla="*/ 6217857 w 2232"/>
                <a:gd name="T111" fmla="*/ 880776635 h 7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32"/>
                <a:gd name="T169" fmla="*/ 0 h 748"/>
                <a:gd name="T170" fmla="*/ 2232 w 2232"/>
                <a:gd name="T171" fmla="*/ 748 h 7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32" h="748">
                  <a:moveTo>
                    <a:pt x="8" y="492"/>
                  </a:moveTo>
                  <a:lnTo>
                    <a:pt x="13" y="474"/>
                  </a:lnTo>
                  <a:lnTo>
                    <a:pt x="22" y="458"/>
                  </a:lnTo>
                  <a:lnTo>
                    <a:pt x="15" y="439"/>
                  </a:lnTo>
                  <a:lnTo>
                    <a:pt x="15" y="428"/>
                  </a:lnTo>
                  <a:lnTo>
                    <a:pt x="46" y="423"/>
                  </a:lnTo>
                  <a:lnTo>
                    <a:pt x="24" y="417"/>
                  </a:lnTo>
                  <a:lnTo>
                    <a:pt x="25" y="409"/>
                  </a:lnTo>
                  <a:lnTo>
                    <a:pt x="11" y="411"/>
                  </a:lnTo>
                  <a:lnTo>
                    <a:pt x="63" y="367"/>
                  </a:lnTo>
                  <a:lnTo>
                    <a:pt x="40" y="321"/>
                  </a:lnTo>
                  <a:lnTo>
                    <a:pt x="46" y="299"/>
                  </a:lnTo>
                  <a:lnTo>
                    <a:pt x="32" y="274"/>
                  </a:lnTo>
                  <a:lnTo>
                    <a:pt x="43" y="260"/>
                  </a:lnTo>
                  <a:lnTo>
                    <a:pt x="24" y="241"/>
                  </a:lnTo>
                  <a:lnTo>
                    <a:pt x="29" y="225"/>
                  </a:lnTo>
                  <a:lnTo>
                    <a:pt x="55" y="207"/>
                  </a:lnTo>
                  <a:lnTo>
                    <a:pt x="69" y="205"/>
                  </a:lnTo>
                  <a:lnTo>
                    <a:pt x="86" y="209"/>
                  </a:lnTo>
                  <a:lnTo>
                    <a:pt x="71" y="213"/>
                  </a:lnTo>
                  <a:lnTo>
                    <a:pt x="83" y="220"/>
                  </a:lnTo>
                  <a:lnTo>
                    <a:pt x="123" y="222"/>
                  </a:lnTo>
                  <a:lnTo>
                    <a:pt x="195" y="259"/>
                  </a:lnTo>
                  <a:lnTo>
                    <a:pt x="196" y="277"/>
                  </a:lnTo>
                  <a:lnTo>
                    <a:pt x="166" y="294"/>
                  </a:lnTo>
                  <a:lnTo>
                    <a:pt x="69" y="271"/>
                  </a:lnTo>
                  <a:lnTo>
                    <a:pt x="109" y="298"/>
                  </a:lnTo>
                  <a:lnTo>
                    <a:pt x="108" y="329"/>
                  </a:lnTo>
                  <a:lnTo>
                    <a:pt x="146" y="344"/>
                  </a:lnTo>
                  <a:lnTo>
                    <a:pt x="157" y="342"/>
                  </a:lnTo>
                  <a:lnTo>
                    <a:pt x="151" y="329"/>
                  </a:lnTo>
                  <a:lnTo>
                    <a:pt x="133" y="324"/>
                  </a:lnTo>
                  <a:lnTo>
                    <a:pt x="138" y="313"/>
                  </a:lnTo>
                  <a:lnTo>
                    <a:pt x="155" y="325"/>
                  </a:lnTo>
                  <a:lnTo>
                    <a:pt x="193" y="329"/>
                  </a:lnTo>
                  <a:lnTo>
                    <a:pt x="177" y="304"/>
                  </a:lnTo>
                  <a:lnTo>
                    <a:pt x="212" y="284"/>
                  </a:lnTo>
                  <a:lnTo>
                    <a:pt x="237" y="298"/>
                  </a:lnTo>
                  <a:lnTo>
                    <a:pt x="236" y="243"/>
                  </a:lnTo>
                  <a:lnTo>
                    <a:pt x="226" y="234"/>
                  </a:lnTo>
                  <a:lnTo>
                    <a:pt x="268" y="247"/>
                  </a:lnTo>
                  <a:lnTo>
                    <a:pt x="271" y="253"/>
                  </a:lnTo>
                  <a:lnTo>
                    <a:pt x="248" y="263"/>
                  </a:lnTo>
                  <a:lnTo>
                    <a:pt x="271" y="281"/>
                  </a:lnTo>
                  <a:lnTo>
                    <a:pt x="290" y="260"/>
                  </a:lnTo>
                  <a:lnTo>
                    <a:pt x="368" y="227"/>
                  </a:lnTo>
                  <a:lnTo>
                    <a:pt x="380" y="226"/>
                  </a:lnTo>
                  <a:lnTo>
                    <a:pt x="368" y="231"/>
                  </a:lnTo>
                  <a:lnTo>
                    <a:pt x="381" y="247"/>
                  </a:lnTo>
                  <a:lnTo>
                    <a:pt x="438" y="226"/>
                  </a:lnTo>
                  <a:lnTo>
                    <a:pt x="451" y="241"/>
                  </a:lnTo>
                  <a:lnTo>
                    <a:pt x="464" y="230"/>
                  </a:lnTo>
                  <a:lnTo>
                    <a:pt x="457" y="212"/>
                  </a:lnTo>
                  <a:lnTo>
                    <a:pt x="465" y="206"/>
                  </a:lnTo>
                  <a:lnTo>
                    <a:pt x="509" y="215"/>
                  </a:lnTo>
                  <a:lnTo>
                    <a:pt x="566" y="246"/>
                  </a:lnTo>
                  <a:lnTo>
                    <a:pt x="577" y="231"/>
                  </a:lnTo>
                  <a:lnTo>
                    <a:pt x="565" y="215"/>
                  </a:lnTo>
                  <a:lnTo>
                    <a:pt x="547" y="211"/>
                  </a:lnTo>
                  <a:lnTo>
                    <a:pt x="554" y="186"/>
                  </a:lnTo>
                  <a:lnTo>
                    <a:pt x="542" y="183"/>
                  </a:lnTo>
                  <a:lnTo>
                    <a:pt x="546" y="171"/>
                  </a:lnTo>
                  <a:lnTo>
                    <a:pt x="567" y="159"/>
                  </a:lnTo>
                  <a:lnTo>
                    <a:pt x="581" y="129"/>
                  </a:lnTo>
                  <a:lnTo>
                    <a:pt x="610" y="130"/>
                  </a:lnTo>
                  <a:lnTo>
                    <a:pt x="625" y="134"/>
                  </a:lnTo>
                  <a:lnTo>
                    <a:pt x="614" y="166"/>
                  </a:lnTo>
                  <a:lnTo>
                    <a:pt x="626" y="181"/>
                  </a:lnTo>
                  <a:lnTo>
                    <a:pt x="622" y="225"/>
                  </a:lnTo>
                  <a:lnTo>
                    <a:pt x="637" y="240"/>
                  </a:lnTo>
                  <a:lnTo>
                    <a:pt x="631" y="256"/>
                  </a:lnTo>
                  <a:lnTo>
                    <a:pt x="609" y="268"/>
                  </a:lnTo>
                  <a:lnTo>
                    <a:pt x="616" y="274"/>
                  </a:lnTo>
                  <a:lnTo>
                    <a:pt x="586" y="280"/>
                  </a:lnTo>
                  <a:lnTo>
                    <a:pt x="618" y="291"/>
                  </a:lnTo>
                  <a:lnTo>
                    <a:pt x="653" y="256"/>
                  </a:lnTo>
                  <a:lnTo>
                    <a:pt x="649" y="234"/>
                  </a:lnTo>
                  <a:lnTo>
                    <a:pt x="661" y="231"/>
                  </a:lnTo>
                  <a:lnTo>
                    <a:pt x="680" y="227"/>
                  </a:lnTo>
                  <a:lnTo>
                    <a:pt x="689" y="239"/>
                  </a:lnTo>
                  <a:lnTo>
                    <a:pt x="688" y="256"/>
                  </a:lnTo>
                  <a:lnTo>
                    <a:pt x="711" y="261"/>
                  </a:lnTo>
                  <a:lnTo>
                    <a:pt x="693" y="255"/>
                  </a:lnTo>
                  <a:lnTo>
                    <a:pt x="701" y="245"/>
                  </a:lnTo>
                  <a:lnTo>
                    <a:pt x="694" y="231"/>
                  </a:lnTo>
                  <a:lnTo>
                    <a:pt x="641" y="221"/>
                  </a:lnTo>
                  <a:lnTo>
                    <a:pt x="649" y="187"/>
                  </a:lnTo>
                  <a:lnTo>
                    <a:pt x="631" y="166"/>
                  </a:lnTo>
                  <a:lnTo>
                    <a:pt x="657" y="146"/>
                  </a:lnTo>
                  <a:lnTo>
                    <a:pt x="654" y="132"/>
                  </a:lnTo>
                  <a:lnTo>
                    <a:pt x="666" y="140"/>
                  </a:lnTo>
                  <a:lnTo>
                    <a:pt x="660" y="167"/>
                  </a:lnTo>
                  <a:lnTo>
                    <a:pt x="668" y="171"/>
                  </a:lnTo>
                  <a:lnTo>
                    <a:pt x="704" y="180"/>
                  </a:lnTo>
                  <a:lnTo>
                    <a:pt x="672" y="157"/>
                  </a:lnTo>
                  <a:lnTo>
                    <a:pt x="696" y="158"/>
                  </a:lnTo>
                  <a:lnTo>
                    <a:pt x="691" y="149"/>
                  </a:lnTo>
                  <a:lnTo>
                    <a:pt x="704" y="145"/>
                  </a:lnTo>
                  <a:lnTo>
                    <a:pt x="770" y="162"/>
                  </a:lnTo>
                  <a:lnTo>
                    <a:pt x="757" y="174"/>
                  </a:lnTo>
                  <a:lnTo>
                    <a:pt x="756" y="192"/>
                  </a:lnTo>
                  <a:lnTo>
                    <a:pt x="769" y="202"/>
                  </a:lnTo>
                  <a:lnTo>
                    <a:pt x="776" y="162"/>
                  </a:lnTo>
                  <a:lnTo>
                    <a:pt x="740" y="142"/>
                  </a:lnTo>
                  <a:lnTo>
                    <a:pt x="733" y="115"/>
                  </a:lnTo>
                  <a:lnTo>
                    <a:pt x="816" y="105"/>
                  </a:lnTo>
                  <a:lnTo>
                    <a:pt x="806" y="79"/>
                  </a:lnTo>
                  <a:lnTo>
                    <a:pt x="816" y="85"/>
                  </a:lnTo>
                  <a:lnTo>
                    <a:pt x="830" y="75"/>
                  </a:lnTo>
                  <a:lnTo>
                    <a:pt x="820" y="72"/>
                  </a:lnTo>
                  <a:lnTo>
                    <a:pt x="908" y="51"/>
                  </a:lnTo>
                  <a:lnTo>
                    <a:pt x="901" y="46"/>
                  </a:lnTo>
                  <a:lnTo>
                    <a:pt x="941" y="43"/>
                  </a:lnTo>
                  <a:lnTo>
                    <a:pt x="941" y="50"/>
                  </a:lnTo>
                  <a:lnTo>
                    <a:pt x="951" y="50"/>
                  </a:lnTo>
                  <a:lnTo>
                    <a:pt x="980" y="41"/>
                  </a:lnTo>
                  <a:lnTo>
                    <a:pt x="994" y="46"/>
                  </a:lnTo>
                  <a:lnTo>
                    <a:pt x="981" y="35"/>
                  </a:lnTo>
                  <a:lnTo>
                    <a:pt x="1014" y="33"/>
                  </a:lnTo>
                  <a:lnTo>
                    <a:pt x="1015" y="19"/>
                  </a:lnTo>
                  <a:lnTo>
                    <a:pt x="1054" y="0"/>
                  </a:lnTo>
                  <a:lnTo>
                    <a:pt x="1081" y="11"/>
                  </a:lnTo>
                  <a:lnTo>
                    <a:pt x="1058" y="21"/>
                  </a:lnTo>
                  <a:lnTo>
                    <a:pt x="1098" y="20"/>
                  </a:lnTo>
                  <a:lnTo>
                    <a:pt x="1082" y="35"/>
                  </a:lnTo>
                  <a:lnTo>
                    <a:pt x="1149" y="28"/>
                  </a:lnTo>
                  <a:lnTo>
                    <a:pt x="1186" y="50"/>
                  </a:lnTo>
                  <a:lnTo>
                    <a:pt x="1181" y="59"/>
                  </a:lnTo>
                  <a:lnTo>
                    <a:pt x="1168" y="54"/>
                  </a:lnTo>
                  <a:lnTo>
                    <a:pt x="1185" y="61"/>
                  </a:lnTo>
                  <a:lnTo>
                    <a:pt x="1177" y="74"/>
                  </a:lnTo>
                  <a:lnTo>
                    <a:pt x="1054" y="139"/>
                  </a:lnTo>
                  <a:lnTo>
                    <a:pt x="1093" y="131"/>
                  </a:lnTo>
                  <a:lnTo>
                    <a:pt x="1085" y="123"/>
                  </a:lnTo>
                  <a:lnTo>
                    <a:pt x="1147" y="110"/>
                  </a:lnTo>
                  <a:lnTo>
                    <a:pt x="1130" y="113"/>
                  </a:lnTo>
                  <a:lnTo>
                    <a:pt x="1134" y="101"/>
                  </a:lnTo>
                  <a:lnTo>
                    <a:pt x="1168" y="110"/>
                  </a:lnTo>
                  <a:lnTo>
                    <a:pt x="1174" y="101"/>
                  </a:lnTo>
                  <a:lnTo>
                    <a:pt x="1181" y="123"/>
                  </a:lnTo>
                  <a:lnTo>
                    <a:pt x="1198" y="124"/>
                  </a:lnTo>
                  <a:lnTo>
                    <a:pt x="1183" y="115"/>
                  </a:lnTo>
                  <a:lnTo>
                    <a:pt x="1215" y="110"/>
                  </a:lnTo>
                  <a:lnTo>
                    <a:pt x="1255" y="115"/>
                  </a:lnTo>
                  <a:lnTo>
                    <a:pt x="1251" y="123"/>
                  </a:lnTo>
                  <a:lnTo>
                    <a:pt x="1285" y="129"/>
                  </a:lnTo>
                  <a:lnTo>
                    <a:pt x="1315" y="128"/>
                  </a:lnTo>
                  <a:lnTo>
                    <a:pt x="1316" y="108"/>
                  </a:lnTo>
                  <a:lnTo>
                    <a:pt x="1325" y="105"/>
                  </a:lnTo>
                  <a:lnTo>
                    <a:pt x="1401" y="128"/>
                  </a:lnTo>
                  <a:lnTo>
                    <a:pt x="1390" y="162"/>
                  </a:lnTo>
                  <a:lnTo>
                    <a:pt x="1426" y="186"/>
                  </a:lnTo>
                  <a:lnTo>
                    <a:pt x="1445" y="153"/>
                  </a:lnTo>
                  <a:lnTo>
                    <a:pt x="1458" y="167"/>
                  </a:lnTo>
                  <a:lnTo>
                    <a:pt x="1483" y="162"/>
                  </a:lnTo>
                  <a:lnTo>
                    <a:pt x="1517" y="174"/>
                  </a:lnTo>
                  <a:lnTo>
                    <a:pt x="1544" y="167"/>
                  </a:lnTo>
                  <a:lnTo>
                    <a:pt x="1541" y="153"/>
                  </a:lnTo>
                  <a:lnTo>
                    <a:pt x="1560" y="132"/>
                  </a:lnTo>
                  <a:lnTo>
                    <a:pt x="1674" y="147"/>
                  </a:lnTo>
                  <a:lnTo>
                    <a:pt x="1681" y="157"/>
                  </a:lnTo>
                  <a:lnTo>
                    <a:pt x="1667" y="162"/>
                  </a:lnTo>
                  <a:lnTo>
                    <a:pt x="1703" y="167"/>
                  </a:lnTo>
                  <a:lnTo>
                    <a:pt x="1717" y="183"/>
                  </a:lnTo>
                  <a:lnTo>
                    <a:pt x="1802" y="180"/>
                  </a:lnTo>
                  <a:lnTo>
                    <a:pt x="1818" y="192"/>
                  </a:lnTo>
                  <a:lnTo>
                    <a:pt x="1812" y="207"/>
                  </a:lnTo>
                  <a:lnTo>
                    <a:pt x="1837" y="218"/>
                  </a:lnTo>
                  <a:lnTo>
                    <a:pt x="1850" y="209"/>
                  </a:lnTo>
                  <a:lnTo>
                    <a:pt x="1910" y="216"/>
                  </a:lnTo>
                  <a:lnTo>
                    <a:pt x="1923" y="207"/>
                  </a:lnTo>
                  <a:lnTo>
                    <a:pt x="1930" y="221"/>
                  </a:lnTo>
                  <a:lnTo>
                    <a:pt x="1955" y="232"/>
                  </a:lnTo>
                  <a:lnTo>
                    <a:pt x="1967" y="224"/>
                  </a:lnTo>
                  <a:lnTo>
                    <a:pt x="1955" y="212"/>
                  </a:lnTo>
                  <a:lnTo>
                    <a:pt x="1962" y="202"/>
                  </a:lnTo>
                  <a:lnTo>
                    <a:pt x="2068" y="217"/>
                  </a:lnTo>
                  <a:lnTo>
                    <a:pt x="2138" y="257"/>
                  </a:lnTo>
                  <a:lnTo>
                    <a:pt x="2153" y="257"/>
                  </a:lnTo>
                  <a:lnTo>
                    <a:pt x="2171" y="289"/>
                  </a:lnTo>
                  <a:lnTo>
                    <a:pt x="2164" y="271"/>
                  </a:lnTo>
                  <a:lnTo>
                    <a:pt x="2175" y="270"/>
                  </a:lnTo>
                  <a:lnTo>
                    <a:pt x="2182" y="276"/>
                  </a:lnTo>
                  <a:lnTo>
                    <a:pt x="2202" y="274"/>
                  </a:lnTo>
                  <a:lnTo>
                    <a:pt x="2231" y="293"/>
                  </a:lnTo>
                  <a:lnTo>
                    <a:pt x="2190" y="313"/>
                  </a:lnTo>
                  <a:lnTo>
                    <a:pt x="2198" y="319"/>
                  </a:lnTo>
                  <a:lnTo>
                    <a:pt x="2184" y="322"/>
                  </a:lnTo>
                  <a:lnTo>
                    <a:pt x="2196" y="330"/>
                  </a:lnTo>
                  <a:lnTo>
                    <a:pt x="2171" y="330"/>
                  </a:lnTo>
                  <a:lnTo>
                    <a:pt x="2163" y="319"/>
                  </a:lnTo>
                  <a:lnTo>
                    <a:pt x="2153" y="323"/>
                  </a:lnTo>
                  <a:lnTo>
                    <a:pt x="2138" y="304"/>
                  </a:lnTo>
                  <a:lnTo>
                    <a:pt x="2110" y="305"/>
                  </a:lnTo>
                  <a:lnTo>
                    <a:pt x="2103" y="294"/>
                  </a:lnTo>
                  <a:lnTo>
                    <a:pt x="2110" y="289"/>
                  </a:lnTo>
                  <a:lnTo>
                    <a:pt x="2099" y="289"/>
                  </a:lnTo>
                  <a:lnTo>
                    <a:pt x="2090" y="293"/>
                  </a:lnTo>
                  <a:lnTo>
                    <a:pt x="2100" y="306"/>
                  </a:lnTo>
                  <a:lnTo>
                    <a:pt x="2094" y="313"/>
                  </a:lnTo>
                  <a:lnTo>
                    <a:pt x="2071" y="326"/>
                  </a:lnTo>
                  <a:lnTo>
                    <a:pt x="2055" y="324"/>
                  </a:lnTo>
                  <a:lnTo>
                    <a:pt x="2081" y="360"/>
                  </a:lnTo>
                  <a:lnTo>
                    <a:pt x="2077" y="374"/>
                  </a:lnTo>
                  <a:lnTo>
                    <a:pt x="2050" y="364"/>
                  </a:lnTo>
                  <a:lnTo>
                    <a:pt x="2051" y="370"/>
                  </a:lnTo>
                  <a:lnTo>
                    <a:pt x="2002" y="388"/>
                  </a:lnTo>
                  <a:lnTo>
                    <a:pt x="1958" y="425"/>
                  </a:lnTo>
                  <a:lnTo>
                    <a:pt x="1928" y="411"/>
                  </a:lnTo>
                  <a:lnTo>
                    <a:pt x="1900" y="426"/>
                  </a:lnTo>
                  <a:lnTo>
                    <a:pt x="1900" y="412"/>
                  </a:lnTo>
                  <a:lnTo>
                    <a:pt x="1885" y="427"/>
                  </a:lnTo>
                  <a:lnTo>
                    <a:pt x="1865" y="425"/>
                  </a:lnTo>
                  <a:lnTo>
                    <a:pt x="1845" y="461"/>
                  </a:lnTo>
                  <a:lnTo>
                    <a:pt x="1861" y="469"/>
                  </a:lnTo>
                  <a:lnTo>
                    <a:pt x="1854" y="480"/>
                  </a:lnTo>
                  <a:lnTo>
                    <a:pt x="1862" y="499"/>
                  </a:lnTo>
                  <a:lnTo>
                    <a:pt x="1848" y="496"/>
                  </a:lnTo>
                  <a:lnTo>
                    <a:pt x="1840" y="512"/>
                  </a:lnTo>
                  <a:lnTo>
                    <a:pt x="1845" y="526"/>
                  </a:lnTo>
                  <a:lnTo>
                    <a:pt x="1815" y="539"/>
                  </a:lnTo>
                  <a:lnTo>
                    <a:pt x="1818" y="555"/>
                  </a:lnTo>
                  <a:lnTo>
                    <a:pt x="1798" y="559"/>
                  </a:lnTo>
                  <a:lnTo>
                    <a:pt x="1792" y="577"/>
                  </a:lnTo>
                  <a:lnTo>
                    <a:pt x="1774" y="596"/>
                  </a:lnTo>
                  <a:lnTo>
                    <a:pt x="1759" y="526"/>
                  </a:lnTo>
                  <a:lnTo>
                    <a:pt x="1761" y="489"/>
                  </a:lnTo>
                  <a:lnTo>
                    <a:pt x="1774" y="466"/>
                  </a:lnTo>
                  <a:lnTo>
                    <a:pt x="1795" y="462"/>
                  </a:lnTo>
                  <a:lnTo>
                    <a:pt x="1843" y="415"/>
                  </a:lnTo>
                  <a:lnTo>
                    <a:pt x="1867" y="405"/>
                  </a:lnTo>
                  <a:lnTo>
                    <a:pt x="1874" y="378"/>
                  </a:lnTo>
                  <a:lnTo>
                    <a:pt x="1885" y="370"/>
                  </a:lnTo>
                  <a:lnTo>
                    <a:pt x="1866" y="370"/>
                  </a:lnTo>
                  <a:lnTo>
                    <a:pt x="1860" y="392"/>
                  </a:lnTo>
                  <a:lnTo>
                    <a:pt x="1819" y="411"/>
                  </a:lnTo>
                  <a:lnTo>
                    <a:pt x="1823" y="383"/>
                  </a:lnTo>
                  <a:lnTo>
                    <a:pt x="1779" y="389"/>
                  </a:lnTo>
                  <a:lnTo>
                    <a:pt x="1738" y="426"/>
                  </a:lnTo>
                  <a:lnTo>
                    <a:pt x="1746" y="441"/>
                  </a:lnTo>
                  <a:lnTo>
                    <a:pt x="1702" y="446"/>
                  </a:lnTo>
                  <a:lnTo>
                    <a:pt x="1696" y="442"/>
                  </a:lnTo>
                  <a:lnTo>
                    <a:pt x="1711" y="439"/>
                  </a:lnTo>
                  <a:lnTo>
                    <a:pt x="1674" y="430"/>
                  </a:lnTo>
                  <a:lnTo>
                    <a:pt x="1664" y="439"/>
                  </a:lnTo>
                  <a:lnTo>
                    <a:pt x="1580" y="440"/>
                  </a:lnTo>
                  <a:lnTo>
                    <a:pt x="1480" y="525"/>
                  </a:lnTo>
                  <a:lnTo>
                    <a:pt x="1500" y="529"/>
                  </a:lnTo>
                  <a:lnTo>
                    <a:pt x="1500" y="544"/>
                  </a:lnTo>
                  <a:lnTo>
                    <a:pt x="1512" y="534"/>
                  </a:lnTo>
                  <a:lnTo>
                    <a:pt x="1509" y="547"/>
                  </a:lnTo>
                  <a:lnTo>
                    <a:pt x="1524" y="540"/>
                  </a:lnTo>
                  <a:lnTo>
                    <a:pt x="1522" y="548"/>
                  </a:lnTo>
                  <a:lnTo>
                    <a:pt x="1527" y="534"/>
                  </a:lnTo>
                  <a:lnTo>
                    <a:pt x="1541" y="535"/>
                  </a:lnTo>
                  <a:lnTo>
                    <a:pt x="1563" y="553"/>
                  </a:lnTo>
                  <a:lnTo>
                    <a:pt x="1544" y="554"/>
                  </a:lnTo>
                  <a:lnTo>
                    <a:pt x="1561" y="560"/>
                  </a:lnTo>
                  <a:lnTo>
                    <a:pt x="1564" y="572"/>
                  </a:lnTo>
                  <a:lnTo>
                    <a:pt x="1551" y="599"/>
                  </a:lnTo>
                  <a:lnTo>
                    <a:pt x="1548" y="640"/>
                  </a:lnTo>
                  <a:lnTo>
                    <a:pt x="1478" y="725"/>
                  </a:lnTo>
                  <a:lnTo>
                    <a:pt x="1453" y="736"/>
                  </a:lnTo>
                  <a:lnTo>
                    <a:pt x="1434" y="725"/>
                  </a:lnTo>
                  <a:lnTo>
                    <a:pt x="1417" y="741"/>
                  </a:lnTo>
                  <a:lnTo>
                    <a:pt x="1416" y="738"/>
                  </a:lnTo>
                  <a:lnTo>
                    <a:pt x="1425" y="725"/>
                  </a:lnTo>
                  <a:lnTo>
                    <a:pt x="1421" y="703"/>
                  </a:lnTo>
                  <a:lnTo>
                    <a:pt x="1451" y="695"/>
                  </a:lnTo>
                  <a:lnTo>
                    <a:pt x="1474" y="638"/>
                  </a:lnTo>
                  <a:lnTo>
                    <a:pt x="1423" y="652"/>
                  </a:lnTo>
                  <a:lnTo>
                    <a:pt x="1416" y="630"/>
                  </a:lnTo>
                  <a:lnTo>
                    <a:pt x="1374" y="617"/>
                  </a:lnTo>
                  <a:lnTo>
                    <a:pt x="1349" y="559"/>
                  </a:lnTo>
                  <a:lnTo>
                    <a:pt x="1321" y="548"/>
                  </a:lnTo>
                  <a:lnTo>
                    <a:pt x="1272" y="564"/>
                  </a:lnTo>
                  <a:lnTo>
                    <a:pt x="1282" y="576"/>
                  </a:lnTo>
                  <a:lnTo>
                    <a:pt x="1261" y="611"/>
                  </a:lnTo>
                  <a:lnTo>
                    <a:pt x="1242" y="620"/>
                  </a:lnTo>
                  <a:lnTo>
                    <a:pt x="1221" y="612"/>
                  </a:lnTo>
                  <a:lnTo>
                    <a:pt x="1196" y="608"/>
                  </a:lnTo>
                  <a:lnTo>
                    <a:pt x="1131" y="624"/>
                  </a:lnTo>
                  <a:lnTo>
                    <a:pt x="1075" y="601"/>
                  </a:lnTo>
                  <a:lnTo>
                    <a:pt x="1038" y="604"/>
                  </a:lnTo>
                  <a:lnTo>
                    <a:pt x="1025" y="585"/>
                  </a:lnTo>
                  <a:lnTo>
                    <a:pt x="989" y="572"/>
                  </a:lnTo>
                  <a:lnTo>
                    <a:pt x="970" y="586"/>
                  </a:lnTo>
                  <a:lnTo>
                    <a:pt x="969" y="612"/>
                  </a:lnTo>
                  <a:lnTo>
                    <a:pt x="887" y="600"/>
                  </a:lnTo>
                  <a:lnTo>
                    <a:pt x="843" y="624"/>
                  </a:lnTo>
                  <a:lnTo>
                    <a:pt x="820" y="634"/>
                  </a:lnTo>
                  <a:lnTo>
                    <a:pt x="791" y="615"/>
                  </a:lnTo>
                  <a:lnTo>
                    <a:pt x="772" y="625"/>
                  </a:lnTo>
                  <a:lnTo>
                    <a:pt x="738" y="612"/>
                  </a:lnTo>
                  <a:lnTo>
                    <a:pt x="725" y="611"/>
                  </a:lnTo>
                  <a:lnTo>
                    <a:pt x="715" y="591"/>
                  </a:lnTo>
                  <a:lnTo>
                    <a:pt x="696" y="591"/>
                  </a:lnTo>
                  <a:lnTo>
                    <a:pt x="688" y="594"/>
                  </a:lnTo>
                  <a:lnTo>
                    <a:pt x="674" y="579"/>
                  </a:lnTo>
                  <a:lnTo>
                    <a:pt x="664" y="583"/>
                  </a:lnTo>
                  <a:lnTo>
                    <a:pt x="654" y="588"/>
                  </a:lnTo>
                  <a:lnTo>
                    <a:pt x="616" y="556"/>
                  </a:lnTo>
                  <a:lnTo>
                    <a:pt x="605" y="553"/>
                  </a:lnTo>
                  <a:lnTo>
                    <a:pt x="579" y="529"/>
                  </a:lnTo>
                  <a:lnTo>
                    <a:pt x="555" y="544"/>
                  </a:lnTo>
                  <a:lnTo>
                    <a:pt x="550" y="534"/>
                  </a:lnTo>
                  <a:lnTo>
                    <a:pt x="514" y="532"/>
                  </a:lnTo>
                  <a:lnTo>
                    <a:pt x="501" y="515"/>
                  </a:lnTo>
                  <a:lnTo>
                    <a:pt x="482" y="516"/>
                  </a:lnTo>
                  <a:lnTo>
                    <a:pt x="475" y="524"/>
                  </a:lnTo>
                  <a:lnTo>
                    <a:pt x="451" y="528"/>
                  </a:lnTo>
                  <a:lnTo>
                    <a:pt x="444" y="524"/>
                  </a:lnTo>
                  <a:lnTo>
                    <a:pt x="435" y="537"/>
                  </a:lnTo>
                  <a:lnTo>
                    <a:pt x="428" y="534"/>
                  </a:lnTo>
                  <a:lnTo>
                    <a:pt x="399" y="538"/>
                  </a:lnTo>
                  <a:lnTo>
                    <a:pt x="389" y="534"/>
                  </a:lnTo>
                  <a:lnTo>
                    <a:pt x="386" y="538"/>
                  </a:lnTo>
                  <a:lnTo>
                    <a:pt x="401" y="553"/>
                  </a:lnTo>
                  <a:lnTo>
                    <a:pt x="391" y="562"/>
                  </a:lnTo>
                  <a:lnTo>
                    <a:pt x="392" y="575"/>
                  </a:lnTo>
                  <a:lnTo>
                    <a:pt x="408" y="576"/>
                  </a:lnTo>
                  <a:lnTo>
                    <a:pt x="415" y="588"/>
                  </a:lnTo>
                  <a:lnTo>
                    <a:pt x="411" y="597"/>
                  </a:lnTo>
                  <a:lnTo>
                    <a:pt x="399" y="591"/>
                  </a:lnTo>
                  <a:lnTo>
                    <a:pt x="389" y="596"/>
                  </a:lnTo>
                  <a:lnTo>
                    <a:pt x="380" y="591"/>
                  </a:lnTo>
                  <a:lnTo>
                    <a:pt x="376" y="583"/>
                  </a:lnTo>
                  <a:lnTo>
                    <a:pt x="365" y="588"/>
                  </a:lnTo>
                  <a:lnTo>
                    <a:pt x="356" y="583"/>
                  </a:lnTo>
                  <a:lnTo>
                    <a:pt x="347" y="591"/>
                  </a:lnTo>
                  <a:lnTo>
                    <a:pt x="335" y="592"/>
                  </a:lnTo>
                  <a:lnTo>
                    <a:pt x="327" y="583"/>
                  </a:lnTo>
                  <a:lnTo>
                    <a:pt x="283" y="580"/>
                  </a:lnTo>
                  <a:lnTo>
                    <a:pt x="278" y="585"/>
                  </a:lnTo>
                  <a:lnTo>
                    <a:pt x="274" y="585"/>
                  </a:lnTo>
                  <a:lnTo>
                    <a:pt x="267" y="595"/>
                  </a:lnTo>
                  <a:lnTo>
                    <a:pt x="268" y="605"/>
                  </a:lnTo>
                  <a:lnTo>
                    <a:pt x="263" y="605"/>
                  </a:lnTo>
                  <a:lnTo>
                    <a:pt x="259" y="597"/>
                  </a:lnTo>
                  <a:lnTo>
                    <a:pt x="253" y="598"/>
                  </a:lnTo>
                  <a:lnTo>
                    <a:pt x="251" y="627"/>
                  </a:lnTo>
                  <a:lnTo>
                    <a:pt x="258" y="636"/>
                  </a:lnTo>
                  <a:lnTo>
                    <a:pt x="258" y="644"/>
                  </a:lnTo>
                  <a:lnTo>
                    <a:pt x="265" y="643"/>
                  </a:lnTo>
                  <a:lnTo>
                    <a:pt x="274" y="639"/>
                  </a:lnTo>
                  <a:lnTo>
                    <a:pt x="282" y="652"/>
                  </a:lnTo>
                  <a:lnTo>
                    <a:pt x="288" y="660"/>
                  </a:lnTo>
                  <a:lnTo>
                    <a:pt x="294" y="671"/>
                  </a:lnTo>
                  <a:lnTo>
                    <a:pt x="304" y="673"/>
                  </a:lnTo>
                  <a:lnTo>
                    <a:pt x="291" y="682"/>
                  </a:lnTo>
                  <a:lnTo>
                    <a:pt x="282" y="674"/>
                  </a:lnTo>
                  <a:lnTo>
                    <a:pt x="273" y="707"/>
                  </a:lnTo>
                  <a:lnTo>
                    <a:pt x="284" y="715"/>
                  </a:lnTo>
                  <a:lnTo>
                    <a:pt x="294" y="747"/>
                  </a:lnTo>
                  <a:lnTo>
                    <a:pt x="285" y="741"/>
                  </a:lnTo>
                  <a:lnTo>
                    <a:pt x="276" y="738"/>
                  </a:lnTo>
                  <a:lnTo>
                    <a:pt x="265" y="736"/>
                  </a:lnTo>
                  <a:lnTo>
                    <a:pt x="258" y="733"/>
                  </a:lnTo>
                  <a:lnTo>
                    <a:pt x="250" y="731"/>
                  </a:lnTo>
                  <a:lnTo>
                    <a:pt x="244" y="720"/>
                  </a:lnTo>
                  <a:lnTo>
                    <a:pt x="230" y="727"/>
                  </a:lnTo>
                  <a:lnTo>
                    <a:pt x="217" y="726"/>
                  </a:lnTo>
                  <a:lnTo>
                    <a:pt x="209" y="717"/>
                  </a:lnTo>
                  <a:lnTo>
                    <a:pt x="187" y="708"/>
                  </a:lnTo>
                  <a:lnTo>
                    <a:pt x="165" y="709"/>
                  </a:lnTo>
                  <a:lnTo>
                    <a:pt x="142" y="694"/>
                  </a:lnTo>
                  <a:lnTo>
                    <a:pt x="160" y="679"/>
                  </a:lnTo>
                  <a:lnTo>
                    <a:pt x="162" y="667"/>
                  </a:lnTo>
                  <a:lnTo>
                    <a:pt x="162" y="654"/>
                  </a:lnTo>
                  <a:lnTo>
                    <a:pt x="163" y="645"/>
                  </a:lnTo>
                  <a:lnTo>
                    <a:pt x="175" y="641"/>
                  </a:lnTo>
                  <a:lnTo>
                    <a:pt x="169" y="622"/>
                  </a:lnTo>
                  <a:lnTo>
                    <a:pt x="155" y="617"/>
                  </a:lnTo>
                  <a:lnTo>
                    <a:pt x="148" y="614"/>
                  </a:lnTo>
                  <a:lnTo>
                    <a:pt x="139" y="617"/>
                  </a:lnTo>
                  <a:lnTo>
                    <a:pt x="118" y="612"/>
                  </a:lnTo>
                  <a:lnTo>
                    <a:pt x="102" y="593"/>
                  </a:lnTo>
                  <a:lnTo>
                    <a:pt x="89" y="587"/>
                  </a:lnTo>
                  <a:lnTo>
                    <a:pt x="83" y="570"/>
                  </a:lnTo>
                  <a:lnTo>
                    <a:pt x="71" y="568"/>
                  </a:lnTo>
                  <a:lnTo>
                    <a:pt x="60" y="574"/>
                  </a:lnTo>
                  <a:lnTo>
                    <a:pt x="53" y="577"/>
                  </a:lnTo>
                  <a:lnTo>
                    <a:pt x="50" y="569"/>
                  </a:lnTo>
                  <a:lnTo>
                    <a:pt x="44" y="562"/>
                  </a:lnTo>
                  <a:lnTo>
                    <a:pt x="60" y="560"/>
                  </a:lnTo>
                  <a:lnTo>
                    <a:pt x="59" y="555"/>
                  </a:lnTo>
                  <a:lnTo>
                    <a:pt x="55" y="552"/>
                  </a:lnTo>
                  <a:lnTo>
                    <a:pt x="50" y="548"/>
                  </a:lnTo>
                  <a:lnTo>
                    <a:pt x="41" y="528"/>
                  </a:lnTo>
                  <a:lnTo>
                    <a:pt x="29" y="517"/>
                  </a:lnTo>
                  <a:lnTo>
                    <a:pt x="17" y="517"/>
                  </a:lnTo>
                  <a:lnTo>
                    <a:pt x="4" y="517"/>
                  </a:lnTo>
                  <a:lnTo>
                    <a:pt x="0" y="502"/>
                  </a:lnTo>
                  <a:lnTo>
                    <a:pt x="8" y="492"/>
                  </a:lnTo>
                </a:path>
              </a:pathLst>
            </a:custGeom>
            <a:grpFill/>
            <a:ln w="6350">
              <a:noFill/>
              <a:round/>
              <a:headEnd/>
              <a:tailEnd/>
            </a:ln>
          </p:spPr>
          <p:txBody>
            <a:bodyPr lIns="0" tIns="0" rIns="0" bIns="0" anchor="ctr">
              <a:spAutoFit/>
            </a:bodyPr>
            <a:lstStyle/>
            <a:p>
              <a:pPr>
                <a:defRPr/>
              </a:pPr>
              <a:endParaRPr lang="en-GB" dirty="0"/>
            </a:p>
          </p:txBody>
        </p:sp>
        <p:sp>
          <p:nvSpPr>
            <p:cNvPr id="117" name="Freeform 116"/>
            <p:cNvSpPr>
              <a:spLocks/>
            </p:cNvSpPr>
            <p:nvPr/>
          </p:nvSpPr>
          <p:spPr bwMode="auto">
            <a:xfrm>
              <a:off x="5801307" y="10554072"/>
              <a:ext cx="112720" cy="61683"/>
            </a:xfrm>
            <a:custGeom>
              <a:avLst/>
              <a:gdLst>
                <a:gd name="T0" fmla="*/ 0 w 28"/>
                <a:gd name="T1" fmla="*/ 24956500 h 16"/>
                <a:gd name="T2" fmla="*/ 0 w 28"/>
                <a:gd name="T3" fmla="*/ 24956500 h 16"/>
                <a:gd name="T4" fmla="*/ 12447022 w 28"/>
                <a:gd name="T5" fmla="*/ 0 h 16"/>
                <a:gd name="T6" fmla="*/ 42007299 w 28"/>
                <a:gd name="T7" fmla="*/ 13310219 h 16"/>
                <a:gd name="T8" fmla="*/ 0 w 28"/>
                <a:gd name="T9" fmla="*/ 24956500 h 16"/>
                <a:gd name="T10" fmla="*/ 0 w 28"/>
                <a:gd name="T11" fmla="*/ 24956500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0" y="15"/>
                  </a:moveTo>
                  <a:lnTo>
                    <a:pt x="0" y="15"/>
                  </a:lnTo>
                  <a:lnTo>
                    <a:pt x="8" y="0"/>
                  </a:lnTo>
                  <a:lnTo>
                    <a:pt x="27" y="8"/>
                  </a:lnTo>
                  <a:lnTo>
                    <a:pt x="0" y="15"/>
                  </a:lnTo>
                </a:path>
              </a:pathLst>
            </a:custGeom>
            <a:grpFill/>
            <a:ln w="6350">
              <a:noFill/>
              <a:round/>
              <a:headEnd/>
              <a:tailEnd/>
            </a:ln>
          </p:spPr>
          <p:txBody>
            <a:bodyPr lIns="0" tIns="0" rIns="0" bIns="0" anchor="ctr">
              <a:spAutoFit/>
            </a:bodyPr>
            <a:lstStyle/>
            <a:p>
              <a:pPr>
                <a:defRPr/>
              </a:pPr>
              <a:endParaRPr lang="en-GB" dirty="0"/>
            </a:p>
          </p:txBody>
        </p:sp>
        <p:sp>
          <p:nvSpPr>
            <p:cNvPr id="152" name="Freeform 151"/>
            <p:cNvSpPr>
              <a:spLocks/>
            </p:cNvSpPr>
            <p:nvPr/>
          </p:nvSpPr>
          <p:spPr bwMode="auto">
            <a:xfrm>
              <a:off x="5980637" y="10198216"/>
              <a:ext cx="343284" cy="237241"/>
            </a:xfrm>
            <a:custGeom>
              <a:avLst/>
              <a:gdLst>
                <a:gd name="T0" fmla="*/ 0 w 84"/>
                <a:gd name="T1" fmla="*/ 47622488 h 63"/>
                <a:gd name="T2" fmla="*/ 0 w 84"/>
                <a:gd name="T3" fmla="*/ 47622488 h 63"/>
                <a:gd name="T4" fmla="*/ 11222458 w 84"/>
                <a:gd name="T5" fmla="*/ 69846223 h 63"/>
                <a:gd name="T6" fmla="*/ 25652236 w 84"/>
                <a:gd name="T7" fmla="*/ 61908725 h 63"/>
                <a:gd name="T8" fmla="*/ 41686311 w 84"/>
                <a:gd name="T9" fmla="*/ 76194962 h 63"/>
                <a:gd name="T10" fmla="*/ 54511791 w 84"/>
                <a:gd name="T11" fmla="*/ 69846223 h 63"/>
                <a:gd name="T12" fmla="*/ 49702711 w 84"/>
                <a:gd name="T13" fmla="*/ 95243717 h 63"/>
                <a:gd name="T14" fmla="*/ 133074048 w 84"/>
                <a:gd name="T15" fmla="*/ 98418716 h 63"/>
                <a:gd name="T16" fmla="*/ 101007183 w 84"/>
                <a:gd name="T17" fmla="*/ 80957460 h 63"/>
                <a:gd name="T18" fmla="*/ 84974383 w 84"/>
                <a:gd name="T19" fmla="*/ 50796228 h 63"/>
                <a:gd name="T20" fmla="*/ 86578676 w 84"/>
                <a:gd name="T21" fmla="*/ 17461241 h 63"/>
                <a:gd name="T22" fmla="*/ 107420556 w 84"/>
                <a:gd name="T23" fmla="*/ 0 h 63"/>
                <a:gd name="T24" fmla="*/ 35272928 w 84"/>
                <a:gd name="T25" fmla="*/ 6350001 h 63"/>
                <a:gd name="T26" fmla="*/ 17635831 w 84"/>
                <a:gd name="T27" fmla="*/ 47622488 h 63"/>
                <a:gd name="T28" fmla="*/ 0 w 84"/>
                <a:gd name="T29" fmla="*/ 47622488 h 63"/>
                <a:gd name="T30" fmla="*/ 0 w 84"/>
                <a:gd name="T31" fmla="*/ 47622488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
                <a:gd name="T49" fmla="*/ 0 h 63"/>
                <a:gd name="T50" fmla="*/ 84 w 84"/>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 h="63">
                  <a:moveTo>
                    <a:pt x="0" y="30"/>
                  </a:moveTo>
                  <a:lnTo>
                    <a:pt x="0" y="30"/>
                  </a:lnTo>
                  <a:lnTo>
                    <a:pt x="7" y="44"/>
                  </a:lnTo>
                  <a:lnTo>
                    <a:pt x="16" y="39"/>
                  </a:lnTo>
                  <a:lnTo>
                    <a:pt x="26" y="48"/>
                  </a:lnTo>
                  <a:lnTo>
                    <a:pt x="34" y="44"/>
                  </a:lnTo>
                  <a:lnTo>
                    <a:pt x="31" y="60"/>
                  </a:lnTo>
                  <a:lnTo>
                    <a:pt x="83" y="62"/>
                  </a:lnTo>
                  <a:lnTo>
                    <a:pt x="63" y="51"/>
                  </a:lnTo>
                  <a:lnTo>
                    <a:pt x="53" y="32"/>
                  </a:lnTo>
                  <a:lnTo>
                    <a:pt x="54" y="11"/>
                  </a:lnTo>
                  <a:lnTo>
                    <a:pt x="67" y="0"/>
                  </a:lnTo>
                  <a:lnTo>
                    <a:pt x="22" y="4"/>
                  </a:lnTo>
                  <a:lnTo>
                    <a:pt x="11" y="30"/>
                  </a:lnTo>
                  <a:lnTo>
                    <a:pt x="0" y="30"/>
                  </a:lnTo>
                </a:path>
              </a:pathLst>
            </a:custGeom>
            <a:grpFill/>
            <a:ln w="6350">
              <a:noFill/>
              <a:round/>
              <a:headEnd/>
              <a:tailEnd/>
            </a:ln>
          </p:spPr>
          <p:txBody>
            <a:bodyPr lIns="0" tIns="0" rIns="0" bIns="0" anchor="ctr">
              <a:spAutoFit/>
            </a:bodyPr>
            <a:lstStyle/>
            <a:p>
              <a:pPr>
                <a:defRPr/>
              </a:pPr>
              <a:endParaRPr lang="en-GB" dirty="0"/>
            </a:p>
          </p:txBody>
        </p:sp>
        <p:sp>
          <p:nvSpPr>
            <p:cNvPr id="153" name="Freeform 152"/>
            <p:cNvSpPr>
              <a:spLocks/>
            </p:cNvSpPr>
            <p:nvPr/>
          </p:nvSpPr>
          <p:spPr bwMode="auto">
            <a:xfrm>
              <a:off x="6103605" y="9790165"/>
              <a:ext cx="845396" cy="408052"/>
            </a:xfrm>
            <a:custGeom>
              <a:avLst/>
              <a:gdLst>
                <a:gd name="T0" fmla="*/ 0 w 211"/>
                <a:gd name="T1" fmla="*/ 154608593 h 103"/>
                <a:gd name="T2" fmla="*/ 0 w 211"/>
                <a:gd name="T3" fmla="*/ 154608593 h 103"/>
                <a:gd name="T4" fmla="*/ 30821668 w 211"/>
                <a:gd name="T5" fmla="*/ 158122454 h 103"/>
                <a:gd name="T6" fmla="*/ 10787834 w 211"/>
                <a:gd name="T7" fmla="*/ 173934207 h 103"/>
                <a:gd name="T8" fmla="*/ 64725751 w 211"/>
                <a:gd name="T9" fmla="*/ 179205661 h 103"/>
                <a:gd name="T10" fmla="*/ 66267578 w 211"/>
                <a:gd name="T11" fmla="*/ 158122454 h 103"/>
                <a:gd name="T12" fmla="*/ 81678427 w 211"/>
                <a:gd name="T13" fmla="*/ 163392583 h 103"/>
                <a:gd name="T14" fmla="*/ 66267578 w 211"/>
                <a:gd name="T15" fmla="*/ 151094733 h 103"/>
                <a:gd name="T16" fmla="*/ 87842014 w 211"/>
                <a:gd name="T17" fmla="*/ 154608593 h 103"/>
                <a:gd name="T18" fmla="*/ 81678427 w 211"/>
                <a:gd name="T19" fmla="*/ 131767835 h 103"/>
                <a:gd name="T20" fmla="*/ 94006842 w 211"/>
                <a:gd name="T21" fmla="*/ 145823279 h 103"/>
                <a:gd name="T22" fmla="*/ 107877085 w 211"/>
                <a:gd name="T23" fmla="*/ 133525428 h 103"/>
                <a:gd name="T24" fmla="*/ 98629843 w 211"/>
                <a:gd name="T25" fmla="*/ 117713717 h 103"/>
                <a:gd name="T26" fmla="*/ 130993329 w 211"/>
                <a:gd name="T27" fmla="*/ 119469985 h 103"/>
                <a:gd name="T28" fmla="*/ 123287914 w 211"/>
                <a:gd name="T29" fmla="*/ 110685996 h 103"/>
                <a:gd name="T30" fmla="*/ 137156916 w 211"/>
                <a:gd name="T31" fmla="*/ 114199856 h 103"/>
                <a:gd name="T32" fmla="*/ 146404158 w 211"/>
                <a:gd name="T33" fmla="*/ 94872959 h 103"/>
                <a:gd name="T34" fmla="*/ 306677318 w 211"/>
                <a:gd name="T35" fmla="*/ 38652480 h 103"/>
                <a:gd name="T36" fmla="*/ 323629975 w 211"/>
                <a:gd name="T37" fmla="*/ 15811716 h 103"/>
                <a:gd name="T38" fmla="*/ 292807075 w 211"/>
                <a:gd name="T39" fmla="*/ 0 h 103"/>
                <a:gd name="T40" fmla="*/ 225000171 w 211"/>
                <a:gd name="T41" fmla="*/ 36894887 h 103"/>
                <a:gd name="T42" fmla="*/ 154109573 w 211"/>
                <a:gd name="T43" fmla="*/ 36894887 h 103"/>
                <a:gd name="T44" fmla="*/ 80136580 w 211"/>
                <a:gd name="T45" fmla="*/ 84331356 h 103"/>
                <a:gd name="T46" fmla="*/ 40068911 w 211"/>
                <a:gd name="T47" fmla="*/ 91359098 h 103"/>
                <a:gd name="T48" fmla="*/ 41609507 w 211"/>
                <a:gd name="T49" fmla="*/ 110685996 h 103"/>
                <a:gd name="T50" fmla="*/ 63185164 w 211"/>
                <a:gd name="T51" fmla="*/ 114199856 h 103"/>
                <a:gd name="T52" fmla="*/ 38527083 w 211"/>
                <a:gd name="T53" fmla="*/ 114199856 h 103"/>
                <a:gd name="T54" fmla="*/ 49314921 w 211"/>
                <a:gd name="T55" fmla="*/ 122983846 h 103"/>
                <a:gd name="T56" fmla="*/ 30821668 w 211"/>
                <a:gd name="T57" fmla="*/ 133525428 h 103"/>
                <a:gd name="T58" fmla="*/ 52397336 w 211"/>
                <a:gd name="T59" fmla="*/ 142309418 h 103"/>
                <a:gd name="T60" fmla="*/ 0 w 211"/>
                <a:gd name="T61" fmla="*/ 154608593 h 103"/>
                <a:gd name="T62" fmla="*/ 0 w 211"/>
                <a:gd name="T63" fmla="*/ 154608593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
                <a:gd name="T97" fmla="*/ 0 h 103"/>
                <a:gd name="T98" fmla="*/ 211 w 211"/>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 h="103">
                  <a:moveTo>
                    <a:pt x="0" y="88"/>
                  </a:moveTo>
                  <a:lnTo>
                    <a:pt x="0" y="88"/>
                  </a:lnTo>
                  <a:lnTo>
                    <a:pt x="20" y="90"/>
                  </a:lnTo>
                  <a:lnTo>
                    <a:pt x="7" y="99"/>
                  </a:lnTo>
                  <a:lnTo>
                    <a:pt x="42" y="102"/>
                  </a:lnTo>
                  <a:lnTo>
                    <a:pt x="43" y="90"/>
                  </a:lnTo>
                  <a:lnTo>
                    <a:pt x="53" y="93"/>
                  </a:lnTo>
                  <a:lnTo>
                    <a:pt x="43" y="86"/>
                  </a:lnTo>
                  <a:lnTo>
                    <a:pt x="57" y="88"/>
                  </a:lnTo>
                  <a:lnTo>
                    <a:pt x="53" y="75"/>
                  </a:lnTo>
                  <a:lnTo>
                    <a:pt x="61" y="83"/>
                  </a:lnTo>
                  <a:lnTo>
                    <a:pt x="70" y="76"/>
                  </a:lnTo>
                  <a:lnTo>
                    <a:pt x="64" y="67"/>
                  </a:lnTo>
                  <a:lnTo>
                    <a:pt x="85" y="68"/>
                  </a:lnTo>
                  <a:lnTo>
                    <a:pt x="80" y="63"/>
                  </a:lnTo>
                  <a:lnTo>
                    <a:pt x="89" y="65"/>
                  </a:lnTo>
                  <a:lnTo>
                    <a:pt x="95" y="54"/>
                  </a:lnTo>
                  <a:lnTo>
                    <a:pt x="199" y="22"/>
                  </a:lnTo>
                  <a:lnTo>
                    <a:pt x="210" y="9"/>
                  </a:lnTo>
                  <a:lnTo>
                    <a:pt x="190" y="0"/>
                  </a:lnTo>
                  <a:lnTo>
                    <a:pt x="146" y="21"/>
                  </a:lnTo>
                  <a:lnTo>
                    <a:pt x="100" y="21"/>
                  </a:lnTo>
                  <a:lnTo>
                    <a:pt x="52" y="48"/>
                  </a:lnTo>
                  <a:lnTo>
                    <a:pt x="26" y="52"/>
                  </a:lnTo>
                  <a:lnTo>
                    <a:pt x="27" y="63"/>
                  </a:lnTo>
                  <a:lnTo>
                    <a:pt x="41" y="65"/>
                  </a:lnTo>
                  <a:lnTo>
                    <a:pt x="25" y="65"/>
                  </a:lnTo>
                  <a:lnTo>
                    <a:pt x="32" y="70"/>
                  </a:lnTo>
                  <a:lnTo>
                    <a:pt x="20" y="76"/>
                  </a:lnTo>
                  <a:lnTo>
                    <a:pt x="34" y="81"/>
                  </a:lnTo>
                  <a:lnTo>
                    <a:pt x="0" y="88"/>
                  </a:lnTo>
                </a:path>
              </a:pathLst>
            </a:custGeom>
            <a:grpFill/>
            <a:ln w="6350">
              <a:noFill/>
              <a:round/>
              <a:headEnd/>
              <a:tailEnd/>
            </a:ln>
          </p:spPr>
          <p:txBody>
            <a:bodyPr lIns="0" tIns="0" rIns="0" bIns="0" anchor="ctr">
              <a:spAutoFit/>
            </a:bodyPr>
            <a:lstStyle/>
            <a:p>
              <a:pPr>
                <a:defRPr/>
              </a:pPr>
              <a:endParaRPr lang="en-GB" dirty="0"/>
            </a:p>
          </p:txBody>
        </p:sp>
        <p:sp>
          <p:nvSpPr>
            <p:cNvPr id="154" name="Freeform 153"/>
            <p:cNvSpPr>
              <a:spLocks/>
            </p:cNvSpPr>
            <p:nvPr/>
          </p:nvSpPr>
          <p:spPr bwMode="auto">
            <a:xfrm>
              <a:off x="8521958" y="13875420"/>
              <a:ext cx="440631" cy="820850"/>
            </a:xfrm>
            <a:custGeom>
              <a:avLst/>
              <a:gdLst>
                <a:gd name="T0" fmla="*/ 0 w 109"/>
                <a:gd name="T1" fmla="*/ 56982790 h 209"/>
                <a:gd name="T2" fmla="*/ 0 w 109"/>
                <a:gd name="T3" fmla="*/ 56982790 h 209"/>
                <a:gd name="T4" fmla="*/ 10982123 w 109"/>
                <a:gd name="T5" fmla="*/ 29354730 h 209"/>
                <a:gd name="T6" fmla="*/ 56477515 w 109"/>
                <a:gd name="T7" fmla="*/ 0 h 209"/>
                <a:gd name="T8" fmla="*/ 76872341 w 109"/>
                <a:gd name="T9" fmla="*/ 27628059 h 209"/>
                <a:gd name="T10" fmla="*/ 70597203 w 109"/>
                <a:gd name="T11" fmla="*/ 75977484 h 209"/>
                <a:gd name="T12" fmla="*/ 125505307 w 109"/>
                <a:gd name="T13" fmla="*/ 55256119 h 209"/>
                <a:gd name="T14" fmla="*/ 149037702 w 109"/>
                <a:gd name="T15" fmla="*/ 75977484 h 209"/>
                <a:gd name="T16" fmla="*/ 169431313 w 109"/>
                <a:gd name="T17" fmla="*/ 124325605 h 209"/>
                <a:gd name="T18" fmla="*/ 161587978 w 109"/>
                <a:gd name="T19" fmla="*/ 153680325 h 209"/>
                <a:gd name="T20" fmla="*/ 120798327 w 109"/>
                <a:gd name="T21" fmla="*/ 151953654 h 209"/>
                <a:gd name="T22" fmla="*/ 105110482 w 109"/>
                <a:gd name="T23" fmla="*/ 165768336 h 209"/>
                <a:gd name="T24" fmla="*/ 112955031 w 109"/>
                <a:gd name="T25" fmla="*/ 215843148 h 209"/>
                <a:gd name="T26" fmla="*/ 58045674 w 109"/>
                <a:gd name="T27" fmla="*/ 172675061 h 209"/>
                <a:gd name="T28" fmla="*/ 34514522 w 109"/>
                <a:gd name="T29" fmla="*/ 250377881 h 209"/>
                <a:gd name="T30" fmla="*/ 61183243 w 109"/>
                <a:gd name="T31" fmla="*/ 319448661 h 209"/>
                <a:gd name="T32" fmla="*/ 98835344 w 109"/>
                <a:gd name="T33" fmla="*/ 345348807 h 209"/>
                <a:gd name="T34" fmla="*/ 78440499 w 109"/>
                <a:gd name="T35" fmla="*/ 359163489 h 209"/>
                <a:gd name="T36" fmla="*/ 73734772 w 109"/>
                <a:gd name="T37" fmla="*/ 336715370 h 209"/>
                <a:gd name="T38" fmla="*/ 58045674 w 109"/>
                <a:gd name="T39" fmla="*/ 336715370 h 209"/>
                <a:gd name="T40" fmla="*/ 15687850 w 109"/>
                <a:gd name="T41" fmla="*/ 298727295 h 209"/>
                <a:gd name="T42" fmla="*/ 23532404 w 109"/>
                <a:gd name="T43" fmla="*/ 252104552 h 209"/>
                <a:gd name="T44" fmla="*/ 45495397 w 109"/>
                <a:gd name="T45" fmla="*/ 210663135 h 209"/>
                <a:gd name="T46" fmla="*/ 15687850 w 109"/>
                <a:gd name="T47" fmla="*/ 141593628 h 209"/>
                <a:gd name="T48" fmla="*/ 25100562 w 109"/>
                <a:gd name="T49" fmla="*/ 110512237 h 209"/>
                <a:gd name="T50" fmla="*/ 0 w 109"/>
                <a:gd name="T51" fmla="*/ 56982790 h 209"/>
                <a:gd name="T52" fmla="*/ 0 w 109"/>
                <a:gd name="T53" fmla="*/ 56982790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
                <a:gd name="T82" fmla="*/ 0 h 209"/>
                <a:gd name="T83" fmla="*/ 109 w 109"/>
                <a:gd name="T84" fmla="*/ 209 h 2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 h="209">
                  <a:moveTo>
                    <a:pt x="0" y="33"/>
                  </a:moveTo>
                  <a:lnTo>
                    <a:pt x="0" y="33"/>
                  </a:lnTo>
                  <a:lnTo>
                    <a:pt x="7" y="17"/>
                  </a:lnTo>
                  <a:lnTo>
                    <a:pt x="36" y="0"/>
                  </a:lnTo>
                  <a:lnTo>
                    <a:pt x="49" y="16"/>
                  </a:lnTo>
                  <a:lnTo>
                    <a:pt x="45" y="44"/>
                  </a:lnTo>
                  <a:lnTo>
                    <a:pt x="80" y="32"/>
                  </a:lnTo>
                  <a:lnTo>
                    <a:pt x="95" y="44"/>
                  </a:lnTo>
                  <a:lnTo>
                    <a:pt x="108" y="72"/>
                  </a:lnTo>
                  <a:lnTo>
                    <a:pt x="103" y="89"/>
                  </a:lnTo>
                  <a:lnTo>
                    <a:pt x="77" y="88"/>
                  </a:lnTo>
                  <a:lnTo>
                    <a:pt x="67" y="96"/>
                  </a:lnTo>
                  <a:lnTo>
                    <a:pt x="72" y="125"/>
                  </a:lnTo>
                  <a:lnTo>
                    <a:pt x="37" y="100"/>
                  </a:lnTo>
                  <a:lnTo>
                    <a:pt x="22" y="145"/>
                  </a:lnTo>
                  <a:lnTo>
                    <a:pt x="39" y="185"/>
                  </a:lnTo>
                  <a:lnTo>
                    <a:pt x="63" y="200"/>
                  </a:lnTo>
                  <a:lnTo>
                    <a:pt x="50" y="208"/>
                  </a:lnTo>
                  <a:lnTo>
                    <a:pt x="47" y="195"/>
                  </a:lnTo>
                  <a:lnTo>
                    <a:pt x="37" y="195"/>
                  </a:lnTo>
                  <a:lnTo>
                    <a:pt x="10" y="173"/>
                  </a:lnTo>
                  <a:lnTo>
                    <a:pt x="15" y="146"/>
                  </a:lnTo>
                  <a:lnTo>
                    <a:pt x="29" y="122"/>
                  </a:lnTo>
                  <a:lnTo>
                    <a:pt x="10" y="82"/>
                  </a:lnTo>
                  <a:lnTo>
                    <a:pt x="16" y="64"/>
                  </a:lnTo>
                  <a:lnTo>
                    <a:pt x="0" y="33"/>
                  </a:lnTo>
                </a:path>
              </a:pathLst>
            </a:custGeom>
            <a:grpFill/>
            <a:ln w="6350">
              <a:noFill/>
              <a:round/>
              <a:headEnd/>
              <a:tailEnd/>
            </a:ln>
          </p:spPr>
          <p:txBody>
            <a:bodyPr lIns="0" tIns="0" rIns="0" bIns="0" anchor="ctr">
              <a:spAutoFit/>
            </a:bodyPr>
            <a:lstStyle/>
            <a:p>
              <a:pPr>
                <a:defRPr/>
              </a:pPr>
              <a:endParaRPr lang="en-GB" dirty="0"/>
            </a:p>
          </p:txBody>
        </p:sp>
        <p:sp>
          <p:nvSpPr>
            <p:cNvPr id="155" name="Freeform 154"/>
            <p:cNvSpPr>
              <a:spLocks/>
            </p:cNvSpPr>
            <p:nvPr/>
          </p:nvSpPr>
          <p:spPr bwMode="auto">
            <a:xfrm>
              <a:off x="4602380" y="12618056"/>
              <a:ext cx="1019604" cy="384324"/>
            </a:xfrm>
            <a:custGeom>
              <a:avLst/>
              <a:gdLst>
                <a:gd name="T0" fmla="*/ 0 w 252"/>
                <a:gd name="T1" fmla="*/ 55671680 h 99"/>
                <a:gd name="T2" fmla="*/ 0 w 252"/>
                <a:gd name="T3" fmla="*/ 55671680 h 99"/>
                <a:gd name="T4" fmla="*/ 17287462 w 252"/>
                <a:gd name="T5" fmla="*/ 97848223 h 99"/>
                <a:gd name="T6" fmla="*/ 1572043 w 252"/>
                <a:gd name="T7" fmla="*/ 102908575 h 99"/>
                <a:gd name="T8" fmla="*/ 17287462 w 252"/>
                <a:gd name="T9" fmla="*/ 109657442 h 99"/>
                <a:gd name="T10" fmla="*/ 23573131 w 252"/>
                <a:gd name="T11" fmla="*/ 136650313 h 99"/>
                <a:gd name="T12" fmla="*/ 45575473 w 252"/>
                <a:gd name="T13" fmla="*/ 133275879 h 99"/>
                <a:gd name="T14" fmla="*/ 23573131 w 252"/>
                <a:gd name="T15" fmla="*/ 145085098 h 99"/>
                <a:gd name="T16" fmla="*/ 48718305 w 252"/>
                <a:gd name="T17" fmla="*/ 140023447 h 99"/>
                <a:gd name="T18" fmla="*/ 75435513 w 252"/>
                <a:gd name="T19" fmla="*/ 156894316 h 99"/>
                <a:gd name="T20" fmla="*/ 100580697 w 252"/>
                <a:gd name="T21" fmla="*/ 138336230 h 99"/>
                <a:gd name="T22" fmla="*/ 139869232 w 252"/>
                <a:gd name="T23" fmla="*/ 161954668 h 99"/>
                <a:gd name="T24" fmla="*/ 207447058 w 252"/>
                <a:gd name="T25" fmla="*/ 138336230 h 99"/>
                <a:gd name="T26" fmla="*/ 205876268 w 252"/>
                <a:gd name="T27" fmla="*/ 165329101 h 99"/>
                <a:gd name="T28" fmla="*/ 218448850 w 252"/>
                <a:gd name="T29" fmla="*/ 138336230 h 99"/>
                <a:gd name="T30" fmla="*/ 347317583 w 252"/>
                <a:gd name="T31" fmla="*/ 133275879 h 99"/>
                <a:gd name="T32" fmla="*/ 394463826 w 252"/>
                <a:gd name="T33" fmla="*/ 129901445 h 99"/>
                <a:gd name="T34" fmla="*/ 380320454 w 252"/>
                <a:gd name="T35" fmla="*/ 72542549 h 99"/>
                <a:gd name="T36" fmla="*/ 391320994 w 252"/>
                <a:gd name="T37" fmla="*/ 60733330 h 99"/>
                <a:gd name="T38" fmla="*/ 350460415 w 252"/>
                <a:gd name="T39" fmla="*/ 11809224 h 99"/>
                <a:gd name="T40" fmla="*/ 323743129 w 252"/>
                <a:gd name="T41" fmla="*/ 11809224 h 99"/>
                <a:gd name="T42" fmla="*/ 253022511 w 252"/>
                <a:gd name="T43" fmla="*/ 32053232 h 99"/>
                <a:gd name="T44" fmla="*/ 190159600 w 252"/>
                <a:gd name="T45" fmla="*/ 0 h 99"/>
                <a:gd name="T46" fmla="*/ 150871025 w 252"/>
                <a:gd name="T47" fmla="*/ 1687217 h 99"/>
                <a:gd name="T48" fmla="*/ 102152740 w 252"/>
                <a:gd name="T49" fmla="*/ 30366016 h 99"/>
                <a:gd name="T50" fmla="*/ 61290888 w 252"/>
                <a:gd name="T51" fmla="*/ 21931231 h 99"/>
                <a:gd name="T52" fmla="*/ 73863470 w 252"/>
                <a:gd name="T53" fmla="*/ 37114883 h 99"/>
                <a:gd name="T54" fmla="*/ 0 w 252"/>
                <a:gd name="T55" fmla="*/ 55671680 h 99"/>
                <a:gd name="T56" fmla="*/ 0 w 252"/>
                <a:gd name="T57" fmla="*/ 55671680 h 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2"/>
                <a:gd name="T88" fmla="*/ 0 h 99"/>
                <a:gd name="T89" fmla="*/ 252 w 252"/>
                <a:gd name="T90" fmla="*/ 99 h 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2" h="99">
                  <a:moveTo>
                    <a:pt x="0" y="33"/>
                  </a:moveTo>
                  <a:lnTo>
                    <a:pt x="0" y="33"/>
                  </a:lnTo>
                  <a:lnTo>
                    <a:pt x="11" y="58"/>
                  </a:lnTo>
                  <a:lnTo>
                    <a:pt x="1" y="61"/>
                  </a:lnTo>
                  <a:lnTo>
                    <a:pt x="11" y="65"/>
                  </a:lnTo>
                  <a:lnTo>
                    <a:pt x="15" y="81"/>
                  </a:lnTo>
                  <a:lnTo>
                    <a:pt x="29" y="79"/>
                  </a:lnTo>
                  <a:lnTo>
                    <a:pt x="15" y="86"/>
                  </a:lnTo>
                  <a:lnTo>
                    <a:pt x="31" y="83"/>
                  </a:lnTo>
                  <a:lnTo>
                    <a:pt x="48" y="93"/>
                  </a:lnTo>
                  <a:lnTo>
                    <a:pt x="64" y="82"/>
                  </a:lnTo>
                  <a:lnTo>
                    <a:pt x="89" y="96"/>
                  </a:lnTo>
                  <a:lnTo>
                    <a:pt x="132" y="82"/>
                  </a:lnTo>
                  <a:lnTo>
                    <a:pt x="131" y="98"/>
                  </a:lnTo>
                  <a:lnTo>
                    <a:pt x="139" y="82"/>
                  </a:lnTo>
                  <a:lnTo>
                    <a:pt x="221" y="79"/>
                  </a:lnTo>
                  <a:lnTo>
                    <a:pt x="251" y="77"/>
                  </a:lnTo>
                  <a:lnTo>
                    <a:pt x="242" y="43"/>
                  </a:lnTo>
                  <a:lnTo>
                    <a:pt x="249" y="36"/>
                  </a:lnTo>
                  <a:lnTo>
                    <a:pt x="223" y="7"/>
                  </a:lnTo>
                  <a:lnTo>
                    <a:pt x="206" y="7"/>
                  </a:lnTo>
                  <a:lnTo>
                    <a:pt x="161" y="19"/>
                  </a:lnTo>
                  <a:lnTo>
                    <a:pt x="121" y="0"/>
                  </a:lnTo>
                  <a:lnTo>
                    <a:pt x="96" y="1"/>
                  </a:lnTo>
                  <a:lnTo>
                    <a:pt x="65" y="18"/>
                  </a:lnTo>
                  <a:lnTo>
                    <a:pt x="39" y="13"/>
                  </a:lnTo>
                  <a:lnTo>
                    <a:pt x="47" y="22"/>
                  </a:lnTo>
                  <a:lnTo>
                    <a:pt x="0" y="33"/>
                  </a:lnTo>
                </a:path>
              </a:pathLst>
            </a:custGeom>
            <a:grpFill/>
            <a:ln w="6350">
              <a:noFill/>
              <a:round/>
              <a:headEnd/>
              <a:tailEnd/>
            </a:ln>
          </p:spPr>
          <p:txBody>
            <a:bodyPr lIns="0" tIns="0" rIns="0" bIns="0" anchor="ctr">
              <a:spAutoFit/>
            </a:bodyPr>
            <a:lstStyle/>
            <a:p>
              <a:pPr>
                <a:defRPr/>
              </a:pPr>
              <a:endParaRPr lang="en-GB" dirty="0"/>
            </a:p>
          </p:txBody>
        </p:sp>
        <p:sp>
          <p:nvSpPr>
            <p:cNvPr id="156" name="Freeform 155"/>
            <p:cNvSpPr>
              <a:spLocks/>
            </p:cNvSpPr>
            <p:nvPr/>
          </p:nvSpPr>
          <p:spPr bwMode="auto">
            <a:xfrm>
              <a:off x="8767890" y="13742567"/>
              <a:ext cx="384269" cy="792381"/>
            </a:xfrm>
            <a:custGeom>
              <a:avLst/>
              <a:gdLst>
                <a:gd name="T0" fmla="*/ 0 w 95"/>
                <a:gd name="T1" fmla="*/ 17056038 h 203"/>
                <a:gd name="T2" fmla="*/ 0 w 95"/>
                <a:gd name="T3" fmla="*/ 17056038 h 203"/>
                <a:gd name="T4" fmla="*/ 21990127 w 95"/>
                <a:gd name="T5" fmla="*/ 52872417 h 203"/>
                <a:gd name="T6" fmla="*/ 50262967 w 95"/>
                <a:gd name="T7" fmla="*/ 68222847 h 203"/>
                <a:gd name="T8" fmla="*/ 36127169 w 95"/>
                <a:gd name="T9" fmla="*/ 93806917 h 203"/>
                <a:gd name="T10" fmla="*/ 87960510 w 95"/>
                <a:gd name="T11" fmla="*/ 139856901 h 203"/>
                <a:gd name="T12" fmla="*/ 111520992 w 95"/>
                <a:gd name="T13" fmla="*/ 202962959 h 203"/>
                <a:gd name="T14" fmla="*/ 114662975 w 95"/>
                <a:gd name="T15" fmla="*/ 255835356 h 203"/>
                <a:gd name="T16" fmla="*/ 50262967 w 95"/>
                <a:gd name="T17" fmla="*/ 301886645 h 203"/>
                <a:gd name="T18" fmla="*/ 59687661 w 95"/>
                <a:gd name="T19" fmla="*/ 344525504 h 203"/>
                <a:gd name="T20" fmla="*/ 80106161 w 95"/>
                <a:gd name="T21" fmla="*/ 315530166 h 203"/>
                <a:gd name="T22" fmla="*/ 92672857 w 95"/>
                <a:gd name="T23" fmla="*/ 324058182 h 203"/>
                <a:gd name="T24" fmla="*/ 97385204 w 95"/>
                <a:gd name="T25" fmla="*/ 303592249 h 203"/>
                <a:gd name="T26" fmla="*/ 147648151 w 95"/>
                <a:gd name="T27" fmla="*/ 272891389 h 203"/>
                <a:gd name="T28" fmla="*/ 141365440 w 95"/>
                <a:gd name="T29" fmla="*/ 185906926 h 203"/>
                <a:gd name="T30" fmla="*/ 72253084 w 95"/>
                <a:gd name="T31" fmla="*/ 105744835 h 203"/>
                <a:gd name="T32" fmla="*/ 80106161 w 95"/>
                <a:gd name="T33" fmla="*/ 78456467 h 203"/>
                <a:gd name="T34" fmla="*/ 120945686 w 95"/>
                <a:gd name="T35" fmla="*/ 39227581 h 203"/>
                <a:gd name="T36" fmla="*/ 62828390 w 95"/>
                <a:gd name="T37" fmla="*/ 0 h 203"/>
                <a:gd name="T38" fmla="*/ 0 w 95"/>
                <a:gd name="T39" fmla="*/ 17056038 h 203"/>
                <a:gd name="T40" fmla="*/ 0 w 95"/>
                <a:gd name="T41" fmla="*/ 17056038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203"/>
                <a:gd name="T65" fmla="*/ 95 w 95"/>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203">
                  <a:moveTo>
                    <a:pt x="0" y="10"/>
                  </a:moveTo>
                  <a:lnTo>
                    <a:pt x="0" y="10"/>
                  </a:lnTo>
                  <a:lnTo>
                    <a:pt x="14" y="31"/>
                  </a:lnTo>
                  <a:lnTo>
                    <a:pt x="32" y="40"/>
                  </a:lnTo>
                  <a:lnTo>
                    <a:pt x="23" y="55"/>
                  </a:lnTo>
                  <a:lnTo>
                    <a:pt x="56" y="82"/>
                  </a:lnTo>
                  <a:lnTo>
                    <a:pt x="71" y="119"/>
                  </a:lnTo>
                  <a:lnTo>
                    <a:pt x="73" y="150"/>
                  </a:lnTo>
                  <a:lnTo>
                    <a:pt x="32" y="177"/>
                  </a:lnTo>
                  <a:lnTo>
                    <a:pt x="38" y="202"/>
                  </a:lnTo>
                  <a:lnTo>
                    <a:pt x="51" y="185"/>
                  </a:lnTo>
                  <a:lnTo>
                    <a:pt x="59" y="190"/>
                  </a:lnTo>
                  <a:lnTo>
                    <a:pt x="62" y="178"/>
                  </a:lnTo>
                  <a:lnTo>
                    <a:pt x="94" y="160"/>
                  </a:lnTo>
                  <a:lnTo>
                    <a:pt x="90" y="109"/>
                  </a:lnTo>
                  <a:lnTo>
                    <a:pt x="46" y="62"/>
                  </a:lnTo>
                  <a:lnTo>
                    <a:pt x="51" y="46"/>
                  </a:lnTo>
                  <a:lnTo>
                    <a:pt x="77" y="23"/>
                  </a:lnTo>
                  <a:lnTo>
                    <a:pt x="40" y="0"/>
                  </a:lnTo>
                  <a:lnTo>
                    <a:pt x="0" y="10"/>
                  </a:lnTo>
                </a:path>
              </a:pathLst>
            </a:custGeom>
            <a:grpFill/>
            <a:ln w="6350">
              <a:noFill/>
              <a:round/>
              <a:headEnd/>
              <a:tailEnd/>
            </a:ln>
          </p:spPr>
          <p:txBody>
            <a:bodyPr lIns="0" tIns="0" rIns="0" bIns="0" anchor="ctr">
              <a:spAutoFit/>
            </a:bodyPr>
            <a:lstStyle/>
            <a:p>
              <a:pPr>
                <a:defRPr/>
              </a:pPr>
              <a:endParaRPr lang="en-GB" dirty="0"/>
            </a:p>
          </p:txBody>
        </p:sp>
        <p:sp>
          <p:nvSpPr>
            <p:cNvPr id="157" name="Freeform 156"/>
            <p:cNvSpPr>
              <a:spLocks/>
            </p:cNvSpPr>
            <p:nvPr/>
          </p:nvSpPr>
          <p:spPr bwMode="auto">
            <a:xfrm>
              <a:off x="5288944" y="12475714"/>
              <a:ext cx="409890" cy="180301"/>
            </a:xfrm>
            <a:custGeom>
              <a:avLst/>
              <a:gdLst>
                <a:gd name="T0" fmla="*/ 0 w 102"/>
                <a:gd name="T1" fmla="*/ 3439837 h 46"/>
                <a:gd name="T2" fmla="*/ 37206018 w 102"/>
                <a:gd name="T3" fmla="*/ 0 h 46"/>
                <a:gd name="T4" fmla="*/ 72863135 w 102"/>
                <a:gd name="T5" fmla="*/ 15478608 h 46"/>
                <a:gd name="T6" fmla="*/ 86814474 w 102"/>
                <a:gd name="T7" fmla="*/ 32676478 h 46"/>
                <a:gd name="T8" fmla="*/ 105418723 w 102"/>
                <a:gd name="T9" fmla="*/ 32676478 h 46"/>
                <a:gd name="T10" fmla="*/ 119371288 w 102"/>
                <a:gd name="T11" fmla="*/ 24077546 h 46"/>
                <a:gd name="T12" fmla="*/ 128672167 w 102"/>
                <a:gd name="T13" fmla="*/ 22356972 h 46"/>
                <a:gd name="T14" fmla="*/ 137974292 w 102"/>
                <a:gd name="T15" fmla="*/ 39556149 h 46"/>
                <a:gd name="T16" fmla="*/ 155027149 w 102"/>
                <a:gd name="T17" fmla="*/ 44715256 h 46"/>
                <a:gd name="T18" fmla="*/ 150376710 w 102"/>
                <a:gd name="T19" fmla="*/ 51593615 h 46"/>
                <a:gd name="T20" fmla="*/ 156577296 w 102"/>
                <a:gd name="T21" fmla="*/ 65352956 h 46"/>
                <a:gd name="T22" fmla="*/ 155027149 w 102"/>
                <a:gd name="T23" fmla="*/ 75671151 h 46"/>
                <a:gd name="T24" fmla="*/ 137974292 w 102"/>
                <a:gd name="T25" fmla="*/ 60192548 h 46"/>
                <a:gd name="T26" fmla="*/ 128672167 w 102"/>
                <a:gd name="T27" fmla="*/ 55033451 h 46"/>
                <a:gd name="T28" fmla="*/ 119371288 w 102"/>
                <a:gd name="T29" fmla="*/ 55033451 h 46"/>
                <a:gd name="T30" fmla="*/ 114719603 w 102"/>
                <a:gd name="T31" fmla="*/ 72231316 h 46"/>
                <a:gd name="T32" fmla="*/ 103868576 w 102"/>
                <a:gd name="T33" fmla="*/ 67072218 h 46"/>
                <a:gd name="T34" fmla="*/ 83714181 w 102"/>
                <a:gd name="T35" fmla="*/ 77391724 h 46"/>
                <a:gd name="T36" fmla="*/ 58910570 w 102"/>
                <a:gd name="T37" fmla="*/ 75671151 h 46"/>
                <a:gd name="T38" fmla="*/ 58910570 w 102"/>
                <a:gd name="T39" fmla="*/ 44715256 h 46"/>
                <a:gd name="T40" fmla="*/ 20153156 w 102"/>
                <a:gd name="T41" fmla="*/ 17197870 h 46"/>
                <a:gd name="T42" fmla="*/ 0 w 102"/>
                <a:gd name="T43" fmla="*/ 3439837 h 46"/>
                <a:gd name="T44" fmla="*/ 0 w 102"/>
                <a:gd name="T45" fmla="*/ 3439837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46"/>
                <a:gd name="T71" fmla="*/ 102 w 102"/>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46">
                  <a:moveTo>
                    <a:pt x="0" y="2"/>
                  </a:moveTo>
                  <a:lnTo>
                    <a:pt x="24" y="0"/>
                  </a:lnTo>
                  <a:lnTo>
                    <a:pt x="47" y="9"/>
                  </a:lnTo>
                  <a:lnTo>
                    <a:pt x="56" y="19"/>
                  </a:lnTo>
                  <a:lnTo>
                    <a:pt x="68" y="19"/>
                  </a:lnTo>
                  <a:lnTo>
                    <a:pt x="77" y="14"/>
                  </a:lnTo>
                  <a:lnTo>
                    <a:pt x="83" y="13"/>
                  </a:lnTo>
                  <a:lnTo>
                    <a:pt x="89" y="23"/>
                  </a:lnTo>
                  <a:lnTo>
                    <a:pt x="100" y="26"/>
                  </a:lnTo>
                  <a:lnTo>
                    <a:pt x="97" y="30"/>
                  </a:lnTo>
                  <a:lnTo>
                    <a:pt x="101" y="38"/>
                  </a:lnTo>
                  <a:lnTo>
                    <a:pt x="100" y="44"/>
                  </a:lnTo>
                  <a:lnTo>
                    <a:pt x="89" y="35"/>
                  </a:lnTo>
                  <a:lnTo>
                    <a:pt x="83" y="32"/>
                  </a:lnTo>
                  <a:lnTo>
                    <a:pt x="77" y="32"/>
                  </a:lnTo>
                  <a:lnTo>
                    <a:pt x="74" y="42"/>
                  </a:lnTo>
                  <a:lnTo>
                    <a:pt x="67" y="39"/>
                  </a:lnTo>
                  <a:lnTo>
                    <a:pt x="54" y="45"/>
                  </a:lnTo>
                  <a:lnTo>
                    <a:pt x="38" y="44"/>
                  </a:lnTo>
                  <a:lnTo>
                    <a:pt x="38" y="26"/>
                  </a:lnTo>
                  <a:lnTo>
                    <a:pt x="13" y="10"/>
                  </a:lnTo>
                  <a:lnTo>
                    <a:pt x="0" y="2"/>
                  </a:lnTo>
                </a:path>
              </a:pathLst>
            </a:custGeom>
            <a:grpFill/>
            <a:ln w="6350">
              <a:noFill/>
              <a:round/>
              <a:headEnd/>
              <a:tailEnd/>
            </a:ln>
          </p:spPr>
          <p:txBody>
            <a:bodyPr lIns="0" tIns="0" rIns="0" bIns="0" anchor="ctr">
              <a:spAutoFit/>
            </a:bodyPr>
            <a:lstStyle/>
            <a:p>
              <a:pPr>
                <a:defRPr/>
              </a:pPr>
              <a:endParaRPr lang="en-GB" dirty="0"/>
            </a:p>
          </p:txBody>
        </p:sp>
        <p:sp>
          <p:nvSpPr>
            <p:cNvPr id="158" name="Freeform 157"/>
            <p:cNvSpPr>
              <a:spLocks/>
            </p:cNvSpPr>
            <p:nvPr/>
          </p:nvSpPr>
          <p:spPr bwMode="auto">
            <a:xfrm>
              <a:off x="5580995" y="12575352"/>
              <a:ext cx="338158" cy="270456"/>
            </a:xfrm>
            <a:custGeom>
              <a:avLst/>
              <a:gdLst>
                <a:gd name="T0" fmla="*/ 48621765 w 85"/>
                <a:gd name="T1" fmla="*/ 3439855 h 69"/>
                <a:gd name="T2" fmla="*/ 54698713 w 85"/>
                <a:gd name="T3" fmla="*/ 3439855 h 69"/>
                <a:gd name="T4" fmla="*/ 74451875 w 85"/>
                <a:gd name="T5" fmla="*/ 10319564 h 69"/>
                <a:gd name="T6" fmla="*/ 92683970 w 85"/>
                <a:gd name="T7" fmla="*/ 25796947 h 69"/>
                <a:gd name="T8" fmla="*/ 103320478 w 85"/>
                <a:gd name="T9" fmla="*/ 44715498 h 69"/>
                <a:gd name="T10" fmla="*/ 127630734 w 85"/>
                <a:gd name="T11" fmla="*/ 65353310 h 69"/>
                <a:gd name="T12" fmla="*/ 115475606 w 85"/>
                <a:gd name="T13" fmla="*/ 70512435 h 69"/>
                <a:gd name="T14" fmla="*/ 106358952 w 85"/>
                <a:gd name="T15" fmla="*/ 84271851 h 69"/>
                <a:gd name="T16" fmla="*/ 104840331 w 85"/>
                <a:gd name="T17" fmla="*/ 91150268 h 69"/>
                <a:gd name="T18" fmla="*/ 100282004 w 85"/>
                <a:gd name="T19" fmla="*/ 116948516 h 69"/>
                <a:gd name="T20" fmla="*/ 82048695 w 85"/>
                <a:gd name="T21" fmla="*/ 110068809 h 69"/>
                <a:gd name="T22" fmla="*/ 79010202 w 85"/>
                <a:gd name="T23" fmla="*/ 87710414 h 69"/>
                <a:gd name="T24" fmla="*/ 60776893 w 85"/>
                <a:gd name="T25" fmla="*/ 96310704 h 69"/>
                <a:gd name="T26" fmla="*/ 44063438 w 85"/>
                <a:gd name="T27" fmla="*/ 108348226 h 69"/>
                <a:gd name="T28" fmla="*/ 33426921 w 85"/>
                <a:gd name="T29" fmla="*/ 106628955 h 69"/>
                <a:gd name="T30" fmla="*/ 24310266 w 85"/>
                <a:gd name="T31" fmla="*/ 94590122 h 69"/>
                <a:gd name="T32" fmla="*/ 18233314 w 85"/>
                <a:gd name="T33" fmla="*/ 84271851 h 69"/>
                <a:gd name="T34" fmla="*/ 25830119 w 85"/>
                <a:gd name="T35" fmla="*/ 73952289 h 69"/>
                <a:gd name="T36" fmla="*/ 30388447 w 85"/>
                <a:gd name="T37" fmla="*/ 82551268 h 69"/>
                <a:gd name="T38" fmla="*/ 53180092 w 85"/>
                <a:gd name="T39" fmla="*/ 94590122 h 69"/>
                <a:gd name="T40" fmla="*/ 57738419 w 85"/>
                <a:gd name="T41" fmla="*/ 84271851 h 69"/>
                <a:gd name="T42" fmla="*/ 36466627 w 85"/>
                <a:gd name="T43" fmla="*/ 65353310 h 69"/>
                <a:gd name="T44" fmla="*/ 30388447 w 85"/>
                <a:gd name="T45" fmla="*/ 49874623 h 69"/>
                <a:gd name="T46" fmla="*/ 22791646 w 85"/>
                <a:gd name="T47" fmla="*/ 44715498 h 69"/>
                <a:gd name="T48" fmla="*/ 22791646 w 85"/>
                <a:gd name="T49" fmla="*/ 34395926 h 69"/>
                <a:gd name="T50" fmla="*/ 13674986 w 85"/>
                <a:gd name="T51" fmla="*/ 30957384 h 69"/>
                <a:gd name="T52" fmla="*/ 0 w 85"/>
                <a:gd name="T53" fmla="*/ 29236801 h 69"/>
                <a:gd name="T54" fmla="*/ 4558328 w 85"/>
                <a:gd name="T55" fmla="*/ 17197963 h 69"/>
                <a:gd name="T56" fmla="*/ 6078183 w 85"/>
                <a:gd name="T57" fmla="*/ 10319564 h 69"/>
                <a:gd name="T58" fmla="*/ 16713460 w 85"/>
                <a:gd name="T59" fmla="*/ 10319564 h 69"/>
                <a:gd name="T60" fmla="*/ 22791646 w 85"/>
                <a:gd name="T61" fmla="*/ 15478692 h 69"/>
                <a:gd name="T62" fmla="*/ 39505101 w 85"/>
                <a:gd name="T63" fmla="*/ 30957384 h 69"/>
                <a:gd name="T64" fmla="*/ 41023731 w 85"/>
                <a:gd name="T65" fmla="*/ 20637817 h 69"/>
                <a:gd name="T66" fmla="*/ 34946774 w 85"/>
                <a:gd name="T67" fmla="*/ 8598982 h 69"/>
                <a:gd name="T68" fmla="*/ 39505101 w 85"/>
                <a:gd name="T69" fmla="*/ 0 h 69"/>
                <a:gd name="T70" fmla="*/ 48621765 w 85"/>
                <a:gd name="T71" fmla="*/ 3439855 h 69"/>
                <a:gd name="T72" fmla="*/ 48621765 w 85"/>
                <a:gd name="T73" fmla="*/ 3439855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5"/>
                <a:gd name="T112" fmla="*/ 0 h 69"/>
                <a:gd name="T113" fmla="*/ 85 w 85"/>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5" h="69">
                  <a:moveTo>
                    <a:pt x="32" y="2"/>
                  </a:moveTo>
                  <a:lnTo>
                    <a:pt x="36" y="2"/>
                  </a:lnTo>
                  <a:lnTo>
                    <a:pt x="49" y="6"/>
                  </a:lnTo>
                  <a:lnTo>
                    <a:pt x="61" y="15"/>
                  </a:lnTo>
                  <a:lnTo>
                    <a:pt x="68" y="26"/>
                  </a:lnTo>
                  <a:lnTo>
                    <a:pt x="84" y="38"/>
                  </a:lnTo>
                  <a:lnTo>
                    <a:pt x="76" y="41"/>
                  </a:lnTo>
                  <a:lnTo>
                    <a:pt x="70" y="49"/>
                  </a:lnTo>
                  <a:lnTo>
                    <a:pt x="69" y="53"/>
                  </a:lnTo>
                  <a:lnTo>
                    <a:pt x="66" y="68"/>
                  </a:lnTo>
                  <a:lnTo>
                    <a:pt x="54" y="64"/>
                  </a:lnTo>
                  <a:lnTo>
                    <a:pt x="52" y="51"/>
                  </a:lnTo>
                  <a:lnTo>
                    <a:pt x="40" y="56"/>
                  </a:lnTo>
                  <a:lnTo>
                    <a:pt x="29" y="63"/>
                  </a:lnTo>
                  <a:lnTo>
                    <a:pt x="22" y="62"/>
                  </a:lnTo>
                  <a:lnTo>
                    <a:pt x="16" y="55"/>
                  </a:lnTo>
                  <a:lnTo>
                    <a:pt x="12" y="49"/>
                  </a:lnTo>
                  <a:lnTo>
                    <a:pt x="17" y="43"/>
                  </a:lnTo>
                  <a:lnTo>
                    <a:pt x="20" y="48"/>
                  </a:lnTo>
                  <a:lnTo>
                    <a:pt x="35" y="55"/>
                  </a:lnTo>
                  <a:lnTo>
                    <a:pt x="38" y="49"/>
                  </a:lnTo>
                  <a:lnTo>
                    <a:pt x="24" y="38"/>
                  </a:lnTo>
                  <a:lnTo>
                    <a:pt x="20" y="29"/>
                  </a:lnTo>
                  <a:lnTo>
                    <a:pt x="15" y="26"/>
                  </a:lnTo>
                  <a:lnTo>
                    <a:pt x="15" y="20"/>
                  </a:lnTo>
                  <a:lnTo>
                    <a:pt x="9" y="18"/>
                  </a:lnTo>
                  <a:lnTo>
                    <a:pt x="0" y="17"/>
                  </a:lnTo>
                  <a:lnTo>
                    <a:pt x="3" y="10"/>
                  </a:lnTo>
                  <a:lnTo>
                    <a:pt x="4" y="6"/>
                  </a:lnTo>
                  <a:lnTo>
                    <a:pt x="11" y="6"/>
                  </a:lnTo>
                  <a:lnTo>
                    <a:pt x="15" y="9"/>
                  </a:lnTo>
                  <a:lnTo>
                    <a:pt x="26" y="18"/>
                  </a:lnTo>
                  <a:lnTo>
                    <a:pt x="27" y="12"/>
                  </a:lnTo>
                  <a:lnTo>
                    <a:pt x="23" y="5"/>
                  </a:lnTo>
                  <a:lnTo>
                    <a:pt x="26" y="0"/>
                  </a:lnTo>
                  <a:lnTo>
                    <a:pt x="32" y="2"/>
                  </a:lnTo>
                </a:path>
              </a:pathLst>
            </a:custGeom>
            <a:grpFill/>
            <a:ln w="6350">
              <a:noFill/>
              <a:round/>
              <a:headEnd/>
              <a:tailEnd/>
            </a:ln>
          </p:spPr>
          <p:txBody>
            <a:bodyPr lIns="0" tIns="0" rIns="0" bIns="0" anchor="ctr">
              <a:spAutoFit/>
            </a:bodyPr>
            <a:lstStyle/>
            <a:p>
              <a:pPr>
                <a:defRPr/>
              </a:pPr>
              <a:endParaRPr lang="en-GB" dirty="0"/>
            </a:p>
          </p:txBody>
        </p:sp>
        <p:sp>
          <p:nvSpPr>
            <p:cNvPr id="159" name="Freeform 158"/>
            <p:cNvSpPr>
              <a:spLocks/>
            </p:cNvSpPr>
            <p:nvPr/>
          </p:nvSpPr>
          <p:spPr bwMode="auto">
            <a:xfrm>
              <a:off x="5504138" y="12627547"/>
              <a:ext cx="240814" cy="166065"/>
            </a:xfrm>
            <a:custGeom>
              <a:avLst/>
              <a:gdLst>
                <a:gd name="T0" fmla="*/ 0 w 57"/>
                <a:gd name="T1" fmla="*/ 10017957 h 43"/>
                <a:gd name="T2" fmla="*/ 11994369 w 57"/>
                <a:gd name="T3" fmla="*/ 21705362 h 43"/>
                <a:gd name="T4" fmla="*/ 25702218 w 57"/>
                <a:gd name="T5" fmla="*/ 38401091 h 43"/>
                <a:gd name="T6" fmla="*/ 47977476 w 57"/>
                <a:gd name="T7" fmla="*/ 61775897 h 43"/>
                <a:gd name="T8" fmla="*/ 61685320 w 57"/>
                <a:gd name="T9" fmla="*/ 48419056 h 43"/>
                <a:gd name="T10" fmla="*/ 63398800 w 57"/>
                <a:gd name="T11" fmla="*/ 60106454 h 43"/>
                <a:gd name="T12" fmla="*/ 73679684 w 57"/>
                <a:gd name="T13" fmla="*/ 61775897 h 43"/>
                <a:gd name="T14" fmla="*/ 89101029 w 57"/>
                <a:gd name="T15" fmla="*/ 70124408 h 43"/>
                <a:gd name="T16" fmla="*/ 95954951 w 57"/>
                <a:gd name="T17" fmla="*/ 60106454 h 43"/>
                <a:gd name="T18" fmla="*/ 71966203 w 57"/>
                <a:gd name="T19" fmla="*/ 41739979 h 43"/>
                <a:gd name="T20" fmla="*/ 66825762 w 57"/>
                <a:gd name="T21" fmla="*/ 26713693 h 43"/>
                <a:gd name="T22" fmla="*/ 56544878 w 57"/>
                <a:gd name="T23" fmla="*/ 21705362 h 43"/>
                <a:gd name="T24" fmla="*/ 56544878 w 57"/>
                <a:gd name="T25" fmla="*/ 11687403 h 43"/>
                <a:gd name="T26" fmla="*/ 46263995 w 57"/>
                <a:gd name="T27" fmla="*/ 8348513 h 43"/>
                <a:gd name="T28" fmla="*/ 30842660 w 57"/>
                <a:gd name="T29" fmla="*/ 5008332 h 43"/>
                <a:gd name="T30" fmla="*/ 17134811 w 57"/>
                <a:gd name="T31" fmla="*/ 0 h 43"/>
                <a:gd name="T32" fmla="*/ 5140443 w 57"/>
                <a:gd name="T33" fmla="*/ 1669444 h 43"/>
                <a:gd name="T34" fmla="*/ 0 w 57"/>
                <a:gd name="T35" fmla="*/ 10017957 h 43"/>
                <a:gd name="T36" fmla="*/ 0 w 57"/>
                <a:gd name="T37" fmla="*/ 1001795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3"/>
                <a:gd name="T59" fmla="*/ 57 w 57"/>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3">
                  <a:moveTo>
                    <a:pt x="0" y="6"/>
                  </a:moveTo>
                  <a:lnTo>
                    <a:pt x="7" y="13"/>
                  </a:lnTo>
                  <a:lnTo>
                    <a:pt x="15" y="23"/>
                  </a:lnTo>
                  <a:lnTo>
                    <a:pt x="28" y="37"/>
                  </a:lnTo>
                  <a:lnTo>
                    <a:pt x="36" y="29"/>
                  </a:lnTo>
                  <a:lnTo>
                    <a:pt x="37" y="36"/>
                  </a:lnTo>
                  <a:lnTo>
                    <a:pt x="43" y="37"/>
                  </a:lnTo>
                  <a:lnTo>
                    <a:pt x="52" y="42"/>
                  </a:lnTo>
                  <a:lnTo>
                    <a:pt x="56" y="36"/>
                  </a:lnTo>
                  <a:lnTo>
                    <a:pt x="42" y="25"/>
                  </a:lnTo>
                  <a:lnTo>
                    <a:pt x="39" y="16"/>
                  </a:lnTo>
                  <a:lnTo>
                    <a:pt x="33" y="13"/>
                  </a:lnTo>
                  <a:lnTo>
                    <a:pt x="33" y="7"/>
                  </a:lnTo>
                  <a:lnTo>
                    <a:pt x="27" y="5"/>
                  </a:lnTo>
                  <a:lnTo>
                    <a:pt x="18" y="3"/>
                  </a:lnTo>
                  <a:lnTo>
                    <a:pt x="10" y="0"/>
                  </a:lnTo>
                  <a:lnTo>
                    <a:pt x="3" y="1"/>
                  </a:lnTo>
                  <a:lnTo>
                    <a:pt x="0" y="6"/>
                  </a:lnTo>
                </a:path>
              </a:pathLst>
            </a:custGeom>
            <a:grpFill/>
            <a:ln w="6350">
              <a:noFill/>
              <a:round/>
              <a:headEnd/>
              <a:tailEnd/>
            </a:ln>
          </p:spPr>
          <p:txBody>
            <a:bodyPr lIns="0" tIns="0" rIns="0" bIns="0" anchor="ctr">
              <a:spAutoFit/>
            </a:bodyPr>
            <a:lstStyle/>
            <a:p>
              <a:pPr>
                <a:defRPr/>
              </a:pPr>
              <a:endParaRPr lang="en-GB" dirty="0"/>
            </a:p>
          </p:txBody>
        </p:sp>
        <p:sp>
          <p:nvSpPr>
            <p:cNvPr id="160" name="Freeform 159"/>
            <p:cNvSpPr>
              <a:spLocks/>
            </p:cNvSpPr>
            <p:nvPr/>
          </p:nvSpPr>
          <p:spPr bwMode="auto">
            <a:xfrm>
              <a:off x="5637353" y="11680859"/>
              <a:ext cx="2295385" cy="1025076"/>
            </a:xfrm>
            <a:custGeom>
              <a:avLst/>
              <a:gdLst>
                <a:gd name="T0" fmla="*/ 837896752 w 572"/>
                <a:gd name="T1" fmla="*/ 173329062 h 246"/>
                <a:gd name="T2" fmla="*/ 749778861 w 572"/>
                <a:gd name="T3" fmla="*/ 163032328 h 246"/>
                <a:gd name="T4" fmla="*/ 717313589 w 572"/>
                <a:gd name="T5" fmla="*/ 130426133 h 246"/>
                <a:gd name="T6" fmla="*/ 675574125 w 572"/>
                <a:gd name="T7" fmla="*/ 135574479 h 246"/>
                <a:gd name="T8" fmla="*/ 635379996 w 572"/>
                <a:gd name="T9" fmla="*/ 121845555 h 246"/>
                <a:gd name="T10" fmla="*/ 562720752 w 572"/>
                <a:gd name="T11" fmla="*/ 70362068 h 246"/>
                <a:gd name="T12" fmla="*/ 471510634 w 572"/>
                <a:gd name="T13" fmla="*/ 51483487 h 246"/>
                <a:gd name="T14" fmla="*/ 408126826 w 572"/>
                <a:gd name="T15" fmla="*/ 30890090 h 246"/>
                <a:gd name="T16" fmla="*/ 344743018 w 572"/>
                <a:gd name="T17" fmla="*/ 17161161 h 246"/>
                <a:gd name="T18" fmla="*/ 284452602 w 572"/>
                <a:gd name="T19" fmla="*/ 36038437 h 246"/>
                <a:gd name="T20" fmla="*/ 216431076 w 572"/>
                <a:gd name="T21" fmla="*/ 36038437 h 246"/>
                <a:gd name="T22" fmla="*/ 216431076 w 572"/>
                <a:gd name="T23" fmla="*/ 84090992 h 246"/>
                <a:gd name="T24" fmla="*/ 242711894 w 572"/>
                <a:gd name="T25" fmla="*/ 106400515 h 246"/>
                <a:gd name="T26" fmla="*/ 242711894 w 572"/>
                <a:gd name="T27" fmla="*/ 139006710 h 246"/>
                <a:gd name="T28" fmla="*/ 216431076 w 572"/>
                <a:gd name="T29" fmla="*/ 140722826 h 246"/>
                <a:gd name="T30" fmla="*/ 177782595 w 572"/>
                <a:gd name="T31" fmla="*/ 123561671 h 246"/>
                <a:gd name="T32" fmla="*/ 151501738 w 572"/>
                <a:gd name="T33" fmla="*/ 130426133 h 246"/>
                <a:gd name="T34" fmla="*/ 120583201 w 572"/>
                <a:gd name="T35" fmla="*/ 118413324 h 246"/>
                <a:gd name="T36" fmla="*/ 46378446 w 572"/>
                <a:gd name="T37" fmla="*/ 116697208 h 246"/>
                <a:gd name="T38" fmla="*/ 30918546 w 572"/>
                <a:gd name="T39" fmla="*/ 133858364 h 246"/>
                <a:gd name="T40" fmla="*/ 27826320 w 572"/>
                <a:gd name="T41" fmla="*/ 156167866 h 246"/>
                <a:gd name="T42" fmla="*/ 4637720 w 572"/>
                <a:gd name="T43" fmla="*/ 145871173 h 246"/>
                <a:gd name="T44" fmla="*/ 0 w 572"/>
                <a:gd name="T45" fmla="*/ 192206333 h 246"/>
                <a:gd name="T46" fmla="*/ 12367668 w 572"/>
                <a:gd name="T47" fmla="*/ 224813839 h 246"/>
                <a:gd name="T48" fmla="*/ 40193983 w 572"/>
                <a:gd name="T49" fmla="*/ 223097723 h 246"/>
                <a:gd name="T50" fmla="*/ 66474811 w 572"/>
                <a:gd name="T51" fmla="*/ 269432843 h 246"/>
                <a:gd name="T52" fmla="*/ 160777174 w 572"/>
                <a:gd name="T53" fmla="*/ 252271688 h 246"/>
                <a:gd name="T54" fmla="*/ 153047229 w 572"/>
                <a:gd name="T55" fmla="*/ 302039039 h 246"/>
                <a:gd name="T56" fmla="*/ 105123311 w 572"/>
                <a:gd name="T57" fmla="*/ 327780772 h 246"/>
                <a:gd name="T58" fmla="*/ 157684948 w 572"/>
                <a:gd name="T59" fmla="*/ 375833399 h 246"/>
                <a:gd name="T60" fmla="*/ 194787976 w 572"/>
                <a:gd name="T61" fmla="*/ 380981746 h 246"/>
                <a:gd name="T62" fmla="*/ 222614286 w 572"/>
                <a:gd name="T63" fmla="*/ 387846208 h 246"/>
                <a:gd name="T64" fmla="*/ 222614286 w 572"/>
                <a:gd name="T65" fmla="*/ 293458461 h 246"/>
                <a:gd name="T66" fmla="*/ 259717276 w 572"/>
                <a:gd name="T67" fmla="*/ 264284497 h 246"/>
                <a:gd name="T68" fmla="*/ 272084939 w 572"/>
                <a:gd name="T69" fmla="*/ 252271688 h 246"/>
                <a:gd name="T70" fmla="*/ 290635812 w 572"/>
                <a:gd name="T71" fmla="*/ 260852265 h 246"/>
                <a:gd name="T72" fmla="*/ 299911249 w 572"/>
                <a:gd name="T73" fmla="*/ 267716728 h 246"/>
                <a:gd name="T74" fmla="*/ 323101084 w 572"/>
                <a:gd name="T75" fmla="*/ 307187385 h 246"/>
                <a:gd name="T76" fmla="*/ 343197526 w 572"/>
                <a:gd name="T77" fmla="*/ 332929119 h 246"/>
                <a:gd name="T78" fmla="*/ 394213671 w 572"/>
                <a:gd name="T79" fmla="*/ 332929119 h 246"/>
                <a:gd name="T80" fmla="*/ 414311279 w 572"/>
                <a:gd name="T81" fmla="*/ 398142901 h 246"/>
                <a:gd name="T82" fmla="*/ 435954379 w 572"/>
                <a:gd name="T83" fmla="*/ 420452403 h 246"/>
                <a:gd name="T84" fmla="*/ 486969280 w 572"/>
                <a:gd name="T85" fmla="*/ 410155710 h 246"/>
                <a:gd name="T86" fmla="*/ 547260862 w 572"/>
                <a:gd name="T87" fmla="*/ 410155710 h 246"/>
                <a:gd name="T88" fmla="*/ 544169878 w 572"/>
                <a:gd name="T89" fmla="*/ 382697861 h 246"/>
                <a:gd name="T90" fmla="*/ 554990807 w 572"/>
                <a:gd name="T91" fmla="*/ 368968937 h 246"/>
                <a:gd name="T92" fmla="*/ 592093796 w 572"/>
                <a:gd name="T93" fmla="*/ 374117284 h 246"/>
                <a:gd name="T94" fmla="*/ 644655433 w 572"/>
                <a:gd name="T95" fmla="*/ 360388359 h 246"/>
                <a:gd name="T96" fmla="*/ 732773479 w 572"/>
                <a:gd name="T97" fmla="*/ 379265630 h 246"/>
                <a:gd name="T98" fmla="*/ 732773479 w 572"/>
                <a:gd name="T99" fmla="*/ 319200194 h 246"/>
                <a:gd name="T100" fmla="*/ 799248270 w 572"/>
                <a:gd name="T101" fmla="*/ 252271688 h 246"/>
                <a:gd name="T102" fmla="*/ 861086587 w 572"/>
                <a:gd name="T103" fmla="*/ 216233261 h 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246"/>
                <a:gd name="T158" fmla="*/ 572 w 572"/>
                <a:gd name="T159" fmla="*/ 246 h 2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246">
                  <a:moveTo>
                    <a:pt x="557" y="126"/>
                  </a:moveTo>
                  <a:lnTo>
                    <a:pt x="571" y="121"/>
                  </a:lnTo>
                  <a:lnTo>
                    <a:pt x="542" y="101"/>
                  </a:lnTo>
                  <a:lnTo>
                    <a:pt x="524" y="109"/>
                  </a:lnTo>
                  <a:lnTo>
                    <a:pt x="497" y="102"/>
                  </a:lnTo>
                  <a:lnTo>
                    <a:pt x="485" y="95"/>
                  </a:lnTo>
                  <a:lnTo>
                    <a:pt x="474" y="95"/>
                  </a:lnTo>
                  <a:lnTo>
                    <a:pt x="467" y="84"/>
                  </a:lnTo>
                  <a:lnTo>
                    <a:pt x="464" y="76"/>
                  </a:lnTo>
                  <a:lnTo>
                    <a:pt x="454" y="76"/>
                  </a:lnTo>
                  <a:lnTo>
                    <a:pt x="446" y="76"/>
                  </a:lnTo>
                  <a:lnTo>
                    <a:pt x="437" y="79"/>
                  </a:lnTo>
                  <a:lnTo>
                    <a:pt x="424" y="66"/>
                  </a:lnTo>
                  <a:lnTo>
                    <a:pt x="418" y="68"/>
                  </a:lnTo>
                  <a:lnTo>
                    <a:pt x="411" y="71"/>
                  </a:lnTo>
                  <a:lnTo>
                    <a:pt x="404" y="73"/>
                  </a:lnTo>
                  <a:lnTo>
                    <a:pt x="392" y="63"/>
                  </a:lnTo>
                  <a:lnTo>
                    <a:pt x="364" y="41"/>
                  </a:lnTo>
                  <a:lnTo>
                    <a:pt x="342" y="27"/>
                  </a:lnTo>
                  <a:lnTo>
                    <a:pt x="328" y="15"/>
                  </a:lnTo>
                  <a:lnTo>
                    <a:pt x="305" y="30"/>
                  </a:lnTo>
                  <a:lnTo>
                    <a:pt x="301" y="19"/>
                  </a:lnTo>
                  <a:lnTo>
                    <a:pt x="268" y="18"/>
                  </a:lnTo>
                  <a:lnTo>
                    <a:pt x="264" y="18"/>
                  </a:lnTo>
                  <a:lnTo>
                    <a:pt x="249" y="0"/>
                  </a:lnTo>
                  <a:lnTo>
                    <a:pt x="233" y="2"/>
                  </a:lnTo>
                  <a:lnTo>
                    <a:pt x="223" y="10"/>
                  </a:lnTo>
                  <a:lnTo>
                    <a:pt x="202" y="14"/>
                  </a:lnTo>
                  <a:lnTo>
                    <a:pt x="195" y="10"/>
                  </a:lnTo>
                  <a:lnTo>
                    <a:pt x="184" y="21"/>
                  </a:lnTo>
                  <a:lnTo>
                    <a:pt x="176" y="19"/>
                  </a:lnTo>
                  <a:lnTo>
                    <a:pt x="146" y="22"/>
                  </a:lnTo>
                  <a:lnTo>
                    <a:pt x="140" y="21"/>
                  </a:lnTo>
                  <a:lnTo>
                    <a:pt x="136" y="23"/>
                  </a:lnTo>
                  <a:lnTo>
                    <a:pt x="148" y="36"/>
                  </a:lnTo>
                  <a:lnTo>
                    <a:pt x="140" y="49"/>
                  </a:lnTo>
                  <a:lnTo>
                    <a:pt x="141" y="58"/>
                  </a:lnTo>
                  <a:lnTo>
                    <a:pt x="141" y="62"/>
                  </a:lnTo>
                  <a:lnTo>
                    <a:pt x="157" y="62"/>
                  </a:lnTo>
                  <a:lnTo>
                    <a:pt x="162" y="71"/>
                  </a:lnTo>
                  <a:lnTo>
                    <a:pt x="162" y="79"/>
                  </a:lnTo>
                  <a:lnTo>
                    <a:pt x="157" y="81"/>
                  </a:lnTo>
                  <a:lnTo>
                    <a:pt x="151" y="76"/>
                  </a:lnTo>
                  <a:lnTo>
                    <a:pt x="144" y="79"/>
                  </a:lnTo>
                  <a:lnTo>
                    <a:pt x="140" y="82"/>
                  </a:lnTo>
                  <a:lnTo>
                    <a:pt x="129" y="76"/>
                  </a:lnTo>
                  <a:lnTo>
                    <a:pt x="125" y="69"/>
                  </a:lnTo>
                  <a:lnTo>
                    <a:pt x="115" y="72"/>
                  </a:lnTo>
                  <a:lnTo>
                    <a:pt x="115" y="75"/>
                  </a:lnTo>
                  <a:lnTo>
                    <a:pt x="108" y="69"/>
                  </a:lnTo>
                  <a:lnTo>
                    <a:pt x="98" y="76"/>
                  </a:lnTo>
                  <a:lnTo>
                    <a:pt x="86" y="79"/>
                  </a:lnTo>
                  <a:lnTo>
                    <a:pt x="82" y="76"/>
                  </a:lnTo>
                  <a:lnTo>
                    <a:pt x="78" y="69"/>
                  </a:lnTo>
                  <a:lnTo>
                    <a:pt x="63" y="68"/>
                  </a:lnTo>
                  <a:lnTo>
                    <a:pt x="36" y="66"/>
                  </a:lnTo>
                  <a:lnTo>
                    <a:pt x="30" y="68"/>
                  </a:lnTo>
                  <a:lnTo>
                    <a:pt x="28" y="72"/>
                  </a:lnTo>
                  <a:lnTo>
                    <a:pt x="24" y="71"/>
                  </a:lnTo>
                  <a:lnTo>
                    <a:pt x="20" y="78"/>
                  </a:lnTo>
                  <a:lnTo>
                    <a:pt x="16" y="84"/>
                  </a:lnTo>
                  <a:lnTo>
                    <a:pt x="16" y="86"/>
                  </a:lnTo>
                  <a:lnTo>
                    <a:pt x="18" y="91"/>
                  </a:lnTo>
                  <a:lnTo>
                    <a:pt x="14" y="93"/>
                  </a:lnTo>
                  <a:lnTo>
                    <a:pt x="9" y="84"/>
                  </a:lnTo>
                  <a:lnTo>
                    <a:pt x="3" y="85"/>
                  </a:lnTo>
                  <a:lnTo>
                    <a:pt x="0" y="98"/>
                  </a:lnTo>
                  <a:lnTo>
                    <a:pt x="0" y="105"/>
                  </a:lnTo>
                  <a:lnTo>
                    <a:pt x="0" y="112"/>
                  </a:lnTo>
                  <a:lnTo>
                    <a:pt x="4" y="118"/>
                  </a:lnTo>
                  <a:lnTo>
                    <a:pt x="8" y="123"/>
                  </a:lnTo>
                  <a:lnTo>
                    <a:pt x="8" y="131"/>
                  </a:lnTo>
                  <a:lnTo>
                    <a:pt x="14" y="130"/>
                  </a:lnTo>
                  <a:lnTo>
                    <a:pt x="22" y="124"/>
                  </a:lnTo>
                  <a:lnTo>
                    <a:pt x="26" y="130"/>
                  </a:lnTo>
                  <a:lnTo>
                    <a:pt x="32" y="137"/>
                  </a:lnTo>
                  <a:lnTo>
                    <a:pt x="37" y="144"/>
                  </a:lnTo>
                  <a:lnTo>
                    <a:pt x="43" y="157"/>
                  </a:lnTo>
                  <a:lnTo>
                    <a:pt x="55" y="154"/>
                  </a:lnTo>
                  <a:lnTo>
                    <a:pt x="74" y="150"/>
                  </a:lnTo>
                  <a:lnTo>
                    <a:pt x="104" y="147"/>
                  </a:lnTo>
                  <a:lnTo>
                    <a:pt x="111" y="156"/>
                  </a:lnTo>
                  <a:lnTo>
                    <a:pt x="112" y="172"/>
                  </a:lnTo>
                  <a:lnTo>
                    <a:pt x="99" y="176"/>
                  </a:lnTo>
                  <a:lnTo>
                    <a:pt x="86" y="179"/>
                  </a:lnTo>
                  <a:lnTo>
                    <a:pt x="87" y="191"/>
                  </a:lnTo>
                  <a:lnTo>
                    <a:pt x="68" y="191"/>
                  </a:lnTo>
                  <a:lnTo>
                    <a:pt x="86" y="215"/>
                  </a:lnTo>
                  <a:lnTo>
                    <a:pt x="94" y="217"/>
                  </a:lnTo>
                  <a:lnTo>
                    <a:pt x="102" y="219"/>
                  </a:lnTo>
                  <a:lnTo>
                    <a:pt x="106" y="229"/>
                  </a:lnTo>
                  <a:lnTo>
                    <a:pt x="110" y="225"/>
                  </a:lnTo>
                  <a:lnTo>
                    <a:pt x="126" y="222"/>
                  </a:lnTo>
                  <a:lnTo>
                    <a:pt x="134" y="226"/>
                  </a:lnTo>
                  <a:lnTo>
                    <a:pt x="140" y="231"/>
                  </a:lnTo>
                  <a:lnTo>
                    <a:pt x="144" y="226"/>
                  </a:lnTo>
                  <a:lnTo>
                    <a:pt x="155" y="228"/>
                  </a:lnTo>
                  <a:lnTo>
                    <a:pt x="137" y="174"/>
                  </a:lnTo>
                  <a:lnTo>
                    <a:pt x="144" y="171"/>
                  </a:lnTo>
                  <a:lnTo>
                    <a:pt x="167" y="159"/>
                  </a:lnTo>
                  <a:lnTo>
                    <a:pt x="171" y="158"/>
                  </a:lnTo>
                  <a:lnTo>
                    <a:pt x="168" y="154"/>
                  </a:lnTo>
                  <a:lnTo>
                    <a:pt x="173" y="156"/>
                  </a:lnTo>
                  <a:lnTo>
                    <a:pt x="173" y="150"/>
                  </a:lnTo>
                  <a:lnTo>
                    <a:pt x="176" y="147"/>
                  </a:lnTo>
                  <a:lnTo>
                    <a:pt x="178" y="148"/>
                  </a:lnTo>
                  <a:lnTo>
                    <a:pt x="183" y="148"/>
                  </a:lnTo>
                  <a:lnTo>
                    <a:pt x="188" y="152"/>
                  </a:lnTo>
                  <a:lnTo>
                    <a:pt x="195" y="145"/>
                  </a:lnTo>
                  <a:lnTo>
                    <a:pt x="198" y="147"/>
                  </a:lnTo>
                  <a:lnTo>
                    <a:pt x="194" y="156"/>
                  </a:lnTo>
                  <a:lnTo>
                    <a:pt x="197" y="169"/>
                  </a:lnTo>
                  <a:lnTo>
                    <a:pt x="209" y="176"/>
                  </a:lnTo>
                  <a:lnTo>
                    <a:pt x="209" y="179"/>
                  </a:lnTo>
                  <a:lnTo>
                    <a:pt x="205" y="185"/>
                  </a:lnTo>
                  <a:lnTo>
                    <a:pt x="207" y="188"/>
                  </a:lnTo>
                  <a:lnTo>
                    <a:pt x="222" y="194"/>
                  </a:lnTo>
                  <a:lnTo>
                    <a:pt x="226" y="202"/>
                  </a:lnTo>
                  <a:lnTo>
                    <a:pt x="240" y="197"/>
                  </a:lnTo>
                  <a:lnTo>
                    <a:pt x="255" y="194"/>
                  </a:lnTo>
                  <a:lnTo>
                    <a:pt x="268" y="218"/>
                  </a:lnTo>
                  <a:lnTo>
                    <a:pt x="272" y="229"/>
                  </a:lnTo>
                  <a:lnTo>
                    <a:pt x="268" y="232"/>
                  </a:lnTo>
                  <a:lnTo>
                    <a:pt x="266" y="236"/>
                  </a:lnTo>
                  <a:lnTo>
                    <a:pt x="278" y="240"/>
                  </a:lnTo>
                  <a:lnTo>
                    <a:pt x="282" y="245"/>
                  </a:lnTo>
                  <a:lnTo>
                    <a:pt x="298" y="240"/>
                  </a:lnTo>
                  <a:lnTo>
                    <a:pt x="304" y="245"/>
                  </a:lnTo>
                  <a:lnTo>
                    <a:pt x="315" y="239"/>
                  </a:lnTo>
                  <a:lnTo>
                    <a:pt x="323" y="238"/>
                  </a:lnTo>
                  <a:lnTo>
                    <a:pt x="333" y="239"/>
                  </a:lnTo>
                  <a:lnTo>
                    <a:pt x="354" y="239"/>
                  </a:lnTo>
                  <a:lnTo>
                    <a:pt x="349" y="235"/>
                  </a:lnTo>
                  <a:lnTo>
                    <a:pt x="349" y="228"/>
                  </a:lnTo>
                  <a:lnTo>
                    <a:pt x="352" y="223"/>
                  </a:lnTo>
                  <a:lnTo>
                    <a:pt x="352" y="219"/>
                  </a:lnTo>
                  <a:lnTo>
                    <a:pt x="345" y="216"/>
                  </a:lnTo>
                  <a:lnTo>
                    <a:pt x="359" y="215"/>
                  </a:lnTo>
                  <a:lnTo>
                    <a:pt x="371" y="216"/>
                  </a:lnTo>
                  <a:lnTo>
                    <a:pt x="373" y="219"/>
                  </a:lnTo>
                  <a:lnTo>
                    <a:pt x="383" y="218"/>
                  </a:lnTo>
                  <a:lnTo>
                    <a:pt x="376" y="207"/>
                  </a:lnTo>
                  <a:lnTo>
                    <a:pt x="383" y="206"/>
                  </a:lnTo>
                  <a:lnTo>
                    <a:pt x="417" y="210"/>
                  </a:lnTo>
                  <a:lnTo>
                    <a:pt x="444" y="212"/>
                  </a:lnTo>
                  <a:lnTo>
                    <a:pt x="464" y="221"/>
                  </a:lnTo>
                  <a:lnTo>
                    <a:pt x="474" y="221"/>
                  </a:lnTo>
                  <a:lnTo>
                    <a:pt x="478" y="231"/>
                  </a:lnTo>
                  <a:lnTo>
                    <a:pt x="485" y="210"/>
                  </a:lnTo>
                  <a:lnTo>
                    <a:pt x="474" y="186"/>
                  </a:lnTo>
                  <a:lnTo>
                    <a:pt x="508" y="179"/>
                  </a:lnTo>
                  <a:lnTo>
                    <a:pt x="512" y="166"/>
                  </a:lnTo>
                  <a:lnTo>
                    <a:pt x="517" y="147"/>
                  </a:lnTo>
                  <a:lnTo>
                    <a:pt x="552" y="148"/>
                  </a:lnTo>
                  <a:lnTo>
                    <a:pt x="557" y="126"/>
                  </a:lnTo>
                </a:path>
              </a:pathLst>
            </a:custGeom>
            <a:grpFill/>
            <a:ln w="6350">
              <a:noFill/>
              <a:round/>
              <a:headEnd/>
              <a:tailEnd/>
            </a:ln>
          </p:spPr>
          <p:txBody>
            <a:bodyPr lIns="0" tIns="0" rIns="0" bIns="0" anchor="ctr">
              <a:spAutoFit/>
            </a:bodyPr>
            <a:lstStyle/>
            <a:p>
              <a:pPr>
                <a:defRPr/>
              </a:pPr>
              <a:r>
                <a:rPr lang="en-GB" dirty="0"/>
                <a:t>  </a:t>
              </a:r>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p:txBody>
        </p:sp>
        <p:sp>
          <p:nvSpPr>
            <p:cNvPr id="161" name="Freeform 160"/>
            <p:cNvSpPr>
              <a:spLocks/>
            </p:cNvSpPr>
            <p:nvPr/>
          </p:nvSpPr>
          <p:spPr bwMode="auto">
            <a:xfrm>
              <a:off x="6190703" y="12338111"/>
              <a:ext cx="1009357" cy="593098"/>
            </a:xfrm>
            <a:custGeom>
              <a:avLst/>
              <a:gdLst>
                <a:gd name="T0" fmla="*/ 37557332 w 250"/>
                <a:gd name="T1" fmla="*/ 114387181 h 153"/>
                <a:gd name="T2" fmla="*/ 43817105 w 250"/>
                <a:gd name="T3" fmla="*/ 95883169 h 153"/>
                <a:gd name="T4" fmla="*/ 53205497 w 250"/>
                <a:gd name="T5" fmla="*/ 87472254 h 153"/>
                <a:gd name="T6" fmla="*/ 70419843 w 250"/>
                <a:gd name="T7" fmla="*/ 90836620 h 153"/>
                <a:gd name="T8" fmla="*/ 89197899 w 250"/>
                <a:gd name="T9" fmla="*/ 97565352 h 153"/>
                <a:gd name="T10" fmla="*/ 93892720 w 250"/>
                <a:gd name="T11" fmla="*/ 102611900 h 153"/>
                <a:gd name="T12" fmla="*/ 106412245 w 250"/>
                <a:gd name="T13" fmla="*/ 114387181 h 153"/>
                <a:gd name="T14" fmla="*/ 115800637 w 250"/>
                <a:gd name="T15" fmla="*/ 144665176 h 153"/>
                <a:gd name="T16" fmla="*/ 129885103 w 250"/>
                <a:gd name="T17" fmla="*/ 141300810 h 153"/>
                <a:gd name="T18" fmla="*/ 151793020 w 250"/>
                <a:gd name="T19" fmla="*/ 144665176 h 153"/>
                <a:gd name="T20" fmla="*/ 183090619 w 250"/>
                <a:gd name="T21" fmla="*/ 178308874 h 153"/>
                <a:gd name="T22" fmla="*/ 215953120 w 250"/>
                <a:gd name="T23" fmla="*/ 198495069 h 153"/>
                <a:gd name="T24" fmla="*/ 247250681 w 250"/>
                <a:gd name="T25" fmla="*/ 220362150 h 153"/>
                <a:gd name="T26" fmla="*/ 259770205 w 250"/>
                <a:gd name="T27" fmla="*/ 255687991 h 153"/>
                <a:gd name="T28" fmla="*/ 278548241 w 250"/>
                <a:gd name="T29" fmla="*/ 227090881 h 153"/>
                <a:gd name="T30" fmla="*/ 281678122 w 250"/>
                <a:gd name="T31" fmla="*/ 201859435 h 153"/>
                <a:gd name="T32" fmla="*/ 269159849 w 250"/>
                <a:gd name="T33" fmla="*/ 163169188 h 153"/>
                <a:gd name="T34" fmla="*/ 295762587 w 250"/>
                <a:gd name="T35" fmla="*/ 154758273 h 153"/>
                <a:gd name="T36" fmla="*/ 328625167 w 250"/>
                <a:gd name="T37" fmla="*/ 163169188 h 153"/>
                <a:gd name="T38" fmla="*/ 381830644 w 250"/>
                <a:gd name="T39" fmla="*/ 158122639 h 153"/>
                <a:gd name="T40" fmla="*/ 381830644 w 250"/>
                <a:gd name="T41" fmla="*/ 136254261 h 153"/>
                <a:gd name="T42" fmla="*/ 317670504 w 250"/>
                <a:gd name="T43" fmla="*/ 136254261 h 153"/>
                <a:gd name="T44" fmla="*/ 286372944 w 250"/>
                <a:gd name="T45" fmla="*/ 132889895 h 153"/>
                <a:gd name="T46" fmla="*/ 258205265 w 250"/>
                <a:gd name="T47" fmla="*/ 144665176 h 153"/>
                <a:gd name="T48" fmla="*/ 239427229 w 250"/>
                <a:gd name="T49" fmla="*/ 141300810 h 153"/>
                <a:gd name="T50" fmla="*/ 223777823 w 250"/>
                <a:gd name="T51" fmla="*/ 142982993 h 153"/>
                <a:gd name="T52" fmla="*/ 204999787 w 250"/>
                <a:gd name="T53" fmla="*/ 132889895 h 153"/>
                <a:gd name="T54" fmla="*/ 204999787 w 250"/>
                <a:gd name="T55" fmla="*/ 124480278 h 153"/>
                <a:gd name="T56" fmla="*/ 201869906 w 250"/>
                <a:gd name="T57" fmla="*/ 95883169 h 153"/>
                <a:gd name="T58" fmla="*/ 140839687 w 250"/>
                <a:gd name="T59" fmla="*/ 72332588 h 153"/>
                <a:gd name="T60" fmla="*/ 109542126 w 250"/>
                <a:gd name="T61" fmla="*/ 50464210 h 153"/>
                <a:gd name="T62" fmla="*/ 70419843 w 250"/>
                <a:gd name="T63" fmla="*/ 60557308 h 153"/>
                <a:gd name="T64" fmla="*/ 45382045 w 250"/>
                <a:gd name="T65" fmla="*/ 26914936 h 153"/>
                <a:gd name="T66" fmla="*/ 46946986 w 250"/>
                <a:gd name="T67" fmla="*/ 0 h 153"/>
                <a:gd name="T68" fmla="*/ 28167689 w 250"/>
                <a:gd name="T69" fmla="*/ 117751546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153"/>
                <a:gd name="T107" fmla="*/ 250 w 250"/>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153">
                  <a:moveTo>
                    <a:pt x="18" y="70"/>
                  </a:moveTo>
                  <a:lnTo>
                    <a:pt x="24" y="68"/>
                  </a:lnTo>
                  <a:lnTo>
                    <a:pt x="26" y="62"/>
                  </a:lnTo>
                  <a:lnTo>
                    <a:pt x="28" y="57"/>
                  </a:lnTo>
                  <a:lnTo>
                    <a:pt x="36" y="60"/>
                  </a:lnTo>
                  <a:lnTo>
                    <a:pt x="34" y="52"/>
                  </a:lnTo>
                  <a:lnTo>
                    <a:pt x="41" y="49"/>
                  </a:lnTo>
                  <a:lnTo>
                    <a:pt x="45" y="54"/>
                  </a:lnTo>
                  <a:lnTo>
                    <a:pt x="51" y="54"/>
                  </a:lnTo>
                  <a:lnTo>
                    <a:pt x="57" y="58"/>
                  </a:lnTo>
                  <a:lnTo>
                    <a:pt x="60" y="60"/>
                  </a:lnTo>
                  <a:lnTo>
                    <a:pt x="60" y="61"/>
                  </a:lnTo>
                  <a:lnTo>
                    <a:pt x="61" y="66"/>
                  </a:lnTo>
                  <a:lnTo>
                    <a:pt x="68" y="68"/>
                  </a:lnTo>
                  <a:lnTo>
                    <a:pt x="68" y="75"/>
                  </a:lnTo>
                  <a:lnTo>
                    <a:pt x="74" y="86"/>
                  </a:lnTo>
                  <a:lnTo>
                    <a:pt x="81" y="87"/>
                  </a:lnTo>
                  <a:lnTo>
                    <a:pt x="83" y="84"/>
                  </a:lnTo>
                  <a:lnTo>
                    <a:pt x="91" y="80"/>
                  </a:lnTo>
                  <a:lnTo>
                    <a:pt x="97" y="86"/>
                  </a:lnTo>
                  <a:lnTo>
                    <a:pt x="105" y="94"/>
                  </a:lnTo>
                  <a:lnTo>
                    <a:pt x="117" y="106"/>
                  </a:lnTo>
                  <a:lnTo>
                    <a:pt x="137" y="111"/>
                  </a:lnTo>
                  <a:lnTo>
                    <a:pt x="138" y="118"/>
                  </a:lnTo>
                  <a:lnTo>
                    <a:pt x="151" y="124"/>
                  </a:lnTo>
                  <a:lnTo>
                    <a:pt x="158" y="131"/>
                  </a:lnTo>
                  <a:lnTo>
                    <a:pt x="153" y="152"/>
                  </a:lnTo>
                  <a:lnTo>
                    <a:pt x="166" y="152"/>
                  </a:lnTo>
                  <a:lnTo>
                    <a:pt x="173" y="141"/>
                  </a:lnTo>
                  <a:lnTo>
                    <a:pt x="178" y="135"/>
                  </a:lnTo>
                  <a:lnTo>
                    <a:pt x="182" y="130"/>
                  </a:lnTo>
                  <a:lnTo>
                    <a:pt x="180" y="120"/>
                  </a:lnTo>
                  <a:lnTo>
                    <a:pt x="170" y="116"/>
                  </a:lnTo>
                  <a:lnTo>
                    <a:pt x="172" y="97"/>
                  </a:lnTo>
                  <a:lnTo>
                    <a:pt x="181" y="90"/>
                  </a:lnTo>
                  <a:lnTo>
                    <a:pt x="189" y="92"/>
                  </a:lnTo>
                  <a:lnTo>
                    <a:pt x="207" y="89"/>
                  </a:lnTo>
                  <a:lnTo>
                    <a:pt x="210" y="97"/>
                  </a:lnTo>
                  <a:lnTo>
                    <a:pt x="221" y="96"/>
                  </a:lnTo>
                  <a:lnTo>
                    <a:pt x="244" y="94"/>
                  </a:lnTo>
                  <a:lnTo>
                    <a:pt x="249" y="86"/>
                  </a:lnTo>
                  <a:lnTo>
                    <a:pt x="244" y="81"/>
                  </a:lnTo>
                  <a:lnTo>
                    <a:pt x="229" y="81"/>
                  </a:lnTo>
                  <a:lnTo>
                    <a:pt x="203" y="81"/>
                  </a:lnTo>
                  <a:lnTo>
                    <a:pt x="193" y="81"/>
                  </a:lnTo>
                  <a:lnTo>
                    <a:pt x="183" y="79"/>
                  </a:lnTo>
                  <a:lnTo>
                    <a:pt x="167" y="87"/>
                  </a:lnTo>
                  <a:lnTo>
                    <a:pt x="165" y="86"/>
                  </a:lnTo>
                  <a:lnTo>
                    <a:pt x="161" y="82"/>
                  </a:lnTo>
                  <a:lnTo>
                    <a:pt x="153" y="84"/>
                  </a:lnTo>
                  <a:lnTo>
                    <a:pt x="145" y="87"/>
                  </a:lnTo>
                  <a:lnTo>
                    <a:pt x="143" y="85"/>
                  </a:lnTo>
                  <a:lnTo>
                    <a:pt x="141" y="82"/>
                  </a:lnTo>
                  <a:lnTo>
                    <a:pt x="131" y="79"/>
                  </a:lnTo>
                  <a:lnTo>
                    <a:pt x="129" y="78"/>
                  </a:lnTo>
                  <a:lnTo>
                    <a:pt x="131" y="74"/>
                  </a:lnTo>
                  <a:lnTo>
                    <a:pt x="136" y="71"/>
                  </a:lnTo>
                  <a:lnTo>
                    <a:pt x="129" y="57"/>
                  </a:lnTo>
                  <a:lnTo>
                    <a:pt x="118" y="36"/>
                  </a:lnTo>
                  <a:lnTo>
                    <a:pt x="90" y="43"/>
                  </a:lnTo>
                  <a:lnTo>
                    <a:pt x="83" y="36"/>
                  </a:lnTo>
                  <a:lnTo>
                    <a:pt x="70" y="30"/>
                  </a:lnTo>
                  <a:lnTo>
                    <a:pt x="58" y="39"/>
                  </a:lnTo>
                  <a:lnTo>
                    <a:pt x="45" y="36"/>
                  </a:lnTo>
                  <a:lnTo>
                    <a:pt x="32" y="27"/>
                  </a:lnTo>
                  <a:lnTo>
                    <a:pt x="29" y="16"/>
                  </a:lnTo>
                  <a:lnTo>
                    <a:pt x="31" y="8"/>
                  </a:lnTo>
                  <a:lnTo>
                    <a:pt x="30" y="0"/>
                  </a:lnTo>
                  <a:lnTo>
                    <a:pt x="0" y="16"/>
                  </a:lnTo>
                  <a:lnTo>
                    <a:pt x="18" y="70"/>
                  </a:lnTo>
                </a:path>
              </a:pathLst>
            </a:custGeom>
            <a:grpFill/>
            <a:ln w="6350">
              <a:noFill/>
              <a:round/>
              <a:headEnd/>
              <a:tailEnd/>
            </a:ln>
          </p:spPr>
          <p:txBody>
            <a:bodyPr lIns="0" tIns="0" rIns="0" bIns="0" anchor="ctr">
              <a:spAutoFit/>
            </a:bodyPr>
            <a:lstStyle/>
            <a:p>
              <a:pPr>
                <a:defRPr/>
              </a:pPr>
              <a:endParaRPr lang="en-GB" dirty="0"/>
            </a:p>
          </p:txBody>
        </p:sp>
        <p:sp>
          <p:nvSpPr>
            <p:cNvPr id="162" name="Freeform 161"/>
            <p:cNvSpPr>
              <a:spLocks/>
            </p:cNvSpPr>
            <p:nvPr/>
          </p:nvSpPr>
          <p:spPr bwMode="auto">
            <a:xfrm>
              <a:off x="6052369" y="12523161"/>
              <a:ext cx="773668" cy="526669"/>
            </a:xfrm>
            <a:custGeom>
              <a:avLst/>
              <a:gdLst>
                <a:gd name="T0" fmla="*/ 0 w 191"/>
                <a:gd name="T1" fmla="*/ 32855643 h 134"/>
                <a:gd name="T2" fmla="*/ 1575071 w 191"/>
                <a:gd name="T3" fmla="*/ 63983358 h 134"/>
                <a:gd name="T4" fmla="*/ 17325780 w 191"/>
                <a:gd name="T5" fmla="*/ 44960360 h 134"/>
                <a:gd name="T6" fmla="*/ 39378027 w 191"/>
                <a:gd name="T7" fmla="*/ 69171089 h 134"/>
                <a:gd name="T8" fmla="*/ 29927604 w 191"/>
                <a:gd name="T9" fmla="*/ 83005040 h 134"/>
                <a:gd name="T10" fmla="*/ 3150142 w 191"/>
                <a:gd name="T11" fmla="*/ 69171089 h 134"/>
                <a:gd name="T12" fmla="*/ 0 w 191"/>
                <a:gd name="T13" fmla="*/ 89922036 h 134"/>
                <a:gd name="T14" fmla="*/ 3150142 w 191"/>
                <a:gd name="T15" fmla="*/ 102026743 h 134"/>
                <a:gd name="T16" fmla="*/ 17325780 w 191"/>
                <a:gd name="T17" fmla="*/ 103755986 h 134"/>
                <a:gd name="T18" fmla="*/ 11025498 w 191"/>
                <a:gd name="T19" fmla="*/ 117589937 h 134"/>
                <a:gd name="T20" fmla="*/ 23627322 w 191"/>
                <a:gd name="T21" fmla="*/ 126236156 h 134"/>
                <a:gd name="T22" fmla="*/ 23627322 w 191"/>
                <a:gd name="T23" fmla="*/ 167738009 h 134"/>
                <a:gd name="T24" fmla="*/ 64580420 w 191"/>
                <a:gd name="T25" fmla="*/ 155633302 h 134"/>
                <a:gd name="T26" fmla="*/ 88206497 w 191"/>
                <a:gd name="T27" fmla="*/ 143528595 h 134"/>
                <a:gd name="T28" fmla="*/ 141760149 w 191"/>
                <a:gd name="T29" fmla="*/ 171196496 h 134"/>
                <a:gd name="T30" fmla="*/ 173262853 w 191"/>
                <a:gd name="T31" fmla="*/ 186761047 h 134"/>
                <a:gd name="T32" fmla="*/ 181138205 w 191"/>
                <a:gd name="T33" fmla="*/ 195407266 h 134"/>
                <a:gd name="T34" fmla="*/ 184288346 w 191"/>
                <a:gd name="T35" fmla="*/ 214428948 h 134"/>
                <a:gd name="T36" fmla="*/ 215791011 w 191"/>
                <a:gd name="T37" fmla="*/ 229992143 h 134"/>
                <a:gd name="T38" fmla="*/ 261469310 w 191"/>
                <a:gd name="T39" fmla="*/ 174655025 h 134"/>
                <a:gd name="T40" fmla="*/ 291396905 w 191"/>
                <a:gd name="T41" fmla="*/ 174655025 h 134"/>
                <a:gd name="T42" fmla="*/ 296122116 w 191"/>
                <a:gd name="T43" fmla="*/ 152174814 h 134"/>
                <a:gd name="T44" fmla="*/ 299272257 w 191"/>
                <a:gd name="T45" fmla="*/ 141799351 h 134"/>
                <a:gd name="T46" fmla="*/ 289821834 w 191"/>
                <a:gd name="T47" fmla="*/ 127965400 h 134"/>
                <a:gd name="T48" fmla="*/ 267769592 w 191"/>
                <a:gd name="T49" fmla="*/ 119319181 h 134"/>
                <a:gd name="T50" fmla="*/ 266194522 w 191"/>
                <a:gd name="T51" fmla="*/ 107214474 h 134"/>
                <a:gd name="T52" fmla="*/ 234691857 w 191"/>
                <a:gd name="T53" fmla="*/ 98568255 h 134"/>
                <a:gd name="T54" fmla="*/ 215791011 w 191"/>
                <a:gd name="T55" fmla="*/ 77817308 h 134"/>
                <a:gd name="T56" fmla="*/ 207915658 w 191"/>
                <a:gd name="T57" fmla="*/ 65712601 h 134"/>
                <a:gd name="T58" fmla="*/ 193738769 w 191"/>
                <a:gd name="T59" fmla="*/ 53606580 h 134"/>
                <a:gd name="T60" fmla="*/ 184288346 w 191"/>
                <a:gd name="T61" fmla="*/ 60524870 h 134"/>
                <a:gd name="T62" fmla="*/ 177988064 w 191"/>
                <a:gd name="T63" fmla="*/ 65712601 h 134"/>
                <a:gd name="T64" fmla="*/ 166962571 w 191"/>
                <a:gd name="T65" fmla="*/ 63983358 h 134"/>
                <a:gd name="T66" fmla="*/ 157512109 w 191"/>
                <a:gd name="T67" fmla="*/ 44960360 h 134"/>
                <a:gd name="T68" fmla="*/ 157512109 w 191"/>
                <a:gd name="T69" fmla="*/ 32855643 h 134"/>
                <a:gd name="T70" fmla="*/ 146485360 w 191"/>
                <a:gd name="T71" fmla="*/ 29397156 h 134"/>
                <a:gd name="T72" fmla="*/ 143335219 w 191"/>
                <a:gd name="T73" fmla="*/ 19021687 h 134"/>
                <a:gd name="T74" fmla="*/ 130734655 w 191"/>
                <a:gd name="T75" fmla="*/ 8646222 h 134"/>
                <a:gd name="T76" fmla="*/ 121284232 w 191"/>
                <a:gd name="T77" fmla="*/ 8646222 h 134"/>
                <a:gd name="T78" fmla="*/ 114983950 w 191"/>
                <a:gd name="T79" fmla="*/ 0 h 134"/>
                <a:gd name="T80" fmla="*/ 103957202 w 191"/>
                <a:gd name="T81" fmla="*/ 5187733 h 134"/>
                <a:gd name="T82" fmla="*/ 107108598 w 191"/>
                <a:gd name="T83" fmla="*/ 19021687 h 134"/>
                <a:gd name="T84" fmla="*/ 102382131 w 191"/>
                <a:gd name="T85" fmla="*/ 15563200 h 134"/>
                <a:gd name="T86" fmla="*/ 94506779 w 191"/>
                <a:gd name="T87" fmla="*/ 13833956 h 134"/>
                <a:gd name="T88" fmla="*/ 88206497 w 191"/>
                <a:gd name="T89" fmla="*/ 32855643 h 134"/>
                <a:gd name="T90" fmla="*/ 75605913 w 191"/>
                <a:gd name="T91" fmla="*/ 36314131 h 134"/>
                <a:gd name="T92" fmla="*/ 64580420 w 191"/>
                <a:gd name="T93" fmla="*/ 32855643 h 134"/>
                <a:gd name="T94" fmla="*/ 55128742 w 191"/>
                <a:gd name="T95" fmla="*/ 41501862 h 134"/>
                <a:gd name="T96" fmla="*/ 45678319 w 191"/>
                <a:gd name="T97" fmla="*/ 32855643 h 134"/>
                <a:gd name="T98" fmla="*/ 31502675 w 191"/>
                <a:gd name="T99" fmla="*/ 24209424 h 134"/>
                <a:gd name="T100" fmla="*/ 0 w 191"/>
                <a:gd name="T101" fmla="*/ 32855643 h 134"/>
                <a:gd name="T102" fmla="*/ 0 w 191"/>
                <a:gd name="T103" fmla="*/ 32855643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
                <a:gd name="T157" fmla="*/ 0 h 134"/>
                <a:gd name="T158" fmla="*/ 191 w 19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 h="134">
                  <a:moveTo>
                    <a:pt x="0" y="19"/>
                  </a:moveTo>
                  <a:lnTo>
                    <a:pt x="1" y="37"/>
                  </a:lnTo>
                  <a:lnTo>
                    <a:pt x="11" y="26"/>
                  </a:lnTo>
                  <a:lnTo>
                    <a:pt x="25" y="40"/>
                  </a:lnTo>
                  <a:lnTo>
                    <a:pt x="19" y="48"/>
                  </a:lnTo>
                  <a:lnTo>
                    <a:pt x="2" y="40"/>
                  </a:lnTo>
                  <a:lnTo>
                    <a:pt x="0" y="52"/>
                  </a:lnTo>
                  <a:lnTo>
                    <a:pt x="2" y="59"/>
                  </a:lnTo>
                  <a:lnTo>
                    <a:pt x="11" y="60"/>
                  </a:lnTo>
                  <a:lnTo>
                    <a:pt x="7" y="68"/>
                  </a:lnTo>
                  <a:lnTo>
                    <a:pt x="15" y="73"/>
                  </a:lnTo>
                  <a:lnTo>
                    <a:pt x="15" y="97"/>
                  </a:lnTo>
                  <a:lnTo>
                    <a:pt x="41" y="90"/>
                  </a:lnTo>
                  <a:lnTo>
                    <a:pt x="56" y="83"/>
                  </a:lnTo>
                  <a:lnTo>
                    <a:pt x="90" y="99"/>
                  </a:lnTo>
                  <a:lnTo>
                    <a:pt x="110" y="108"/>
                  </a:lnTo>
                  <a:lnTo>
                    <a:pt x="115" y="113"/>
                  </a:lnTo>
                  <a:lnTo>
                    <a:pt x="117" y="124"/>
                  </a:lnTo>
                  <a:lnTo>
                    <a:pt x="137" y="133"/>
                  </a:lnTo>
                  <a:lnTo>
                    <a:pt x="166" y="101"/>
                  </a:lnTo>
                  <a:lnTo>
                    <a:pt x="185" y="101"/>
                  </a:lnTo>
                  <a:lnTo>
                    <a:pt x="188" y="88"/>
                  </a:lnTo>
                  <a:lnTo>
                    <a:pt x="190" y="82"/>
                  </a:lnTo>
                  <a:lnTo>
                    <a:pt x="184" y="74"/>
                  </a:lnTo>
                  <a:lnTo>
                    <a:pt x="170" y="69"/>
                  </a:lnTo>
                  <a:lnTo>
                    <a:pt x="169" y="62"/>
                  </a:lnTo>
                  <a:lnTo>
                    <a:pt x="149" y="57"/>
                  </a:lnTo>
                  <a:lnTo>
                    <a:pt x="137" y="45"/>
                  </a:lnTo>
                  <a:lnTo>
                    <a:pt x="132" y="38"/>
                  </a:lnTo>
                  <a:lnTo>
                    <a:pt x="123" y="31"/>
                  </a:lnTo>
                  <a:lnTo>
                    <a:pt x="117" y="35"/>
                  </a:lnTo>
                  <a:lnTo>
                    <a:pt x="113" y="38"/>
                  </a:lnTo>
                  <a:lnTo>
                    <a:pt x="106" y="37"/>
                  </a:lnTo>
                  <a:lnTo>
                    <a:pt x="100" y="26"/>
                  </a:lnTo>
                  <a:lnTo>
                    <a:pt x="100" y="19"/>
                  </a:lnTo>
                  <a:lnTo>
                    <a:pt x="93" y="17"/>
                  </a:lnTo>
                  <a:lnTo>
                    <a:pt x="91" y="11"/>
                  </a:lnTo>
                  <a:lnTo>
                    <a:pt x="83" y="5"/>
                  </a:lnTo>
                  <a:lnTo>
                    <a:pt x="77" y="5"/>
                  </a:lnTo>
                  <a:lnTo>
                    <a:pt x="73" y="0"/>
                  </a:lnTo>
                  <a:lnTo>
                    <a:pt x="66" y="3"/>
                  </a:lnTo>
                  <a:lnTo>
                    <a:pt x="68" y="11"/>
                  </a:lnTo>
                  <a:lnTo>
                    <a:pt x="65" y="9"/>
                  </a:lnTo>
                  <a:lnTo>
                    <a:pt x="60" y="8"/>
                  </a:lnTo>
                  <a:lnTo>
                    <a:pt x="56" y="19"/>
                  </a:lnTo>
                  <a:lnTo>
                    <a:pt x="48" y="21"/>
                  </a:lnTo>
                  <a:lnTo>
                    <a:pt x="41" y="19"/>
                  </a:lnTo>
                  <a:lnTo>
                    <a:pt x="35" y="24"/>
                  </a:lnTo>
                  <a:lnTo>
                    <a:pt x="29" y="19"/>
                  </a:lnTo>
                  <a:lnTo>
                    <a:pt x="20" y="14"/>
                  </a:lnTo>
                  <a:lnTo>
                    <a:pt x="0" y="19"/>
                  </a:lnTo>
                </a:path>
              </a:pathLst>
            </a:custGeom>
            <a:grpFill/>
            <a:ln w="6350">
              <a:noFill/>
              <a:round/>
              <a:headEnd/>
              <a:tailEnd/>
            </a:ln>
          </p:spPr>
          <p:txBody>
            <a:bodyPr lIns="0" tIns="0" rIns="0" bIns="0" anchor="ctr">
              <a:spAutoFit/>
            </a:bodyPr>
            <a:lstStyle/>
            <a:p>
              <a:pPr>
                <a:defRPr/>
              </a:pPr>
              <a:endParaRPr lang="en-GB" dirty="0"/>
            </a:p>
          </p:txBody>
        </p:sp>
        <p:sp>
          <p:nvSpPr>
            <p:cNvPr id="163" name="Freeform 162"/>
            <p:cNvSpPr>
              <a:spLocks/>
            </p:cNvSpPr>
            <p:nvPr/>
          </p:nvSpPr>
          <p:spPr bwMode="auto">
            <a:xfrm>
              <a:off x="6923382" y="12518415"/>
              <a:ext cx="635331" cy="270456"/>
            </a:xfrm>
            <a:custGeom>
              <a:avLst/>
              <a:gdLst>
                <a:gd name="T0" fmla="*/ 62060649 w 160"/>
                <a:gd name="T1" fmla="*/ 82551268 h 69"/>
                <a:gd name="T2" fmla="*/ 43896322 w 160"/>
                <a:gd name="T3" fmla="*/ 82551268 h 69"/>
                <a:gd name="T4" fmla="*/ 9082166 w 160"/>
                <a:gd name="T5" fmla="*/ 87710414 h 69"/>
                <a:gd name="T6" fmla="*/ 0 w 160"/>
                <a:gd name="T7" fmla="*/ 99749247 h 69"/>
                <a:gd name="T8" fmla="*/ 9082166 w 160"/>
                <a:gd name="T9" fmla="*/ 104909684 h 69"/>
                <a:gd name="T10" fmla="*/ 16649818 w 160"/>
                <a:gd name="T11" fmla="*/ 110068809 h 69"/>
                <a:gd name="T12" fmla="*/ 65087217 w 160"/>
                <a:gd name="T13" fmla="*/ 108348226 h 69"/>
                <a:gd name="T14" fmla="*/ 96874808 w 160"/>
                <a:gd name="T15" fmla="*/ 108348226 h 69"/>
                <a:gd name="T16" fmla="*/ 112011337 w 160"/>
                <a:gd name="T17" fmla="*/ 116948516 h 69"/>
                <a:gd name="T18" fmla="*/ 116552418 w 160"/>
                <a:gd name="T19" fmla="*/ 101469830 h 69"/>
                <a:gd name="T20" fmla="*/ 130175663 w 160"/>
                <a:gd name="T21" fmla="*/ 99749247 h 69"/>
                <a:gd name="T22" fmla="*/ 149853274 w 160"/>
                <a:gd name="T23" fmla="*/ 94590122 h 69"/>
                <a:gd name="T24" fmla="*/ 166503125 w 160"/>
                <a:gd name="T25" fmla="*/ 91150268 h 69"/>
                <a:gd name="T26" fmla="*/ 196777413 w 160"/>
                <a:gd name="T27" fmla="*/ 72233018 h 69"/>
                <a:gd name="T28" fmla="*/ 230078269 w 160"/>
                <a:gd name="T29" fmla="*/ 53314477 h 69"/>
                <a:gd name="T30" fmla="*/ 240673716 w 160"/>
                <a:gd name="T31" fmla="*/ 42996227 h 69"/>
                <a:gd name="T32" fmla="*/ 236132635 w 160"/>
                <a:gd name="T33" fmla="*/ 25796947 h 69"/>
                <a:gd name="T34" fmla="*/ 220996106 w 160"/>
                <a:gd name="T35" fmla="*/ 25796947 h 69"/>
                <a:gd name="T36" fmla="*/ 205859577 w 160"/>
                <a:gd name="T37" fmla="*/ 17197963 h 69"/>
                <a:gd name="T38" fmla="*/ 189208534 w 160"/>
                <a:gd name="T39" fmla="*/ 10319564 h 69"/>
                <a:gd name="T40" fmla="*/ 149853274 w 160"/>
                <a:gd name="T41" fmla="*/ 6879710 h 69"/>
                <a:gd name="T42" fmla="*/ 98388092 w 160"/>
                <a:gd name="T43" fmla="*/ 0 h 69"/>
                <a:gd name="T44" fmla="*/ 89305928 w 160"/>
                <a:gd name="T45" fmla="*/ 1719272 h 69"/>
                <a:gd name="T46" fmla="*/ 92333726 w 160"/>
                <a:gd name="T47" fmla="*/ 10319564 h 69"/>
                <a:gd name="T48" fmla="*/ 98388092 w 160"/>
                <a:gd name="T49" fmla="*/ 20637817 h 69"/>
                <a:gd name="T50" fmla="*/ 83251563 w 160"/>
                <a:gd name="T51" fmla="*/ 22357093 h 69"/>
                <a:gd name="T52" fmla="*/ 80224976 w 160"/>
                <a:gd name="T53" fmla="*/ 17197963 h 69"/>
                <a:gd name="T54" fmla="*/ 63573933 w 160"/>
                <a:gd name="T55" fmla="*/ 15478692 h 69"/>
                <a:gd name="T56" fmla="*/ 40868524 w 160"/>
                <a:gd name="T57" fmla="*/ 17197963 h 69"/>
                <a:gd name="T58" fmla="*/ 51465202 w 160"/>
                <a:gd name="T59" fmla="*/ 22357093 h 69"/>
                <a:gd name="T60" fmla="*/ 52978486 w 160"/>
                <a:gd name="T61" fmla="*/ 29236801 h 69"/>
                <a:gd name="T62" fmla="*/ 46924120 w 160"/>
                <a:gd name="T63" fmla="*/ 37835780 h 69"/>
                <a:gd name="T64" fmla="*/ 46924120 w 160"/>
                <a:gd name="T65" fmla="*/ 49874623 h 69"/>
                <a:gd name="T66" fmla="*/ 54491769 w 160"/>
                <a:gd name="T67" fmla="*/ 56754331 h 69"/>
                <a:gd name="T68" fmla="*/ 83251563 w 160"/>
                <a:gd name="T69" fmla="*/ 56754331 h 69"/>
                <a:gd name="T70" fmla="*/ 93847010 w 160"/>
                <a:gd name="T71" fmla="*/ 56754331 h 69"/>
                <a:gd name="T72" fmla="*/ 102929173 w 160"/>
                <a:gd name="T73" fmla="*/ 67072582 h 69"/>
                <a:gd name="T74" fmla="*/ 93847010 w 160"/>
                <a:gd name="T75" fmla="*/ 80831997 h 69"/>
                <a:gd name="T76" fmla="*/ 83251563 w 160"/>
                <a:gd name="T77" fmla="*/ 80831997 h 69"/>
                <a:gd name="T78" fmla="*/ 72656096 w 160"/>
                <a:gd name="T79" fmla="*/ 79111414 h 69"/>
                <a:gd name="T80" fmla="*/ 68115014 w 160"/>
                <a:gd name="T81" fmla="*/ 80831997 h 69"/>
                <a:gd name="T82" fmla="*/ 62060649 w 160"/>
                <a:gd name="T83" fmla="*/ 82551268 h 69"/>
                <a:gd name="T84" fmla="*/ 62060649 w 160"/>
                <a:gd name="T85" fmla="*/ 82551268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69"/>
                <a:gd name="T131" fmla="*/ 160 w 160"/>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69">
                  <a:moveTo>
                    <a:pt x="41" y="48"/>
                  </a:moveTo>
                  <a:lnTo>
                    <a:pt x="29" y="48"/>
                  </a:lnTo>
                  <a:lnTo>
                    <a:pt x="6" y="51"/>
                  </a:lnTo>
                  <a:lnTo>
                    <a:pt x="0" y="58"/>
                  </a:lnTo>
                  <a:lnTo>
                    <a:pt x="6" y="61"/>
                  </a:lnTo>
                  <a:lnTo>
                    <a:pt x="11" y="64"/>
                  </a:lnTo>
                  <a:lnTo>
                    <a:pt x="43" y="63"/>
                  </a:lnTo>
                  <a:lnTo>
                    <a:pt x="64" y="63"/>
                  </a:lnTo>
                  <a:lnTo>
                    <a:pt x="74" y="68"/>
                  </a:lnTo>
                  <a:lnTo>
                    <a:pt x="77" y="59"/>
                  </a:lnTo>
                  <a:lnTo>
                    <a:pt x="86" y="58"/>
                  </a:lnTo>
                  <a:lnTo>
                    <a:pt x="99" y="55"/>
                  </a:lnTo>
                  <a:lnTo>
                    <a:pt x="110" y="53"/>
                  </a:lnTo>
                  <a:lnTo>
                    <a:pt x="130" y="42"/>
                  </a:lnTo>
                  <a:lnTo>
                    <a:pt x="152" y="31"/>
                  </a:lnTo>
                  <a:lnTo>
                    <a:pt x="159" y="25"/>
                  </a:lnTo>
                  <a:lnTo>
                    <a:pt x="156" y="15"/>
                  </a:lnTo>
                  <a:lnTo>
                    <a:pt x="146" y="15"/>
                  </a:lnTo>
                  <a:lnTo>
                    <a:pt x="136" y="10"/>
                  </a:lnTo>
                  <a:lnTo>
                    <a:pt x="125" y="6"/>
                  </a:lnTo>
                  <a:lnTo>
                    <a:pt x="99" y="4"/>
                  </a:lnTo>
                  <a:lnTo>
                    <a:pt x="65" y="0"/>
                  </a:lnTo>
                  <a:lnTo>
                    <a:pt x="59" y="1"/>
                  </a:lnTo>
                  <a:lnTo>
                    <a:pt x="61" y="6"/>
                  </a:lnTo>
                  <a:lnTo>
                    <a:pt x="65" y="12"/>
                  </a:lnTo>
                  <a:lnTo>
                    <a:pt x="55" y="13"/>
                  </a:lnTo>
                  <a:lnTo>
                    <a:pt x="53" y="10"/>
                  </a:lnTo>
                  <a:lnTo>
                    <a:pt x="42" y="9"/>
                  </a:lnTo>
                  <a:lnTo>
                    <a:pt x="27" y="10"/>
                  </a:lnTo>
                  <a:lnTo>
                    <a:pt x="34" y="13"/>
                  </a:lnTo>
                  <a:lnTo>
                    <a:pt x="35" y="17"/>
                  </a:lnTo>
                  <a:lnTo>
                    <a:pt x="31" y="22"/>
                  </a:lnTo>
                  <a:lnTo>
                    <a:pt x="31" y="29"/>
                  </a:lnTo>
                  <a:lnTo>
                    <a:pt x="36" y="33"/>
                  </a:lnTo>
                  <a:lnTo>
                    <a:pt x="55" y="33"/>
                  </a:lnTo>
                  <a:lnTo>
                    <a:pt x="62" y="33"/>
                  </a:lnTo>
                  <a:lnTo>
                    <a:pt x="68" y="39"/>
                  </a:lnTo>
                  <a:lnTo>
                    <a:pt x="62" y="47"/>
                  </a:lnTo>
                  <a:lnTo>
                    <a:pt x="55" y="47"/>
                  </a:lnTo>
                  <a:lnTo>
                    <a:pt x="48" y="46"/>
                  </a:lnTo>
                  <a:lnTo>
                    <a:pt x="45" y="47"/>
                  </a:lnTo>
                  <a:lnTo>
                    <a:pt x="41" y="48"/>
                  </a:lnTo>
                </a:path>
              </a:pathLst>
            </a:custGeom>
            <a:grpFill/>
            <a:ln w="6350">
              <a:noFill/>
              <a:round/>
              <a:headEnd/>
              <a:tailEnd/>
            </a:ln>
          </p:spPr>
          <p:txBody>
            <a:bodyPr lIns="0" tIns="0" rIns="0" bIns="0" anchor="ctr">
              <a:spAutoFit/>
            </a:bodyPr>
            <a:lstStyle/>
            <a:p>
              <a:pPr>
                <a:defRPr/>
              </a:pPr>
              <a:endParaRPr lang="en-GB" dirty="0"/>
            </a:p>
          </p:txBody>
        </p:sp>
        <p:sp>
          <p:nvSpPr>
            <p:cNvPr id="164" name="Freeform 163"/>
            <p:cNvSpPr>
              <a:spLocks/>
            </p:cNvSpPr>
            <p:nvPr/>
          </p:nvSpPr>
          <p:spPr bwMode="auto">
            <a:xfrm>
              <a:off x="6861897" y="12684482"/>
              <a:ext cx="409890" cy="279939"/>
            </a:xfrm>
            <a:custGeom>
              <a:avLst/>
              <a:gdLst>
                <a:gd name="T0" fmla="*/ 0 w 102"/>
                <a:gd name="T1" fmla="*/ 102674656 h 71"/>
                <a:gd name="T2" fmla="*/ 1550147 w 102"/>
                <a:gd name="T3" fmla="*/ 107894661 h 71"/>
                <a:gd name="T4" fmla="*/ 12402423 w 102"/>
                <a:gd name="T5" fmla="*/ 109635982 h 71"/>
                <a:gd name="T6" fmla="*/ 40307556 w 102"/>
                <a:gd name="T7" fmla="*/ 111375984 h 71"/>
                <a:gd name="T8" fmla="*/ 72863135 w 102"/>
                <a:gd name="T9" fmla="*/ 73090648 h 71"/>
                <a:gd name="T10" fmla="*/ 82164034 w 102"/>
                <a:gd name="T11" fmla="*/ 97453332 h 71"/>
                <a:gd name="T12" fmla="*/ 91466159 w 102"/>
                <a:gd name="T13" fmla="*/ 121817314 h 71"/>
                <a:gd name="T14" fmla="*/ 111619309 w 102"/>
                <a:gd name="T15" fmla="*/ 111375984 h 71"/>
                <a:gd name="T16" fmla="*/ 133322607 w 102"/>
                <a:gd name="T17" fmla="*/ 102674656 h 71"/>
                <a:gd name="T18" fmla="*/ 155027149 w 102"/>
                <a:gd name="T19" fmla="*/ 109635982 h 71"/>
                <a:gd name="T20" fmla="*/ 156577296 w 102"/>
                <a:gd name="T21" fmla="*/ 73090648 h 71"/>
                <a:gd name="T22" fmla="*/ 141074585 w 102"/>
                <a:gd name="T23" fmla="*/ 66129322 h 71"/>
                <a:gd name="T24" fmla="*/ 131772460 w 102"/>
                <a:gd name="T25" fmla="*/ 67869323 h 71"/>
                <a:gd name="T26" fmla="*/ 137974292 w 102"/>
                <a:gd name="T27" fmla="*/ 45246662 h 71"/>
                <a:gd name="T28" fmla="*/ 119371288 w 102"/>
                <a:gd name="T29" fmla="*/ 40025327 h 71"/>
                <a:gd name="T30" fmla="*/ 103868576 w 102"/>
                <a:gd name="T31" fmla="*/ 38285326 h 71"/>
                <a:gd name="T32" fmla="*/ 82164034 w 102"/>
                <a:gd name="T33" fmla="*/ 38285326 h 71"/>
                <a:gd name="T34" fmla="*/ 65111157 w 102"/>
                <a:gd name="T35" fmla="*/ 38285326 h 71"/>
                <a:gd name="T36" fmla="*/ 43407859 w 102"/>
                <a:gd name="T37" fmla="*/ 38285326 h 71"/>
                <a:gd name="T38" fmla="*/ 26354992 w 102"/>
                <a:gd name="T39" fmla="*/ 34805322 h 71"/>
                <a:gd name="T40" fmla="*/ 23253454 w 102"/>
                <a:gd name="T41" fmla="*/ 31324000 h 71"/>
                <a:gd name="T42" fmla="*/ 26354992 w 102"/>
                <a:gd name="T43" fmla="*/ 22622672 h 71"/>
                <a:gd name="T44" fmla="*/ 34105725 w 102"/>
                <a:gd name="T45" fmla="*/ 17402661 h 71"/>
                <a:gd name="T46" fmla="*/ 63561010 w 102"/>
                <a:gd name="T47" fmla="*/ 10441332 h 71"/>
                <a:gd name="T48" fmla="*/ 62010864 w 102"/>
                <a:gd name="T49" fmla="*/ 0 h 71"/>
                <a:gd name="T50" fmla="*/ 40307556 w 102"/>
                <a:gd name="T51" fmla="*/ 3480005 h 71"/>
                <a:gd name="T52" fmla="*/ 20153156 w 102"/>
                <a:gd name="T53" fmla="*/ 1740002 h 71"/>
                <a:gd name="T54" fmla="*/ 7750735 w 102"/>
                <a:gd name="T55" fmla="*/ 13921338 h 71"/>
                <a:gd name="T56" fmla="*/ 3100294 w 102"/>
                <a:gd name="T57" fmla="*/ 38285326 h 71"/>
                <a:gd name="T58" fmla="*/ 4650441 w 102"/>
                <a:gd name="T59" fmla="*/ 45246662 h 71"/>
                <a:gd name="T60" fmla="*/ 3100294 w 102"/>
                <a:gd name="T61" fmla="*/ 46986664 h 71"/>
                <a:gd name="T62" fmla="*/ 17052863 w 102"/>
                <a:gd name="T63" fmla="*/ 50466668 h 71"/>
                <a:gd name="T64" fmla="*/ 23253454 w 102"/>
                <a:gd name="T65" fmla="*/ 64389320 h 71"/>
                <a:gd name="T66" fmla="*/ 20153156 w 102"/>
                <a:gd name="T67" fmla="*/ 80050655 h 71"/>
                <a:gd name="T68" fmla="*/ 15502716 w 102"/>
                <a:gd name="T69" fmla="*/ 81791976 h 71"/>
                <a:gd name="T70" fmla="*/ 10852276 w 102"/>
                <a:gd name="T71" fmla="*/ 88752004 h 71"/>
                <a:gd name="T72" fmla="*/ 0 w 102"/>
                <a:gd name="T73" fmla="*/ 102674656 h 71"/>
                <a:gd name="T74" fmla="*/ 0 w 102"/>
                <a:gd name="T75" fmla="*/ 102674656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71"/>
                <a:gd name="T116" fmla="*/ 102 w 102"/>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71">
                  <a:moveTo>
                    <a:pt x="0" y="59"/>
                  </a:moveTo>
                  <a:lnTo>
                    <a:pt x="1" y="62"/>
                  </a:lnTo>
                  <a:lnTo>
                    <a:pt x="8" y="63"/>
                  </a:lnTo>
                  <a:lnTo>
                    <a:pt x="26" y="64"/>
                  </a:lnTo>
                  <a:lnTo>
                    <a:pt x="47" y="42"/>
                  </a:lnTo>
                  <a:lnTo>
                    <a:pt x="53" y="56"/>
                  </a:lnTo>
                  <a:lnTo>
                    <a:pt x="59" y="70"/>
                  </a:lnTo>
                  <a:lnTo>
                    <a:pt x="72" y="64"/>
                  </a:lnTo>
                  <a:lnTo>
                    <a:pt x="86" y="59"/>
                  </a:lnTo>
                  <a:lnTo>
                    <a:pt x="100" y="63"/>
                  </a:lnTo>
                  <a:lnTo>
                    <a:pt x="101" y="42"/>
                  </a:lnTo>
                  <a:lnTo>
                    <a:pt x="91" y="38"/>
                  </a:lnTo>
                  <a:lnTo>
                    <a:pt x="85" y="39"/>
                  </a:lnTo>
                  <a:lnTo>
                    <a:pt x="89" y="26"/>
                  </a:lnTo>
                  <a:lnTo>
                    <a:pt x="77" y="23"/>
                  </a:lnTo>
                  <a:lnTo>
                    <a:pt x="67" y="22"/>
                  </a:lnTo>
                  <a:lnTo>
                    <a:pt x="53" y="22"/>
                  </a:lnTo>
                  <a:lnTo>
                    <a:pt x="42" y="22"/>
                  </a:lnTo>
                  <a:lnTo>
                    <a:pt x="28" y="22"/>
                  </a:lnTo>
                  <a:lnTo>
                    <a:pt x="17" y="20"/>
                  </a:lnTo>
                  <a:lnTo>
                    <a:pt x="15" y="18"/>
                  </a:lnTo>
                  <a:lnTo>
                    <a:pt x="17" y="13"/>
                  </a:lnTo>
                  <a:lnTo>
                    <a:pt x="22" y="10"/>
                  </a:lnTo>
                  <a:lnTo>
                    <a:pt x="41" y="6"/>
                  </a:lnTo>
                  <a:lnTo>
                    <a:pt x="40" y="0"/>
                  </a:lnTo>
                  <a:lnTo>
                    <a:pt x="26" y="2"/>
                  </a:lnTo>
                  <a:lnTo>
                    <a:pt x="13" y="1"/>
                  </a:lnTo>
                  <a:lnTo>
                    <a:pt x="5" y="8"/>
                  </a:lnTo>
                  <a:lnTo>
                    <a:pt x="2" y="22"/>
                  </a:lnTo>
                  <a:lnTo>
                    <a:pt x="3" y="26"/>
                  </a:lnTo>
                  <a:lnTo>
                    <a:pt x="2" y="27"/>
                  </a:lnTo>
                  <a:lnTo>
                    <a:pt x="11" y="29"/>
                  </a:lnTo>
                  <a:lnTo>
                    <a:pt x="15" y="37"/>
                  </a:lnTo>
                  <a:lnTo>
                    <a:pt x="13" y="46"/>
                  </a:lnTo>
                  <a:lnTo>
                    <a:pt x="10" y="47"/>
                  </a:lnTo>
                  <a:lnTo>
                    <a:pt x="7" y="51"/>
                  </a:lnTo>
                  <a:lnTo>
                    <a:pt x="0" y="59"/>
                  </a:lnTo>
                </a:path>
              </a:pathLst>
            </a:custGeom>
            <a:grpFill/>
            <a:ln w="6350">
              <a:noFill/>
              <a:round/>
              <a:headEnd/>
              <a:tailEnd/>
            </a:ln>
          </p:spPr>
          <p:txBody>
            <a:bodyPr lIns="0" tIns="0" rIns="0" bIns="0" anchor="ctr">
              <a:spAutoFit/>
            </a:bodyPr>
            <a:lstStyle/>
            <a:p>
              <a:pPr>
                <a:defRPr/>
              </a:pPr>
              <a:endParaRPr lang="en-GB" dirty="0"/>
            </a:p>
          </p:txBody>
        </p:sp>
        <p:sp>
          <p:nvSpPr>
            <p:cNvPr id="165" name="Freeform 164"/>
            <p:cNvSpPr>
              <a:spLocks/>
            </p:cNvSpPr>
            <p:nvPr/>
          </p:nvSpPr>
          <p:spPr bwMode="auto">
            <a:xfrm>
              <a:off x="4110508" y="12423516"/>
              <a:ext cx="199822" cy="189793"/>
            </a:xfrm>
            <a:custGeom>
              <a:avLst/>
              <a:gdLst>
                <a:gd name="T0" fmla="*/ 0 w 48"/>
                <a:gd name="T1" fmla="*/ 20152825 h 49"/>
                <a:gd name="T2" fmla="*/ 46584378 w 48"/>
                <a:gd name="T3" fmla="*/ 18473316 h 49"/>
                <a:gd name="T4" fmla="*/ 51574823 w 48"/>
                <a:gd name="T5" fmla="*/ 0 h 49"/>
                <a:gd name="T6" fmla="*/ 78194824 w 48"/>
                <a:gd name="T7" fmla="*/ 48703209 h 49"/>
                <a:gd name="T8" fmla="*/ 71540469 w 48"/>
                <a:gd name="T9" fmla="*/ 75572772 h 49"/>
                <a:gd name="T10" fmla="*/ 29946545 w 48"/>
                <a:gd name="T11" fmla="*/ 80611301 h 49"/>
                <a:gd name="T12" fmla="*/ 14973917 w 48"/>
                <a:gd name="T13" fmla="*/ 75572772 h 49"/>
                <a:gd name="T14" fmla="*/ 13310006 w 48"/>
                <a:gd name="T15" fmla="*/ 48703209 h 49"/>
                <a:gd name="T16" fmla="*/ 0 w 48"/>
                <a:gd name="T17" fmla="*/ 21832340 h 49"/>
                <a:gd name="T18" fmla="*/ 0 w 48"/>
                <a:gd name="T19" fmla="*/ 20152825 h 49"/>
                <a:gd name="T20" fmla="*/ 0 w 48"/>
                <a:gd name="T21" fmla="*/ 20152825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9"/>
                <a:gd name="T35" fmla="*/ 48 w 4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9">
                  <a:moveTo>
                    <a:pt x="0" y="12"/>
                  </a:moveTo>
                  <a:lnTo>
                    <a:pt x="28" y="11"/>
                  </a:lnTo>
                  <a:lnTo>
                    <a:pt x="31" y="0"/>
                  </a:lnTo>
                  <a:lnTo>
                    <a:pt x="47" y="29"/>
                  </a:lnTo>
                  <a:lnTo>
                    <a:pt x="43" y="45"/>
                  </a:lnTo>
                  <a:lnTo>
                    <a:pt x="18" y="48"/>
                  </a:lnTo>
                  <a:lnTo>
                    <a:pt x="9" y="45"/>
                  </a:lnTo>
                  <a:lnTo>
                    <a:pt x="8" y="29"/>
                  </a:lnTo>
                  <a:lnTo>
                    <a:pt x="0" y="13"/>
                  </a:lnTo>
                  <a:lnTo>
                    <a:pt x="0" y="12"/>
                  </a:lnTo>
                </a:path>
              </a:pathLst>
            </a:custGeom>
            <a:grpFill/>
            <a:ln w="6350">
              <a:noFill/>
              <a:round/>
              <a:headEnd/>
              <a:tailEnd/>
            </a:ln>
          </p:spPr>
          <p:txBody>
            <a:bodyPr lIns="0" tIns="0" rIns="0" bIns="0" anchor="ctr">
              <a:spAutoFit/>
            </a:bodyPr>
            <a:lstStyle/>
            <a:p>
              <a:pPr>
                <a:defRPr/>
              </a:pPr>
              <a:endParaRPr lang="en-GB" dirty="0"/>
            </a:p>
          </p:txBody>
        </p:sp>
        <p:sp>
          <p:nvSpPr>
            <p:cNvPr id="166" name="Freeform 165"/>
            <p:cNvSpPr>
              <a:spLocks/>
            </p:cNvSpPr>
            <p:nvPr/>
          </p:nvSpPr>
          <p:spPr bwMode="auto">
            <a:xfrm>
              <a:off x="4212978" y="12589587"/>
              <a:ext cx="102473" cy="185044"/>
            </a:xfrm>
            <a:custGeom>
              <a:avLst/>
              <a:gdLst>
                <a:gd name="T0" fmla="*/ 0 w 25"/>
                <a:gd name="T1" fmla="*/ 60733038 h 47"/>
                <a:gd name="T2" fmla="*/ 0 w 25"/>
                <a:gd name="T3" fmla="*/ 60733038 h 47"/>
                <a:gd name="T4" fmla="*/ 1612900 w 25"/>
                <a:gd name="T5" fmla="*/ 19087337 h 47"/>
                <a:gd name="T6" fmla="*/ 19354799 w 25"/>
                <a:gd name="T7" fmla="*/ 0 h 47"/>
                <a:gd name="T8" fmla="*/ 38709598 w 25"/>
                <a:gd name="T9" fmla="*/ 46850265 h 47"/>
                <a:gd name="T10" fmla="*/ 20967704 w 25"/>
                <a:gd name="T11" fmla="*/ 79820370 h 47"/>
                <a:gd name="T12" fmla="*/ 0 w 25"/>
                <a:gd name="T13" fmla="*/ 60733038 h 47"/>
                <a:gd name="T14" fmla="*/ 0 w 25"/>
                <a:gd name="T15" fmla="*/ 60733038 h 4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7"/>
                <a:gd name="T26" fmla="*/ 25 w 25"/>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7">
                  <a:moveTo>
                    <a:pt x="0" y="35"/>
                  </a:moveTo>
                  <a:lnTo>
                    <a:pt x="0" y="35"/>
                  </a:lnTo>
                  <a:lnTo>
                    <a:pt x="1" y="11"/>
                  </a:lnTo>
                  <a:lnTo>
                    <a:pt x="12" y="0"/>
                  </a:lnTo>
                  <a:lnTo>
                    <a:pt x="24" y="27"/>
                  </a:lnTo>
                  <a:lnTo>
                    <a:pt x="13" y="46"/>
                  </a:lnTo>
                  <a:lnTo>
                    <a:pt x="0" y="35"/>
                  </a:lnTo>
                </a:path>
              </a:pathLst>
            </a:custGeom>
            <a:grpFill/>
            <a:ln w="6350">
              <a:noFill/>
              <a:round/>
              <a:headEnd/>
              <a:tailEnd/>
            </a:ln>
          </p:spPr>
          <p:txBody>
            <a:bodyPr lIns="0" tIns="0" rIns="0" bIns="0" anchor="ctr">
              <a:spAutoFit/>
            </a:bodyPr>
            <a:lstStyle/>
            <a:p>
              <a:pPr>
                <a:defRPr/>
              </a:pPr>
              <a:endParaRPr lang="en-GB" dirty="0"/>
            </a:p>
          </p:txBody>
        </p:sp>
        <p:sp>
          <p:nvSpPr>
            <p:cNvPr id="167" name="Freeform 166"/>
            <p:cNvSpPr>
              <a:spLocks/>
            </p:cNvSpPr>
            <p:nvPr/>
          </p:nvSpPr>
          <p:spPr bwMode="auto">
            <a:xfrm>
              <a:off x="3675002" y="12172046"/>
              <a:ext cx="420137" cy="166065"/>
            </a:xfrm>
            <a:custGeom>
              <a:avLst/>
              <a:gdLst>
                <a:gd name="T0" fmla="*/ 0 w 105"/>
                <a:gd name="T1" fmla="*/ 42239311 h 41"/>
                <a:gd name="T2" fmla="*/ 0 w 105"/>
                <a:gd name="T3" fmla="*/ 42239311 h 41"/>
                <a:gd name="T4" fmla="*/ 1537305 w 105"/>
                <a:gd name="T5" fmla="*/ 45911833 h 41"/>
                <a:gd name="T6" fmla="*/ 3074610 w 105"/>
                <a:gd name="T7" fmla="*/ 58766978 h 41"/>
                <a:gd name="T8" fmla="*/ 19981242 w 105"/>
                <a:gd name="T9" fmla="*/ 62440845 h 41"/>
                <a:gd name="T10" fmla="*/ 53795752 w 105"/>
                <a:gd name="T11" fmla="*/ 55094467 h 41"/>
                <a:gd name="T12" fmla="*/ 89146332 w 105"/>
                <a:gd name="T13" fmla="*/ 73459734 h 41"/>
                <a:gd name="T14" fmla="*/ 138331392 w 105"/>
                <a:gd name="T15" fmla="*/ 60604589 h 41"/>
                <a:gd name="T16" fmla="*/ 159848693 w 105"/>
                <a:gd name="T17" fmla="*/ 23874044 h 41"/>
                <a:gd name="T18" fmla="*/ 152163412 w 105"/>
                <a:gd name="T19" fmla="*/ 0 h 41"/>
                <a:gd name="T20" fmla="*/ 89146332 w 105"/>
                <a:gd name="T21" fmla="*/ 1836256 h 41"/>
                <a:gd name="T22" fmla="*/ 70702380 w 105"/>
                <a:gd name="T23" fmla="*/ 40403056 h 41"/>
                <a:gd name="T24" fmla="*/ 0 w 105"/>
                <a:gd name="T25" fmla="*/ 42239311 h 41"/>
                <a:gd name="T26" fmla="*/ 0 w 105"/>
                <a:gd name="T27" fmla="*/ 42239311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41"/>
                <a:gd name="T44" fmla="*/ 105 w 10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41">
                  <a:moveTo>
                    <a:pt x="0" y="23"/>
                  </a:moveTo>
                  <a:lnTo>
                    <a:pt x="0" y="23"/>
                  </a:lnTo>
                  <a:lnTo>
                    <a:pt x="1" y="25"/>
                  </a:lnTo>
                  <a:lnTo>
                    <a:pt x="2" y="32"/>
                  </a:lnTo>
                  <a:lnTo>
                    <a:pt x="13" y="34"/>
                  </a:lnTo>
                  <a:lnTo>
                    <a:pt x="35" y="30"/>
                  </a:lnTo>
                  <a:lnTo>
                    <a:pt x="58" y="40"/>
                  </a:lnTo>
                  <a:lnTo>
                    <a:pt x="90" y="33"/>
                  </a:lnTo>
                  <a:lnTo>
                    <a:pt x="104" y="13"/>
                  </a:lnTo>
                  <a:lnTo>
                    <a:pt x="99" y="0"/>
                  </a:lnTo>
                  <a:lnTo>
                    <a:pt x="58" y="1"/>
                  </a:lnTo>
                  <a:lnTo>
                    <a:pt x="46" y="22"/>
                  </a:lnTo>
                  <a:lnTo>
                    <a:pt x="0" y="23"/>
                  </a:lnTo>
                </a:path>
              </a:pathLst>
            </a:custGeom>
            <a:grpFill/>
            <a:ln w="6350">
              <a:noFill/>
              <a:round/>
              <a:headEnd/>
              <a:tailEnd/>
            </a:ln>
          </p:spPr>
          <p:txBody>
            <a:bodyPr lIns="0" tIns="0" rIns="0" bIns="0" anchor="ctr">
              <a:spAutoFit/>
            </a:bodyPr>
            <a:lstStyle/>
            <a:p>
              <a:pPr>
                <a:defRPr/>
              </a:pPr>
              <a:endParaRPr lang="en-GB" dirty="0"/>
            </a:p>
          </p:txBody>
        </p:sp>
        <p:sp>
          <p:nvSpPr>
            <p:cNvPr id="168" name="Freeform 167"/>
            <p:cNvSpPr>
              <a:spLocks/>
            </p:cNvSpPr>
            <p:nvPr/>
          </p:nvSpPr>
          <p:spPr bwMode="auto">
            <a:xfrm>
              <a:off x="3316348" y="11991746"/>
              <a:ext cx="184452" cy="137596"/>
            </a:xfrm>
            <a:custGeom>
              <a:avLst/>
              <a:gdLst>
                <a:gd name="T0" fmla="*/ 0 w 45"/>
                <a:gd name="T1" fmla="*/ 11676657 h 33"/>
                <a:gd name="T2" fmla="*/ 0 w 45"/>
                <a:gd name="T3" fmla="*/ 11676657 h 33"/>
                <a:gd name="T4" fmla="*/ 16128999 w 45"/>
                <a:gd name="T5" fmla="*/ 1946109 h 33"/>
                <a:gd name="T6" fmla="*/ 48387003 w 45"/>
                <a:gd name="T7" fmla="*/ 0 h 33"/>
                <a:gd name="T8" fmla="*/ 69354696 w 45"/>
                <a:gd name="T9" fmla="*/ 25300818 h 33"/>
                <a:gd name="T10" fmla="*/ 70967596 w 45"/>
                <a:gd name="T11" fmla="*/ 44761905 h 33"/>
                <a:gd name="T12" fmla="*/ 62903099 w 45"/>
                <a:gd name="T13" fmla="*/ 62278289 h 33"/>
                <a:gd name="T14" fmla="*/ 0 w 45"/>
                <a:gd name="T15" fmla="*/ 11676657 h 33"/>
                <a:gd name="T16" fmla="*/ 0 w 45"/>
                <a:gd name="T17" fmla="*/ 1167665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33"/>
                <a:gd name="T29" fmla="*/ 45 w 45"/>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33">
                  <a:moveTo>
                    <a:pt x="0" y="6"/>
                  </a:moveTo>
                  <a:lnTo>
                    <a:pt x="0" y="6"/>
                  </a:lnTo>
                  <a:lnTo>
                    <a:pt x="10" y="1"/>
                  </a:lnTo>
                  <a:lnTo>
                    <a:pt x="30" y="0"/>
                  </a:lnTo>
                  <a:lnTo>
                    <a:pt x="43" y="13"/>
                  </a:lnTo>
                  <a:lnTo>
                    <a:pt x="44" y="23"/>
                  </a:lnTo>
                  <a:lnTo>
                    <a:pt x="39" y="32"/>
                  </a:lnTo>
                  <a:lnTo>
                    <a:pt x="0" y="6"/>
                  </a:lnTo>
                </a:path>
              </a:pathLst>
            </a:custGeom>
            <a:grpFill/>
            <a:ln w="6350">
              <a:noFill/>
              <a:round/>
              <a:headEnd/>
              <a:tailEnd/>
            </a:ln>
          </p:spPr>
          <p:txBody>
            <a:bodyPr lIns="0" tIns="0" rIns="0" bIns="0" anchor="ctr">
              <a:spAutoFit/>
            </a:bodyPr>
            <a:lstStyle/>
            <a:p>
              <a:pPr>
                <a:defRPr/>
              </a:pPr>
              <a:endParaRPr lang="en-GB" dirty="0"/>
            </a:p>
          </p:txBody>
        </p:sp>
        <p:sp>
          <p:nvSpPr>
            <p:cNvPr id="169" name="Freeform 168"/>
            <p:cNvSpPr>
              <a:spLocks/>
            </p:cNvSpPr>
            <p:nvPr/>
          </p:nvSpPr>
          <p:spPr bwMode="auto">
            <a:xfrm>
              <a:off x="4387183" y="12485203"/>
              <a:ext cx="348409" cy="185044"/>
            </a:xfrm>
            <a:custGeom>
              <a:avLst/>
              <a:gdLst>
                <a:gd name="T0" fmla="*/ 0 w 86"/>
                <a:gd name="T1" fmla="*/ 53237874 h 48"/>
                <a:gd name="T2" fmla="*/ 0 w 86"/>
                <a:gd name="T3" fmla="*/ 53237874 h 48"/>
                <a:gd name="T4" fmla="*/ 7877839 w 86"/>
                <a:gd name="T5" fmla="*/ 0 h 48"/>
                <a:gd name="T6" fmla="*/ 133927029 w 86"/>
                <a:gd name="T7" fmla="*/ 11645907 h 48"/>
                <a:gd name="T8" fmla="*/ 110292264 w 86"/>
                <a:gd name="T9" fmla="*/ 44918452 h 48"/>
                <a:gd name="T10" fmla="*/ 119746672 w 86"/>
                <a:gd name="T11" fmla="*/ 63219891 h 48"/>
                <a:gd name="T12" fmla="*/ 86658754 w 86"/>
                <a:gd name="T13" fmla="*/ 64883776 h 48"/>
                <a:gd name="T14" fmla="*/ 66175857 w 86"/>
                <a:gd name="T15" fmla="*/ 78192272 h 48"/>
                <a:gd name="T16" fmla="*/ 12605046 w 86"/>
                <a:gd name="T17" fmla="*/ 78192272 h 48"/>
                <a:gd name="T18" fmla="*/ 0 w 86"/>
                <a:gd name="T19" fmla="*/ 53237874 h 48"/>
                <a:gd name="T20" fmla="*/ 0 w 86"/>
                <a:gd name="T21" fmla="*/ 53237874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48"/>
                <a:gd name="T35" fmla="*/ 86 w 8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48">
                  <a:moveTo>
                    <a:pt x="0" y="32"/>
                  </a:moveTo>
                  <a:lnTo>
                    <a:pt x="0" y="32"/>
                  </a:lnTo>
                  <a:lnTo>
                    <a:pt x="5" y="0"/>
                  </a:lnTo>
                  <a:lnTo>
                    <a:pt x="85" y="7"/>
                  </a:lnTo>
                  <a:lnTo>
                    <a:pt x="70" y="27"/>
                  </a:lnTo>
                  <a:lnTo>
                    <a:pt x="76" y="38"/>
                  </a:lnTo>
                  <a:lnTo>
                    <a:pt x="55" y="39"/>
                  </a:lnTo>
                  <a:lnTo>
                    <a:pt x="42" y="47"/>
                  </a:lnTo>
                  <a:lnTo>
                    <a:pt x="8" y="47"/>
                  </a:lnTo>
                  <a:lnTo>
                    <a:pt x="0" y="32"/>
                  </a:lnTo>
                </a:path>
              </a:pathLst>
            </a:custGeom>
            <a:grpFill/>
            <a:ln w="6350">
              <a:noFill/>
              <a:round/>
              <a:headEnd/>
              <a:tailEnd/>
            </a:ln>
          </p:spPr>
          <p:txBody>
            <a:bodyPr lIns="0" tIns="0" rIns="0" bIns="0" anchor="ctr">
              <a:spAutoFit/>
            </a:bodyPr>
            <a:lstStyle/>
            <a:p>
              <a:pPr>
                <a:defRPr/>
              </a:pPr>
              <a:endParaRPr lang="en-GB" dirty="0"/>
            </a:p>
          </p:txBody>
        </p:sp>
        <p:sp>
          <p:nvSpPr>
            <p:cNvPr id="170" name="Freeform 169"/>
            <p:cNvSpPr>
              <a:spLocks/>
            </p:cNvSpPr>
            <p:nvPr/>
          </p:nvSpPr>
          <p:spPr bwMode="auto">
            <a:xfrm>
              <a:off x="4074644" y="12119852"/>
              <a:ext cx="317667" cy="132853"/>
            </a:xfrm>
            <a:custGeom>
              <a:avLst/>
              <a:gdLst>
                <a:gd name="T0" fmla="*/ 0 w 79"/>
                <a:gd name="T1" fmla="*/ 25637190 h 34"/>
                <a:gd name="T2" fmla="*/ 7760624 w 79"/>
                <a:gd name="T3" fmla="*/ 47856961 h 34"/>
                <a:gd name="T4" fmla="*/ 37253235 w 79"/>
                <a:gd name="T5" fmla="*/ 56403123 h 34"/>
                <a:gd name="T6" fmla="*/ 85373103 w 79"/>
                <a:gd name="T7" fmla="*/ 34183352 h 34"/>
                <a:gd name="T8" fmla="*/ 114865707 w 79"/>
                <a:gd name="T9" fmla="*/ 39310788 h 34"/>
                <a:gd name="T10" fmla="*/ 121073955 w 79"/>
                <a:gd name="T11" fmla="*/ 17092330 h 34"/>
                <a:gd name="T12" fmla="*/ 68298222 w 79"/>
                <a:gd name="T13" fmla="*/ 11963587 h 34"/>
                <a:gd name="T14" fmla="*/ 37253235 w 79"/>
                <a:gd name="T15" fmla="*/ 0 h 34"/>
                <a:gd name="T16" fmla="*/ 1552374 w 79"/>
                <a:gd name="T17" fmla="*/ 23928480 h 34"/>
                <a:gd name="T18" fmla="*/ 0 w 79"/>
                <a:gd name="T19" fmla="*/ 25637190 h 34"/>
                <a:gd name="T20" fmla="*/ 0 w 79"/>
                <a:gd name="T21" fmla="*/ 2563719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4"/>
                <a:gd name="T35" fmla="*/ 79 w 79"/>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4">
                  <a:moveTo>
                    <a:pt x="0" y="15"/>
                  </a:moveTo>
                  <a:lnTo>
                    <a:pt x="5" y="28"/>
                  </a:lnTo>
                  <a:lnTo>
                    <a:pt x="24" y="33"/>
                  </a:lnTo>
                  <a:lnTo>
                    <a:pt x="55" y="20"/>
                  </a:lnTo>
                  <a:lnTo>
                    <a:pt x="74" y="23"/>
                  </a:lnTo>
                  <a:lnTo>
                    <a:pt x="78" y="10"/>
                  </a:lnTo>
                  <a:lnTo>
                    <a:pt x="44" y="7"/>
                  </a:lnTo>
                  <a:lnTo>
                    <a:pt x="24" y="0"/>
                  </a:lnTo>
                  <a:lnTo>
                    <a:pt x="1" y="14"/>
                  </a:lnTo>
                  <a:lnTo>
                    <a:pt x="0" y="15"/>
                  </a:lnTo>
                </a:path>
              </a:pathLst>
            </a:custGeom>
            <a:grpFill/>
            <a:ln w="6350">
              <a:noFill/>
              <a:round/>
              <a:headEnd/>
              <a:tailEnd/>
            </a:ln>
          </p:spPr>
          <p:txBody>
            <a:bodyPr lIns="0" tIns="0" rIns="0" bIns="0" anchor="ctr">
              <a:spAutoFit/>
            </a:bodyPr>
            <a:lstStyle/>
            <a:p>
              <a:pPr>
                <a:defRPr/>
              </a:pPr>
              <a:endParaRPr lang="en-GB" dirty="0"/>
            </a:p>
          </p:txBody>
        </p:sp>
        <p:sp>
          <p:nvSpPr>
            <p:cNvPr id="171" name="Freeform 170"/>
            <p:cNvSpPr>
              <a:spLocks/>
            </p:cNvSpPr>
            <p:nvPr/>
          </p:nvSpPr>
          <p:spPr bwMode="auto">
            <a:xfrm>
              <a:off x="3603270" y="11536246"/>
              <a:ext cx="147446" cy="218259"/>
            </a:xfrm>
            <a:custGeom>
              <a:avLst/>
              <a:gdLst>
                <a:gd name="T0" fmla="*/ 0 w 37"/>
                <a:gd name="T1" fmla="*/ 41 h 55"/>
                <a:gd name="T2" fmla="*/ 0 w 37"/>
                <a:gd name="T3" fmla="*/ 41 h 55"/>
                <a:gd name="T4" fmla="*/ 3 w 37"/>
                <a:gd name="T5" fmla="*/ 15 h 55"/>
                <a:gd name="T6" fmla="*/ 31 w 37"/>
                <a:gd name="T7" fmla="*/ 0 h 55"/>
                <a:gd name="T8" fmla="*/ 26 w 37"/>
                <a:gd name="T9" fmla="*/ 21 h 55"/>
                <a:gd name="T10" fmla="*/ 36 w 37"/>
                <a:gd name="T11" fmla="*/ 27 h 55"/>
                <a:gd name="T12" fmla="*/ 18 w 37"/>
                <a:gd name="T13" fmla="*/ 39 h 55"/>
                <a:gd name="T14" fmla="*/ 18 w 37"/>
                <a:gd name="T15" fmla="*/ 54 h 55"/>
                <a:gd name="T16" fmla="*/ 7 w 37"/>
                <a:gd name="T17" fmla="*/ 54 h 55"/>
                <a:gd name="T18" fmla="*/ 0 w 37"/>
                <a:gd name="T19" fmla="*/ 41 h 55"/>
                <a:gd name="T20" fmla="*/ 0 w 37"/>
                <a:gd name="T21" fmla="*/ 41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55"/>
                <a:gd name="T35" fmla="*/ 37 w 3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55">
                  <a:moveTo>
                    <a:pt x="0" y="41"/>
                  </a:moveTo>
                  <a:lnTo>
                    <a:pt x="0" y="41"/>
                  </a:lnTo>
                  <a:lnTo>
                    <a:pt x="3" y="15"/>
                  </a:lnTo>
                  <a:lnTo>
                    <a:pt x="31" y="0"/>
                  </a:lnTo>
                  <a:lnTo>
                    <a:pt x="26" y="21"/>
                  </a:lnTo>
                  <a:lnTo>
                    <a:pt x="36" y="27"/>
                  </a:lnTo>
                  <a:lnTo>
                    <a:pt x="18" y="39"/>
                  </a:lnTo>
                  <a:lnTo>
                    <a:pt x="18" y="54"/>
                  </a:lnTo>
                  <a:lnTo>
                    <a:pt x="7" y="54"/>
                  </a:lnTo>
                  <a:lnTo>
                    <a:pt x="0" y="41"/>
                  </a:lnTo>
                </a:path>
              </a:pathLst>
            </a:custGeom>
            <a:grpFill/>
            <a:ln w="6350">
              <a:noFill/>
              <a:round/>
              <a:headEnd/>
              <a:tailEnd/>
            </a:ln>
          </p:spPr>
          <p:txBody>
            <a:bodyPr lIns="0" tIns="0" rIns="0" bIns="0" anchor="ctr">
              <a:spAutoFit/>
            </a:bodyPr>
            <a:lstStyle/>
            <a:p>
              <a:pPr>
                <a:defRPr/>
              </a:pPr>
              <a:endParaRPr lang="en-GB" dirty="0"/>
            </a:p>
          </p:txBody>
        </p:sp>
        <p:sp>
          <p:nvSpPr>
            <p:cNvPr id="172" name="Freeform 171"/>
            <p:cNvSpPr>
              <a:spLocks/>
            </p:cNvSpPr>
            <p:nvPr/>
          </p:nvSpPr>
          <p:spPr bwMode="auto">
            <a:xfrm>
              <a:off x="3702896" y="11698948"/>
              <a:ext cx="51806" cy="27778"/>
            </a:xfrm>
            <a:custGeom>
              <a:avLst/>
              <a:gdLst>
                <a:gd name="T0" fmla="*/ 0 w 13"/>
                <a:gd name="T1" fmla="*/ 6 h 7"/>
                <a:gd name="T2" fmla="*/ 0 w 13"/>
                <a:gd name="T3" fmla="*/ 6 h 7"/>
                <a:gd name="T4" fmla="*/ 10 w 13"/>
                <a:gd name="T5" fmla="*/ 0 h 7"/>
                <a:gd name="T6" fmla="*/ 12 w 13"/>
                <a:gd name="T7" fmla="*/ 4 h 7"/>
                <a:gd name="T8" fmla="*/ 0 w 13"/>
                <a:gd name="T9" fmla="*/ 6 h 7"/>
                <a:gd name="T10" fmla="*/ 0 w 13"/>
                <a:gd name="T11" fmla="*/ 6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0" y="6"/>
                  </a:moveTo>
                  <a:lnTo>
                    <a:pt x="0" y="6"/>
                  </a:lnTo>
                  <a:lnTo>
                    <a:pt x="10" y="0"/>
                  </a:lnTo>
                  <a:lnTo>
                    <a:pt x="12" y="4"/>
                  </a:lnTo>
                  <a:lnTo>
                    <a:pt x="0" y="6"/>
                  </a:lnTo>
                </a:path>
              </a:pathLst>
            </a:custGeom>
            <a:grpFill/>
            <a:ln w="6350">
              <a:noFill/>
              <a:round/>
              <a:headEnd/>
              <a:tailEnd/>
            </a:ln>
          </p:spPr>
          <p:txBody>
            <a:bodyPr lIns="0" tIns="0" rIns="0" bIns="0" anchor="ctr">
              <a:spAutoFit/>
            </a:bodyPr>
            <a:lstStyle/>
            <a:p>
              <a:pPr>
                <a:defRPr/>
              </a:pPr>
              <a:endParaRPr lang="en-GB" dirty="0"/>
            </a:p>
          </p:txBody>
        </p:sp>
        <p:sp>
          <p:nvSpPr>
            <p:cNvPr id="173" name="Freeform 172"/>
            <p:cNvSpPr>
              <a:spLocks/>
            </p:cNvSpPr>
            <p:nvPr/>
          </p:nvSpPr>
          <p:spPr bwMode="auto">
            <a:xfrm>
              <a:off x="3766657" y="11651327"/>
              <a:ext cx="87671" cy="95241"/>
            </a:xfrm>
            <a:custGeom>
              <a:avLst/>
              <a:gdLst>
                <a:gd name="T0" fmla="*/ 0 w 22"/>
                <a:gd name="T1" fmla="*/ 12 h 24"/>
                <a:gd name="T2" fmla="*/ 0 w 22"/>
                <a:gd name="T3" fmla="*/ 12 h 24"/>
                <a:gd name="T4" fmla="*/ 16 w 22"/>
                <a:gd name="T5" fmla="*/ 23 h 24"/>
                <a:gd name="T6" fmla="*/ 21 w 22"/>
                <a:gd name="T7" fmla="*/ 11 h 24"/>
                <a:gd name="T8" fmla="*/ 17 w 22"/>
                <a:gd name="T9" fmla="*/ 0 h 24"/>
                <a:gd name="T10" fmla="*/ 0 w 22"/>
                <a:gd name="T11" fmla="*/ 12 h 24"/>
                <a:gd name="T12" fmla="*/ 0 w 22"/>
                <a:gd name="T13" fmla="*/ 12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0" y="12"/>
                  </a:moveTo>
                  <a:lnTo>
                    <a:pt x="0" y="12"/>
                  </a:lnTo>
                  <a:lnTo>
                    <a:pt x="16" y="23"/>
                  </a:lnTo>
                  <a:lnTo>
                    <a:pt x="21" y="11"/>
                  </a:lnTo>
                  <a:lnTo>
                    <a:pt x="17" y="0"/>
                  </a:lnTo>
                  <a:lnTo>
                    <a:pt x="0" y="12"/>
                  </a:lnTo>
                </a:path>
              </a:pathLst>
            </a:custGeom>
            <a:grpFill/>
            <a:ln w="6350">
              <a:noFill/>
              <a:round/>
              <a:headEnd/>
              <a:tailEnd/>
            </a:ln>
          </p:spPr>
          <p:txBody>
            <a:bodyPr lIns="0" tIns="0" rIns="0" bIns="0" anchor="ctr">
              <a:spAutoFit/>
            </a:bodyPr>
            <a:lstStyle/>
            <a:p>
              <a:pPr>
                <a:defRPr/>
              </a:pPr>
              <a:endParaRPr lang="en-GB" dirty="0"/>
            </a:p>
          </p:txBody>
        </p:sp>
        <p:sp>
          <p:nvSpPr>
            <p:cNvPr id="174" name="Freeform 173"/>
            <p:cNvSpPr>
              <a:spLocks/>
            </p:cNvSpPr>
            <p:nvPr/>
          </p:nvSpPr>
          <p:spPr bwMode="auto">
            <a:xfrm>
              <a:off x="4289838" y="10497138"/>
              <a:ext cx="599464" cy="877784"/>
            </a:xfrm>
            <a:custGeom>
              <a:avLst/>
              <a:gdLst>
                <a:gd name="T0" fmla="*/ 0 w 149"/>
                <a:gd name="T1" fmla="*/ 39536435 h 224"/>
                <a:gd name="T2" fmla="*/ 0 w 149"/>
                <a:gd name="T3" fmla="*/ 39536435 h 224"/>
                <a:gd name="T4" fmla="*/ 15539579 w 149"/>
                <a:gd name="T5" fmla="*/ 27504408 h 224"/>
                <a:gd name="T6" fmla="*/ 38847698 w 149"/>
                <a:gd name="T7" fmla="*/ 51569784 h 224"/>
                <a:gd name="T8" fmla="*/ 83910746 w 149"/>
                <a:gd name="T9" fmla="*/ 55007506 h 224"/>
                <a:gd name="T10" fmla="*/ 108773316 w 149"/>
                <a:gd name="T11" fmla="*/ 41256607 h 224"/>
                <a:gd name="T12" fmla="*/ 116543103 w 149"/>
                <a:gd name="T13" fmla="*/ 8595619 h 224"/>
                <a:gd name="T14" fmla="*/ 158498456 w 149"/>
                <a:gd name="T15" fmla="*/ 0 h 224"/>
                <a:gd name="T16" fmla="*/ 180253400 w 149"/>
                <a:gd name="T17" fmla="*/ 12033343 h 224"/>
                <a:gd name="T18" fmla="*/ 177144488 w 149"/>
                <a:gd name="T19" fmla="*/ 39536435 h 224"/>
                <a:gd name="T20" fmla="*/ 169375947 w 149"/>
                <a:gd name="T21" fmla="*/ 67040844 h 224"/>
                <a:gd name="T22" fmla="*/ 198899392 w 149"/>
                <a:gd name="T23" fmla="*/ 99701845 h 224"/>
                <a:gd name="T24" fmla="*/ 181806609 w 149"/>
                <a:gd name="T25" fmla="*/ 123768522 h 224"/>
                <a:gd name="T26" fmla="*/ 203561514 w 149"/>
                <a:gd name="T27" fmla="*/ 166742669 h 224"/>
                <a:gd name="T28" fmla="*/ 194238517 w 149"/>
                <a:gd name="T29" fmla="*/ 204561585 h 224"/>
                <a:gd name="T30" fmla="*/ 229977293 w 149"/>
                <a:gd name="T31" fmla="*/ 283635746 h 224"/>
                <a:gd name="T32" fmla="*/ 149174213 w 149"/>
                <a:gd name="T33" fmla="*/ 359270956 h 224"/>
                <a:gd name="T34" fmla="*/ 51278369 w 149"/>
                <a:gd name="T35" fmla="*/ 383337633 h 224"/>
                <a:gd name="T36" fmla="*/ 46617494 w 149"/>
                <a:gd name="T37" fmla="*/ 367866572 h 224"/>
                <a:gd name="T38" fmla="*/ 15539579 w 149"/>
                <a:gd name="T39" fmla="*/ 357552095 h 224"/>
                <a:gd name="T40" fmla="*/ 10877457 w 149"/>
                <a:gd name="T41" fmla="*/ 281916885 h 224"/>
                <a:gd name="T42" fmla="*/ 104111194 w 149"/>
                <a:gd name="T43" fmla="*/ 201123863 h 224"/>
                <a:gd name="T44" fmla="*/ 73033274 w 149"/>
                <a:gd name="T45" fmla="*/ 161586086 h 224"/>
                <a:gd name="T46" fmla="*/ 62155821 w 149"/>
                <a:gd name="T47" fmla="*/ 80793043 h 224"/>
                <a:gd name="T48" fmla="*/ 0 w 149"/>
                <a:gd name="T49" fmla="*/ 39536435 h 224"/>
                <a:gd name="T50" fmla="*/ 0 w 149"/>
                <a:gd name="T51" fmla="*/ 39536435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9"/>
                <a:gd name="T79" fmla="*/ 0 h 224"/>
                <a:gd name="T80" fmla="*/ 149 w 149"/>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9" h="224">
                  <a:moveTo>
                    <a:pt x="0" y="23"/>
                  </a:moveTo>
                  <a:lnTo>
                    <a:pt x="0" y="23"/>
                  </a:lnTo>
                  <a:lnTo>
                    <a:pt x="10" y="16"/>
                  </a:lnTo>
                  <a:lnTo>
                    <a:pt x="25" y="30"/>
                  </a:lnTo>
                  <a:lnTo>
                    <a:pt x="54" y="32"/>
                  </a:lnTo>
                  <a:lnTo>
                    <a:pt x="70" y="24"/>
                  </a:lnTo>
                  <a:lnTo>
                    <a:pt x="75" y="5"/>
                  </a:lnTo>
                  <a:lnTo>
                    <a:pt x="102" y="0"/>
                  </a:lnTo>
                  <a:lnTo>
                    <a:pt x="116" y="7"/>
                  </a:lnTo>
                  <a:lnTo>
                    <a:pt x="114" y="23"/>
                  </a:lnTo>
                  <a:lnTo>
                    <a:pt x="109" y="39"/>
                  </a:lnTo>
                  <a:lnTo>
                    <a:pt x="128" y="58"/>
                  </a:lnTo>
                  <a:lnTo>
                    <a:pt x="117" y="72"/>
                  </a:lnTo>
                  <a:lnTo>
                    <a:pt x="131" y="97"/>
                  </a:lnTo>
                  <a:lnTo>
                    <a:pt x="125" y="119"/>
                  </a:lnTo>
                  <a:lnTo>
                    <a:pt x="148" y="165"/>
                  </a:lnTo>
                  <a:lnTo>
                    <a:pt x="96" y="209"/>
                  </a:lnTo>
                  <a:lnTo>
                    <a:pt x="33" y="223"/>
                  </a:lnTo>
                  <a:lnTo>
                    <a:pt x="30" y="214"/>
                  </a:lnTo>
                  <a:lnTo>
                    <a:pt x="10" y="208"/>
                  </a:lnTo>
                  <a:lnTo>
                    <a:pt x="7" y="164"/>
                  </a:lnTo>
                  <a:lnTo>
                    <a:pt x="67" y="117"/>
                  </a:lnTo>
                  <a:lnTo>
                    <a:pt x="47" y="94"/>
                  </a:lnTo>
                  <a:lnTo>
                    <a:pt x="40" y="47"/>
                  </a:lnTo>
                  <a:lnTo>
                    <a:pt x="0" y="23"/>
                  </a:lnTo>
                </a:path>
              </a:pathLst>
            </a:custGeom>
            <a:grpFill/>
            <a:ln w="6350">
              <a:noFill/>
              <a:round/>
              <a:headEnd/>
              <a:tailEnd/>
            </a:ln>
          </p:spPr>
          <p:txBody>
            <a:bodyPr lIns="0" tIns="0" rIns="0" bIns="0" anchor="ctr">
              <a:spAutoFit/>
            </a:bodyPr>
            <a:lstStyle/>
            <a:p>
              <a:pPr>
                <a:defRPr/>
              </a:pPr>
              <a:endParaRPr lang="en-GB" dirty="0"/>
            </a:p>
          </p:txBody>
        </p:sp>
        <p:sp>
          <p:nvSpPr>
            <p:cNvPr id="175" name="Freeform 174"/>
            <p:cNvSpPr>
              <a:spLocks/>
            </p:cNvSpPr>
            <p:nvPr/>
          </p:nvSpPr>
          <p:spPr bwMode="auto">
            <a:xfrm>
              <a:off x="2906459" y="12020261"/>
              <a:ext cx="695733" cy="583864"/>
            </a:xfrm>
            <a:custGeom>
              <a:avLst/>
              <a:gdLst>
                <a:gd name="T0" fmla="*/ 0 w 172"/>
                <a:gd name="T1" fmla="*/ 45 h 150"/>
                <a:gd name="T2" fmla="*/ 0 w 172"/>
                <a:gd name="T3" fmla="*/ 45 h 150"/>
                <a:gd name="T4" fmla="*/ 5 w 172"/>
                <a:gd name="T5" fmla="*/ 58 h 150"/>
                <a:gd name="T6" fmla="*/ 41 w 172"/>
                <a:gd name="T7" fmla="*/ 67 h 150"/>
                <a:gd name="T8" fmla="*/ 35 w 172"/>
                <a:gd name="T9" fmla="*/ 75 h 150"/>
                <a:gd name="T10" fmla="*/ 48 w 172"/>
                <a:gd name="T11" fmla="*/ 84 h 150"/>
                <a:gd name="T12" fmla="*/ 53 w 172"/>
                <a:gd name="T13" fmla="*/ 101 h 150"/>
                <a:gd name="T14" fmla="*/ 38 w 172"/>
                <a:gd name="T15" fmla="*/ 133 h 150"/>
                <a:gd name="T16" fmla="*/ 81 w 172"/>
                <a:gd name="T17" fmla="*/ 145 h 150"/>
                <a:gd name="T18" fmla="*/ 85 w 172"/>
                <a:gd name="T19" fmla="*/ 147 h 150"/>
                <a:gd name="T20" fmla="*/ 105 w 172"/>
                <a:gd name="T21" fmla="*/ 149 h 150"/>
                <a:gd name="T22" fmla="*/ 105 w 172"/>
                <a:gd name="T23" fmla="*/ 137 h 150"/>
                <a:gd name="T24" fmla="*/ 117 w 172"/>
                <a:gd name="T25" fmla="*/ 130 h 150"/>
                <a:gd name="T26" fmla="*/ 145 w 172"/>
                <a:gd name="T27" fmla="*/ 138 h 150"/>
                <a:gd name="T28" fmla="*/ 163 w 172"/>
                <a:gd name="T29" fmla="*/ 125 h 150"/>
                <a:gd name="T30" fmla="*/ 153 w 172"/>
                <a:gd name="T31" fmla="*/ 107 h 150"/>
                <a:gd name="T32" fmla="*/ 157 w 172"/>
                <a:gd name="T33" fmla="*/ 90 h 150"/>
                <a:gd name="T34" fmla="*/ 143 w 172"/>
                <a:gd name="T35" fmla="*/ 80 h 150"/>
                <a:gd name="T36" fmla="*/ 163 w 172"/>
                <a:gd name="T37" fmla="*/ 60 h 150"/>
                <a:gd name="T38" fmla="*/ 171 w 172"/>
                <a:gd name="T39" fmla="*/ 38 h 150"/>
                <a:gd name="T40" fmla="*/ 146 w 172"/>
                <a:gd name="T41" fmla="*/ 28 h 150"/>
                <a:gd name="T42" fmla="*/ 139 w 172"/>
                <a:gd name="T43" fmla="*/ 26 h 150"/>
                <a:gd name="T44" fmla="*/ 100 w 172"/>
                <a:gd name="T45" fmla="*/ 0 h 150"/>
                <a:gd name="T46" fmla="*/ 86 w 172"/>
                <a:gd name="T47" fmla="*/ 4 h 150"/>
                <a:gd name="T48" fmla="*/ 71 w 172"/>
                <a:gd name="T49" fmla="*/ 29 h 150"/>
                <a:gd name="T50" fmla="*/ 38 w 172"/>
                <a:gd name="T51" fmla="*/ 25 h 150"/>
                <a:gd name="T52" fmla="*/ 43 w 172"/>
                <a:gd name="T53" fmla="*/ 44 h 150"/>
                <a:gd name="T54" fmla="*/ 0 w 172"/>
                <a:gd name="T55" fmla="*/ 45 h 150"/>
                <a:gd name="T56" fmla="*/ 0 w 172"/>
                <a:gd name="T57" fmla="*/ 45 h 1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150"/>
                <a:gd name="T89" fmla="*/ 172 w 172"/>
                <a:gd name="T90" fmla="*/ 150 h 1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150">
                  <a:moveTo>
                    <a:pt x="0" y="45"/>
                  </a:moveTo>
                  <a:lnTo>
                    <a:pt x="0" y="45"/>
                  </a:lnTo>
                  <a:lnTo>
                    <a:pt x="5" y="58"/>
                  </a:lnTo>
                  <a:lnTo>
                    <a:pt x="41" y="67"/>
                  </a:lnTo>
                  <a:lnTo>
                    <a:pt x="35" y="75"/>
                  </a:lnTo>
                  <a:lnTo>
                    <a:pt x="48" y="84"/>
                  </a:lnTo>
                  <a:lnTo>
                    <a:pt x="53" y="101"/>
                  </a:lnTo>
                  <a:lnTo>
                    <a:pt x="38" y="133"/>
                  </a:lnTo>
                  <a:lnTo>
                    <a:pt x="81" y="145"/>
                  </a:lnTo>
                  <a:lnTo>
                    <a:pt x="85" y="147"/>
                  </a:lnTo>
                  <a:lnTo>
                    <a:pt x="105" y="149"/>
                  </a:lnTo>
                  <a:lnTo>
                    <a:pt x="105" y="137"/>
                  </a:lnTo>
                  <a:lnTo>
                    <a:pt x="117" y="130"/>
                  </a:lnTo>
                  <a:lnTo>
                    <a:pt x="145" y="138"/>
                  </a:lnTo>
                  <a:lnTo>
                    <a:pt x="163" y="125"/>
                  </a:lnTo>
                  <a:lnTo>
                    <a:pt x="153" y="107"/>
                  </a:lnTo>
                  <a:lnTo>
                    <a:pt x="157" y="90"/>
                  </a:lnTo>
                  <a:lnTo>
                    <a:pt x="143" y="80"/>
                  </a:lnTo>
                  <a:lnTo>
                    <a:pt x="163" y="60"/>
                  </a:lnTo>
                  <a:lnTo>
                    <a:pt x="171" y="38"/>
                  </a:lnTo>
                  <a:lnTo>
                    <a:pt x="146" y="28"/>
                  </a:lnTo>
                  <a:lnTo>
                    <a:pt x="139" y="26"/>
                  </a:lnTo>
                  <a:lnTo>
                    <a:pt x="100" y="0"/>
                  </a:lnTo>
                  <a:lnTo>
                    <a:pt x="86" y="4"/>
                  </a:lnTo>
                  <a:lnTo>
                    <a:pt x="71" y="29"/>
                  </a:lnTo>
                  <a:lnTo>
                    <a:pt x="38" y="25"/>
                  </a:lnTo>
                  <a:lnTo>
                    <a:pt x="43" y="44"/>
                  </a:lnTo>
                  <a:lnTo>
                    <a:pt x="0" y="45"/>
                  </a:lnTo>
                </a:path>
              </a:pathLst>
            </a:custGeom>
            <a:grpFill/>
            <a:ln w="6350">
              <a:noFill/>
              <a:round/>
              <a:headEnd/>
              <a:tailEnd/>
            </a:ln>
          </p:spPr>
          <p:txBody>
            <a:bodyPr lIns="0" tIns="0" rIns="0" bIns="0" anchor="ctr">
              <a:spAutoFit/>
            </a:bodyPr>
            <a:lstStyle/>
            <a:p>
              <a:pPr>
                <a:defRPr/>
              </a:pPr>
              <a:endParaRPr lang="en-GB" dirty="0"/>
            </a:p>
          </p:txBody>
        </p:sp>
        <p:sp>
          <p:nvSpPr>
            <p:cNvPr id="176" name="Freeform 175"/>
            <p:cNvSpPr>
              <a:spLocks/>
            </p:cNvSpPr>
            <p:nvPr/>
          </p:nvSpPr>
          <p:spPr bwMode="auto">
            <a:xfrm>
              <a:off x="3630507" y="12557416"/>
              <a:ext cx="44495" cy="112881"/>
            </a:xfrm>
            <a:custGeom>
              <a:avLst/>
              <a:gdLst>
                <a:gd name="T0" fmla="*/ 0 w 11"/>
                <a:gd name="T1" fmla="*/ 14 h 29"/>
                <a:gd name="T2" fmla="*/ 0 w 11"/>
                <a:gd name="T3" fmla="*/ 14 h 29"/>
                <a:gd name="T4" fmla="*/ 9 w 11"/>
                <a:gd name="T5" fmla="*/ 28 h 29"/>
                <a:gd name="T6" fmla="*/ 10 w 11"/>
                <a:gd name="T7" fmla="*/ 0 h 29"/>
                <a:gd name="T8" fmla="*/ 0 w 11"/>
                <a:gd name="T9" fmla="*/ 14 h 29"/>
                <a:gd name="T10" fmla="*/ 0 w 11"/>
                <a:gd name="T11" fmla="*/ 14 h 29"/>
                <a:gd name="T12" fmla="*/ 0 60000 65536"/>
                <a:gd name="T13" fmla="*/ 0 60000 65536"/>
                <a:gd name="T14" fmla="*/ 0 60000 65536"/>
                <a:gd name="T15" fmla="*/ 0 60000 65536"/>
                <a:gd name="T16" fmla="*/ 0 60000 65536"/>
                <a:gd name="T17" fmla="*/ 0 60000 65536"/>
                <a:gd name="T18" fmla="*/ 0 w 11"/>
                <a:gd name="T19" fmla="*/ 0 h 29"/>
                <a:gd name="T20" fmla="*/ 11 w 1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1" h="29">
                  <a:moveTo>
                    <a:pt x="0" y="14"/>
                  </a:moveTo>
                  <a:lnTo>
                    <a:pt x="0" y="14"/>
                  </a:lnTo>
                  <a:lnTo>
                    <a:pt x="9" y="28"/>
                  </a:lnTo>
                  <a:lnTo>
                    <a:pt x="10" y="0"/>
                  </a:lnTo>
                  <a:lnTo>
                    <a:pt x="0" y="14"/>
                  </a:lnTo>
                </a:path>
              </a:pathLst>
            </a:custGeom>
            <a:grpFill/>
            <a:ln w="6350">
              <a:noFill/>
              <a:round/>
              <a:headEnd/>
              <a:tailEnd/>
            </a:ln>
          </p:spPr>
          <p:txBody>
            <a:bodyPr lIns="0" tIns="0" rIns="0" bIns="0" anchor="ctr">
              <a:spAutoFit/>
            </a:bodyPr>
            <a:lstStyle/>
            <a:p>
              <a:pPr>
                <a:defRPr/>
              </a:pPr>
              <a:endParaRPr lang="en-GB" dirty="0"/>
            </a:p>
          </p:txBody>
        </p:sp>
        <p:sp>
          <p:nvSpPr>
            <p:cNvPr id="177" name="Freeform 176"/>
            <p:cNvSpPr>
              <a:spLocks/>
            </p:cNvSpPr>
            <p:nvPr/>
          </p:nvSpPr>
          <p:spPr bwMode="auto">
            <a:xfrm>
              <a:off x="3490550" y="11749759"/>
              <a:ext cx="466248" cy="517182"/>
            </a:xfrm>
            <a:custGeom>
              <a:avLst/>
              <a:gdLst>
                <a:gd name="T0" fmla="*/ 0 w 119"/>
                <a:gd name="T1" fmla="*/ 91405696 h 133"/>
                <a:gd name="T2" fmla="*/ 0 w 119"/>
                <a:gd name="T3" fmla="*/ 91405696 h 133"/>
                <a:gd name="T4" fmla="*/ 0 w 119"/>
                <a:gd name="T5" fmla="*/ 128645278 h 133"/>
                <a:gd name="T6" fmla="*/ 1473755 w 119"/>
                <a:gd name="T7" fmla="*/ 145571769 h 133"/>
                <a:gd name="T8" fmla="*/ 4421266 w 119"/>
                <a:gd name="T9" fmla="*/ 164192211 h 133"/>
                <a:gd name="T10" fmla="*/ 41263940 w 119"/>
                <a:gd name="T11" fmla="*/ 181118743 h 133"/>
                <a:gd name="T12" fmla="*/ 29473892 w 119"/>
                <a:gd name="T13" fmla="*/ 218358325 h 133"/>
                <a:gd name="T14" fmla="*/ 69264067 w 119"/>
                <a:gd name="T15" fmla="*/ 223436272 h 133"/>
                <a:gd name="T16" fmla="*/ 137055594 w 119"/>
                <a:gd name="T17" fmla="*/ 221743623 h 133"/>
                <a:gd name="T18" fmla="*/ 154739438 w 119"/>
                <a:gd name="T19" fmla="*/ 186196690 h 133"/>
                <a:gd name="T20" fmla="*/ 119370536 w 119"/>
                <a:gd name="T21" fmla="*/ 140493822 h 133"/>
                <a:gd name="T22" fmla="*/ 162108250 w 119"/>
                <a:gd name="T23" fmla="*/ 115104085 h 133"/>
                <a:gd name="T24" fmla="*/ 173898288 w 119"/>
                <a:gd name="T25" fmla="*/ 123567330 h 133"/>
                <a:gd name="T26" fmla="*/ 162108250 w 119"/>
                <a:gd name="T27" fmla="*/ 33854294 h 133"/>
                <a:gd name="T28" fmla="*/ 129686820 w 119"/>
                <a:gd name="T29" fmla="*/ 11848549 h 133"/>
                <a:gd name="T30" fmla="*/ 94317918 w 119"/>
                <a:gd name="T31" fmla="*/ 27083697 h 133"/>
                <a:gd name="T32" fmla="*/ 100212937 w 119"/>
                <a:gd name="T33" fmla="*/ 16926496 h 133"/>
                <a:gd name="T34" fmla="*/ 69264067 w 119"/>
                <a:gd name="T35" fmla="*/ 0 h 133"/>
                <a:gd name="T36" fmla="*/ 53053978 w 119"/>
                <a:gd name="T37" fmla="*/ 0 h 133"/>
                <a:gd name="T38" fmla="*/ 53053978 w 119"/>
                <a:gd name="T39" fmla="*/ 49088146 h 133"/>
                <a:gd name="T40" fmla="*/ 33895156 w 119"/>
                <a:gd name="T41" fmla="*/ 35546943 h 133"/>
                <a:gd name="T42" fmla="*/ 23578873 w 119"/>
                <a:gd name="T43" fmla="*/ 50780795 h 133"/>
                <a:gd name="T44" fmla="*/ 20632577 w 119"/>
                <a:gd name="T45" fmla="*/ 81249781 h 133"/>
                <a:gd name="T46" fmla="*/ 0 w 119"/>
                <a:gd name="T47" fmla="*/ 91405696 h 133"/>
                <a:gd name="T48" fmla="*/ 0 w 119"/>
                <a:gd name="T49" fmla="*/ 91405696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33"/>
                <a:gd name="T77" fmla="*/ 119 w 119"/>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33">
                  <a:moveTo>
                    <a:pt x="0" y="54"/>
                  </a:moveTo>
                  <a:lnTo>
                    <a:pt x="0" y="54"/>
                  </a:lnTo>
                  <a:lnTo>
                    <a:pt x="0" y="76"/>
                  </a:lnTo>
                  <a:lnTo>
                    <a:pt x="1" y="86"/>
                  </a:lnTo>
                  <a:lnTo>
                    <a:pt x="3" y="97"/>
                  </a:lnTo>
                  <a:lnTo>
                    <a:pt x="28" y="107"/>
                  </a:lnTo>
                  <a:lnTo>
                    <a:pt x="20" y="129"/>
                  </a:lnTo>
                  <a:lnTo>
                    <a:pt x="47" y="132"/>
                  </a:lnTo>
                  <a:lnTo>
                    <a:pt x="93" y="131"/>
                  </a:lnTo>
                  <a:lnTo>
                    <a:pt x="105" y="110"/>
                  </a:lnTo>
                  <a:lnTo>
                    <a:pt x="81" y="83"/>
                  </a:lnTo>
                  <a:lnTo>
                    <a:pt x="110" y="68"/>
                  </a:lnTo>
                  <a:lnTo>
                    <a:pt x="118" y="73"/>
                  </a:lnTo>
                  <a:lnTo>
                    <a:pt x="110" y="20"/>
                  </a:lnTo>
                  <a:lnTo>
                    <a:pt x="88" y="7"/>
                  </a:lnTo>
                  <a:lnTo>
                    <a:pt x="64" y="16"/>
                  </a:lnTo>
                  <a:lnTo>
                    <a:pt x="68" y="10"/>
                  </a:lnTo>
                  <a:lnTo>
                    <a:pt x="47" y="0"/>
                  </a:lnTo>
                  <a:lnTo>
                    <a:pt x="36" y="0"/>
                  </a:lnTo>
                  <a:lnTo>
                    <a:pt x="36" y="29"/>
                  </a:lnTo>
                  <a:lnTo>
                    <a:pt x="23" y="21"/>
                  </a:lnTo>
                  <a:lnTo>
                    <a:pt x="16" y="30"/>
                  </a:lnTo>
                  <a:lnTo>
                    <a:pt x="14" y="48"/>
                  </a:lnTo>
                  <a:lnTo>
                    <a:pt x="0" y="54"/>
                  </a:lnTo>
                </a:path>
              </a:pathLst>
            </a:custGeom>
            <a:grpFill/>
            <a:ln w="6350">
              <a:noFill/>
              <a:round/>
              <a:headEnd/>
              <a:tailEnd/>
            </a:ln>
          </p:spPr>
          <p:txBody>
            <a:bodyPr lIns="0" tIns="0" rIns="0" bIns="0" anchor="ctr">
              <a:spAutoFit/>
            </a:bodyPr>
            <a:lstStyle/>
            <a:p>
              <a:pPr>
                <a:defRPr/>
              </a:pPr>
              <a:endParaRPr lang="en-GB" dirty="0"/>
            </a:p>
          </p:txBody>
        </p:sp>
        <p:sp>
          <p:nvSpPr>
            <p:cNvPr id="178" name="Freeform 177"/>
            <p:cNvSpPr>
              <a:spLocks/>
            </p:cNvSpPr>
            <p:nvPr/>
          </p:nvSpPr>
          <p:spPr bwMode="auto">
            <a:xfrm>
              <a:off x="4264219" y="12637034"/>
              <a:ext cx="353531" cy="334910"/>
            </a:xfrm>
            <a:custGeom>
              <a:avLst/>
              <a:gdLst>
                <a:gd name="T0" fmla="*/ 0 w 86"/>
                <a:gd name="T1" fmla="*/ 34 h 86"/>
                <a:gd name="T2" fmla="*/ 0 w 86"/>
                <a:gd name="T3" fmla="*/ 34 h 86"/>
                <a:gd name="T4" fmla="*/ 11 w 86"/>
                <a:gd name="T5" fmla="*/ 15 h 86"/>
                <a:gd name="T6" fmla="*/ 38 w 86"/>
                <a:gd name="T7" fmla="*/ 8 h 86"/>
                <a:gd name="T8" fmla="*/ 72 w 86"/>
                <a:gd name="T9" fmla="*/ 8 h 86"/>
                <a:gd name="T10" fmla="*/ 85 w 86"/>
                <a:gd name="T11" fmla="*/ 0 h 86"/>
                <a:gd name="T12" fmla="*/ 80 w 86"/>
                <a:gd name="T13" fmla="*/ 18 h 86"/>
                <a:gd name="T14" fmla="*/ 57 w 86"/>
                <a:gd name="T15" fmla="*/ 14 h 86"/>
                <a:gd name="T16" fmla="*/ 46 w 86"/>
                <a:gd name="T17" fmla="*/ 29 h 86"/>
                <a:gd name="T18" fmla="*/ 33 w 86"/>
                <a:gd name="T19" fmla="*/ 21 h 86"/>
                <a:gd name="T20" fmla="*/ 42 w 86"/>
                <a:gd name="T21" fmla="*/ 43 h 86"/>
                <a:gd name="T22" fmla="*/ 31 w 86"/>
                <a:gd name="T23" fmla="*/ 48 h 86"/>
                <a:gd name="T24" fmla="*/ 52 w 86"/>
                <a:gd name="T25" fmla="*/ 57 h 86"/>
                <a:gd name="T26" fmla="*/ 52 w 86"/>
                <a:gd name="T27" fmla="*/ 66 h 86"/>
                <a:gd name="T28" fmla="*/ 35 w 86"/>
                <a:gd name="T29" fmla="*/ 69 h 86"/>
                <a:gd name="T30" fmla="*/ 41 w 86"/>
                <a:gd name="T31" fmla="*/ 85 h 86"/>
                <a:gd name="T32" fmla="*/ 20 w 86"/>
                <a:gd name="T33" fmla="*/ 80 h 86"/>
                <a:gd name="T34" fmla="*/ 14 w 86"/>
                <a:gd name="T35" fmla="*/ 65 h 86"/>
                <a:gd name="T36" fmla="*/ 41 w 86"/>
                <a:gd name="T37" fmla="*/ 58 h 86"/>
                <a:gd name="T38" fmla="*/ 14 w 86"/>
                <a:gd name="T39" fmla="*/ 56 h 86"/>
                <a:gd name="T40" fmla="*/ 0 w 86"/>
                <a:gd name="T41" fmla="*/ 34 h 86"/>
                <a:gd name="T42" fmla="*/ 0 w 86"/>
                <a:gd name="T43" fmla="*/ 34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86"/>
                <a:gd name="T68" fmla="*/ 86 w 86"/>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86">
                  <a:moveTo>
                    <a:pt x="0" y="34"/>
                  </a:moveTo>
                  <a:lnTo>
                    <a:pt x="0" y="34"/>
                  </a:lnTo>
                  <a:lnTo>
                    <a:pt x="11" y="15"/>
                  </a:lnTo>
                  <a:lnTo>
                    <a:pt x="38" y="8"/>
                  </a:lnTo>
                  <a:lnTo>
                    <a:pt x="72" y="8"/>
                  </a:lnTo>
                  <a:lnTo>
                    <a:pt x="85" y="0"/>
                  </a:lnTo>
                  <a:lnTo>
                    <a:pt x="80" y="18"/>
                  </a:lnTo>
                  <a:lnTo>
                    <a:pt x="57" y="14"/>
                  </a:lnTo>
                  <a:lnTo>
                    <a:pt x="46" y="29"/>
                  </a:lnTo>
                  <a:lnTo>
                    <a:pt x="33" y="21"/>
                  </a:lnTo>
                  <a:lnTo>
                    <a:pt x="42" y="43"/>
                  </a:lnTo>
                  <a:lnTo>
                    <a:pt x="31" y="48"/>
                  </a:lnTo>
                  <a:lnTo>
                    <a:pt x="52" y="57"/>
                  </a:lnTo>
                  <a:lnTo>
                    <a:pt x="52" y="66"/>
                  </a:lnTo>
                  <a:lnTo>
                    <a:pt x="35" y="69"/>
                  </a:lnTo>
                  <a:lnTo>
                    <a:pt x="41" y="85"/>
                  </a:lnTo>
                  <a:lnTo>
                    <a:pt x="20" y="80"/>
                  </a:lnTo>
                  <a:lnTo>
                    <a:pt x="14" y="65"/>
                  </a:lnTo>
                  <a:lnTo>
                    <a:pt x="41" y="58"/>
                  </a:lnTo>
                  <a:lnTo>
                    <a:pt x="14" y="56"/>
                  </a:lnTo>
                  <a:lnTo>
                    <a:pt x="0" y="34"/>
                  </a:lnTo>
                </a:path>
              </a:pathLst>
            </a:custGeom>
            <a:grpFill/>
            <a:ln w="6350">
              <a:noFill/>
              <a:round/>
              <a:headEnd/>
              <a:tailEnd/>
            </a:ln>
          </p:spPr>
          <p:txBody>
            <a:bodyPr lIns="0" tIns="0" rIns="0" bIns="0" anchor="ctr">
              <a:spAutoFit/>
            </a:bodyPr>
            <a:lstStyle/>
            <a:p>
              <a:pPr>
                <a:defRPr/>
              </a:pPr>
              <a:endParaRPr lang="en-GB" dirty="0"/>
            </a:p>
          </p:txBody>
        </p:sp>
        <p:sp>
          <p:nvSpPr>
            <p:cNvPr id="179" name="Freeform 178"/>
            <p:cNvSpPr>
              <a:spLocks/>
            </p:cNvSpPr>
            <p:nvPr/>
          </p:nvSpPr>
          <p:spPr bwMode="auto">
            <a:xfrm>
              <a:off x="4449205" y="13022570"/>
              <a:ext cx="168544" cy="27260"/>
            </a:xfrm>
            <a:custGeom>
              <a:avLst/>
              <a:gdLst>
                <a:gd name="T0" fmla="*/ 0 w 41"/>
                <a:gd name="T1" fmla="*/ 6 h 7"/>
                <a:gd name="T2" fmla="*/ 0 w 41"/>
                <a:gd name="T3" fmla="*/ 6 h 7"/>
                <a:gd name="T4" fmla="*/ 3 w 41"/>
                <a:gd name="T5" fmla="*/ 0 h 7"/>
                <a:gd name="T6" fmla="*/ 40 w 41"/>
                <a:gd name="T7" fmla="*/ 6 h 7"/>
                <a:gd name="T8" fmla="*/ 13 w 41"/>
                <a:gd name="T9" fmla="*/ 6 h 7"/>
                <a:gd name="T10" fmla="*/ 0 w 41"/>
                <a:gd name="T11" fmla="*/ 6 h 7"/>
                <a:gd name="T12" fmla="*/ 0 w 41"/>
                <a:gd name="T13" fmla="*/ 6 h 7"/>
                <a:gd name="T14" fmla="*/ 0 60000 65536"/>
                <a:gd name="T15" fmla="*/ 0 60000 65536"/>
                <a:gd name="T16" fmla="*/ 0 60000 65536"/>
                <a:gd name="T17" fmla="*/ 0 60000 65536"/>
                <a:gd name="T18" fmla="*/ 0 60000 65536"/>
                <a:gd name="T19" fmla="*/ 0 60000 65536"/>
                <a:gd name="T20" fmla="*/ 0 60000 65536"/>
                <a:gd name="T21" fmla="*/ 0 w 41"/>
                <a:gd name="T22" fmla="*/ 0 h 7"/>
                <a:gd name="T23" fmla="*/ 41 w 4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
                  <a:moveTo>
                    <a:pt x="0" y="6"/>
                  </a:moveTo>
                  <a:lnTo>
                    <a:pt x="0" y="6"/>
                  </a:lnTo>
                  <a:lnTo>
                    <a:pt x="3" y="0"/>
                  </a:lnTo>
                  <a:lnTo>
                    <a:pt x="40" y="6"/>
                  </a:lnTo>
                  <a:lnTo>
                    <a:pt x="13" y="6"/>
                  </a:lnTo>
                  <a:lnTo>
                    <a:pt x="0" y="6"/>
                  </a:lnTo>
                </a:path>
              </a:pathLst>
            </a:custGeom>
            <a:grpFill/>
            <a:ln w="6350">
              <a:noFill/>
              <a:round/>
              <a:headEnd/>
              <a:tailEnd/>
            </a:ln>
          </p:spPr>
          <p:txBody>
            <a:bodyPr lIns="0" tIns="0" rIns="0" bIns="0" anchor="ctr">
              <a:spAutoFit/>
            </a:bodyPr>
            <a:lstStyle/>
            <a:p>
              <a:pPr>
                <a:defRPr/>
              </a:pPr>
              <a:endParaRPr lang="en-GB" dirty="0"/>
            </a:p>
          </p:txBody>
        </p:sp>
        <p:sp>
          <p:nvSpPr>
            <p:cNvPr id="180" name="Freeform 179"/>
            <p:cNvSpPr>
              <a:spLocks/>
            </p:cNvSpPr>
            <p:nvPr/>
          </p:nvSpPr>
          <p:spPr bwMode="auto">
            <a:xfrm>
              <a:off x="4033655" y="12200514"/>
              <a:ext cx="379151" cy="185044"/>
            </a:xfrm>
            <a:custGeom>
              <a:avLst/>
              <a:gdLst>
                <a:gd name="T0" fmla="*/ 0 w 93"/>
                <a:gd name="T1" fmla="*/ 44700470 h 49"/>
                <a:gd name="T2" fmla="*/ 0 w 93"/>
                <a:gd name="T3" fmla="*/ 44700470 h 49"/>
                <a:gd name="T4" fmla="*/ 22337937 w 93"/>
                <a:gd name="T5" fmla="*/ 12771562 h 49"/>
                <a:gd name="T6" fmla="*/ 52655329 w 93"/>
                <a:gd name="T7" fmla="*/ 20754422 h 49"/>
                <a:gd name="T8" fmla="*/ 102118623 w 93"/>
                <a:gd name="T9" fmla="*/ 0 h 49"/>
                <a:gd name="T10" fmla="*/ 132434743 w 93"/>
                <a:gd name="T11" fmla="*/ 4789967 h 49"/>
                <a:gd name="T12" fmla="*/ 146795741 w 93"/>
                <a:gd name="T13" fmla="*/ 15964451 h 49"/>
                <a:gd name="T14" fmla="*/ 90949660 w 93"/>
                <a:gd name="T15" fmla="*/ 67050695 h 49"/>
                <a:gd name="T16" fmla="*/ 43081751 w 93"/>
                <a:gd name="T17" fmla="*/ 76629363 h 49"/>
                <a:gd name="T18" fmla="*/ 0 w 93"/>
                <a:gd name="T19" fmla="*/ 44700470 h 49"/>
                <a:gd name="T20" fmla="*/ 0 w 93"/>
                <a:gd name="T21" fmla="*/ 4470047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9"/>
                <a:gd name="T35" fmla="*/ 93 w 93"/>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9">
                  <a:moveTo>
                    <a:pt x="0" y="28"/>
                  </a:moveTo>
                  <a:lnTo>
                    <a:pt x="0" y="28"/>
                  </a:lnTo>
                  <a:lnTo>
                    <a:pt x="14" y="8"/>
                  </a:lnTo>
                  <a:lnTo>
                    <a:pt x="33" y="13"/>
                  </a:lnTo>
                  <a:lnTo>
                    <a:pt x="64" y="0"/>
                  </a:lnTo>
                  <a:lnTo>
                    <a:pt x="83" y="3"/>
                  </a:lnTo>
                  <a:lnTo>
                    <a:pt x="92" y="10"/>
                  </a:lnTo>
                  <a:lnTo>
                    <a:pt x="57" y="42"/>
                  </a:lnTo>
                  <a:lnTo>
                    <a:pt x="27" y="48"/>
                  </a:lnTo>
                  <a:lnTo>
                    <a:pt x="0" y="28"/>
                  </a:lnTo>
                </a:path>
              </a:pathLst>
            </a:custGeom>
            <a:grpFill/>
            <a:ln w="6350">
              <a:noFill/>
              <a:round/>
              <a:headEnd/>
              <a:tailEnd/>
            </a:ln>
          </p:spPr>
          <p:txBody>
            <a:bodyPr lIns="0" tIns="0" rIns="0" bIns="0" anchor="ctr">
              <a:spAutoFit/>
            </a:bodyPr>
            <a:lstStyle/>
            <a:p>
              <a:pPr>
                <a:defRPr/>
              </a:pPr>
              <a:endParaRPr lang="en-GB" dirty="0"/>
            </a:p>
          </p:txBody>
        </p:sp>
        <p:sp>
          <p:nvSpPr>
            <p:cNvPr id="181" name="Freeform 180"/>
            <p:cNvSpPr>
              <a:spLocks/>
            </p:cNvSpPr>
            <p:nvPr/>
          </p:nvSpPr>
          <p:spPr bwMode="auto">
            <a:xfrm>
              <a:off x="3526414" y="12295412"/>
              <a:ext cx="650700" cy="594240"/>
            </a:xfrm>
            <a:custGeom>
              <a:avLst/>
              <a:gdLst>
                <a:gd name="T0" fmla="*/ 0 w 161"/>
                <a:gd name="T1" fmla="*/ 37 h 151"/>
                <a:gd name="T2" fmla="*/ 0 w 161"/>
                <a:gd name="T3" fmla="*/ 37 h 151"/>
                <a:gd name="T4" fmla="*/ 4 w 161"/>
                <a:gd name="T5" fmla="*/ 20 h 151"/>
                <a:gd name="T6" fmla="*/ 23 w 161"/>
                <a:gd name="T7" fmla="*/ 11 h 151"/>
                <a:gd name="T8" fmla="*/ 31 w 161"/>
                <a:gd name="T9" fmla="*/ 19 h 151"/>
                <a:gd name="T10" fmla="*/ 50 w 161"/>
                <a:gd name="T11" fmla="*/ 4 h 151"/>
                <a:gd name="T12" fmla="*/ 72 w 161"/>
                <a:gd name="T13" fmla="*/ 0 h 151"/>
                <a:gd name="T14" fmla="*/ 95 w 161"/>
                <a:gd name="T15" fmla="*/ 10 h 151"/>
                <a:gd name="T16" fmla="*/ 95 w 161"/>
                <a:gd name="T17" fmla="*/ 27 h 151"/>
                <a:gd name="T18" fmla="*/ 76 w 161"/>
                <a:gd name="T19" fmla="*/ 29 h 151"/>
                <a:gd name="T20" fmla="*/ 78 w 161"/>
                <a:gd name="T21" fmla="*/ 50 h 151"/>
                <a:gd name="T22" fmla="*/ 108 w 161"/>
                <a:gd name="T23" fmla="*/ 83 h 151"/>
                <a:gd name="T24" fmla="*/ 127 w 161"/>
                <a:gd name="T25" fmla="*/ 86 h 151"/>
                <a:gd name="T26" fmla="*/ 126 w 161"/>
                <a:gd name="T27" fmla="*/ 93 h 151"/>
                <a:gd name="T28" fmla="*/ 160 w 161"/>
                <a:gd name="T29" fmla="*/ 115 h 151"/>
                <a:gd name="T30" fmla="*/ 136 w 161"/>
                <a:gd name="T31" fmla="*/ 112 h 151"/>
                <a:gd name="T32" fmla="*/ 141 w 161"/>
                <a:gd name="T33" fmla="*/ 133 h 151"/>
                <a:gd name="T34" fmla="*/ 127 w 161"/>
                <a:gd name="T35" fmla="*/ 150 h 151"/>
                <a:gd name="T36" fmla="*/ 121 w 161"/>
                <a:gd name="T37" fmla="*/ 116 h 151"/>
                <a:gd name="T38" fmla="*/ 61 w 161"/>
                <a:gd name="T39" fmla="*/ 78 h 151"/>
                <a:gd name="T40" fmla="*/ 47 w 161"/>
                <a:gd name="T41" fmla="*/ 53 h 151"/>
                <a:gd name="T42" fmla="*/ 28 w 161"/>
                <a:gd name="T43" fmla="*/ 45 h 151"/>
                <a:gd name="T44" fmla="*/ 10 w 161"/>
                <a:gd name="T45" fmla="*/ 55 h 151"/>
                <a:gd name="T46" fmla="*/ 0 w 161"/>
                <a:gd name="T47" fmla="*/ 37 h 151"/>
                <a:gd name="T48" fmla="*/ 0 w 161"/>
                <a:gd name="T49" fmla="*/ 3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151"/>
                <a:gd name="T77" fmla="*/ 161 w 161"/>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151">
                  <a:moveTo>
                    <a:pt x="0" y="37"/>
                  </a:moveTo>
                  <a:lnTo>
                    <a:pt x="0" y="37"/>
                  </a:lnTo>
                  <a:lnTo>
                    <a:pt x="4" y="20"/>
                  </a:lnTo>
                  <a:lnTo>
                    <a:pt x="23" y="11"/>
                  </a:lnTo>
                  <a:lnTo>
                    <a:pt x="31" y="19"/>
                  </a:lnTo>
                  <a:lnTo>
                    <a:pt x="50" y="4"/>
                  </a:lnTo>
                  <a:lnTo>
                    <a:pt x="72" y="0"/>
                  </a:lnTo>
                  <a:lnTo>
                    <a:pt x="95" y="10"/>
                  </a:lnTo>
                  <a:lnTo>
                    <a:pt x="95" y="27"/>
                  </a:lnTo>
                  <a:lnTo>
                    <a:pt x="76" y="29"/>
                  </a:lnTo>
                  <a:lnTo>
                    <a:pt x="78" y="50"/>
                  </a:lnTo>
                  <a:lnTo>
                    <a:pt x="108" y="83"/>
                  </a:lnTo>
                  <a:lnTo>
                    <a:pt x="127" y="86"/>
                  </a:lnTo>
                  <a:lnTo>
                    <a:pt x="126" y="93"/>
                  </a:lnTo>
                  <a:lnTo>
                    <a:pt x="160" y="115"/>
                  </a:lnTo>
                  <a:lnTo>
                    <a:pt x="136" y="112"/>
                  </a:lnTo>
                  <a:lnTo>
                    <a:pt x="141" y="133"/>
                  </a:lnTo>
                  <a:lnTo>
                    <a:pt x="127" y="150"/>
                  </a:lnTo>
                  <a:lnTo>
                    <a:pt x="121" y="116"/>
                  </a:lnTo>
                  <a:lnTo>
                    <a:pt x="61" y="78"/>
                  </a:lnTo>
                  <a:lnTo>
                    <a:pt x="47" y="53"/>
                  </a:lnTo>
                  <a:lnTo>
                    <a:pt x="28" y="45"/>
                  </a:lnTo>
                  <a:lnTo>
                    <a:pt x="10" y="55"/>
                  </a:lnTo>
                  <a:lnTo>
                    <a:pt x="0" y="37"/>
                  </a:lnTo>
                </a:path>
              </a:pathLst>
            </a:custGeom>
            <a:grpFill/>
            <a:ln w="6350">
              <a:noFill/>
              <a:round/>
              <a:headEnd/>
              <a:tailEnd/>
            </a:ln>
          </p:spPr>
          <p:txBody>
            <a:bodyPr lIns="0" tIns="0" rIns="0" bIns="0" anchor="ctr">
              <a:spAutoFit/>
            </a:bodyPr>
            <a:lstStyle/>
            <a:p>
              <a:pPr>
                <a:defRPr/>
              </a:pPr>
              <a:endParaRPr lang="en-GB" dirty="0"/>
            </a:p>
          </p:txBody>
        </p:sp>
        <p:sp>
          <p:nvSpPr>
            <p:cNvPr id="182" name="Freeform 181"/>
            <p:cNvSpPr>
              <a:spLocks/>
            </p:cNvSpPr>
            <p:nvPr/>
          </p:nvSpPr>
          <p:spPr bwMode="auto">
            <a:xfrm>
              <a:off x="3607247" y="12673207"/>
              <a:ext cx="84874" cy="149544"/>
            </a:xfrm>
            <a:custGeom>
              <a:avLst/>
              <a:gdLst>
                <a:gd name="T0" fmla="*/ 0 w 21"/>
                <a:gd name="T1" fmla="*/ 6 h 38"/>
                <a:gd name="T2" fmla="*/ 0 w 21"/>
                <a:gd name="T3" fmla="*/ 6 h 38"/>
                <a:gd name="T4" fmla="*/ 4 w 21"/>
                <a:gd name="T5" fmla="*/ 34 h 38"/>
                <a:gd name="T6" fmla="*/ 12 w 21"/>
                <a:gd name="T7" fmla="*/ 37 h 38"/>
                <a:gd name="T8" fmla="*/ 20 w 21"/>
                <a:gd name="T9" fmla="*/ 15 h 38"/>
                <a:gd name="T10" fmla="*/ 13 w 21"/>
                <a:gd name="T11" fmla="*/ 0 h 38"/>
                <a:gd name="T12" fmla="*/ 0 w 21"/>
                <a:gd name="T13" fmla="*/ 6 h 38"/>
                <a:gd name="T14" fmla="*/ 0 w 21"/>
                <a:gd name="T15" fmla="*/ 6 h 3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8"/>
                <a:gd name="T26" fmla="*/ 21 w 2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8">
                  <a:moveTo>
                    <a:pt x="0" y="6"/>
                  </a:moveTo>
                  <a:lnTo>
                    <a:pt x="0" y="6"/>
                  </a:lnTo>
                  <a:lnTo>
                    <a:pt x="4" y="34"/>
                  </a:lnTo>
                  <a:lnTo>
                    <a:pt x="12" y="37"/>
                  </a:lnTo>
                  <a:lnTo>
                    <a:pt x="20" y="15"/>
                  </a:lnTo>
                  <a:lnTo>
                    <a:pt x="13" y="0"/>
                  </a:lnTo>
                  <a:lnTo>
                    <a:pt x="0" y="6"/>
                  </a:lnTo>
                </a:path>
              </a:pathLst>
            </a:custGeom>
            <a:grpFill/>
            <a:ln w="6350">
              <a:noFill/>
              <a:round/>
              <a:headEnd/>
              <a:tailEnd/>
            </a:ln>
          </p:spPr>
          <p:txBody>
            <a:bodyPr lIns="0" tIns="0" rIns="0" bIns="0" anchor="ctr">
              <a:spAutoFit/>
            </a:bodyPr>
            <a:lstStyle/>
            <a:p>
              <a:pPr>
                <a:defRPr/>
              </a:pPr>
              <a:endParaRPr lang="en-GB" dirty="0"/>
            </a:p>
          </p:txBody>
        </p:sp>
        <p:sp>
          <p:nvSpPr>
            <p:cNvPr id="183" name="Freeform 182"/>
            <p:cNvSpPr>
              <a:spLocks/>
            </p:cNvSpPr>
            <p:nvPr/>
          </p:nvSpPr>
          <p:spPr bwMode="auto">
            <a:xfrm>
              <a:off x="3845702" y="12866040"/>
              <a:ext cx="173790" cy="98384"/>
            </a:xfrm>
            <a:custGeom>
              <a:avLst/>
              <a:gdLst>
                <a:gd name="T0" fmla="*/ 0 w 43"/>
                <a:gd name="T1" fmla="*/ 5 h 25"/>
                <a:gd name="T2" fmla="*/ 0 w 43"/>
                <a:gd name="T3" fmla="*/ 5 h 25"/>
                <a:gd name="T4" fmla="*/ 35 w 43"/>
                <a:gd name="T5" fmla="*/ 24 h 25"/>
                <a:gd name="T6" fmla="*/ 42 w 43"/>
                <a:gd name="T7" fmla="*/ 0 h 25"/>
                <a:gd name="T8" fmla="*/ 0 w 43"/>
                <a:gd name="T9" fmla="*/ 5 h 25"/>
                <a:gd name="T10" fmla="*/ 0 w 43"/>
                <a:gd name="T11" fmla="*/ 5 h 25"/>
                <a:gd name="T12" fmla="*/ 0 60000 65536"/>
                <a:gd name="T13" fmla="*/ 0 60000 65536"/>
                <a:gd name="T14" fmla="*/ 0 60000 65536"/>
                <a:gd name="T15" fmla="*/ 0 60000 65536"/>
                <a:gd name="T16" fmla="*/ 0 60000 65536"/>
                <a:gd name="T17" fmla="*/ 0 60000 65536"/>
                <a:gd name="T18" fmla="*/ 0 w 43"/>
                <a:gd name="T19" fmla="*/ 0 h 25"/>
                <a:gd name="T20" fmla="*/ 43 w 4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3" h="25">
                  <a:moveTo>
                    <a:pt x="0" y="5"/>
                  </a:moveTo>
                  <a:lnTo>
                    <a:pt x="0" y="5"/>
                  </a:lnTo>
                  <a:lnTo>
                    <a:pt x="35" y="24"/>
                  </a:lnTo>
                  <a:lnTo>
                    <a:pt x="42" y="0"/>
                  </a:lnTo>
                  <a:lnTo>
                    <a:pt x="0" y="5"/>
                  </a:lnTo>
                </a:path>
              </a:pathLst>
            </a:custGeom>
            <a:grpFill/>
            <a:ln w="6350">
              <a:noFill/>
              <a:round/>
              <a:headEnd/>
              <a:tailEnd/>
            </a:ln>
          </p:spPr>
          <p:txBody>
            <a:bodyPr lIns="0" tIns="0" rIns="0" bIns="0" anchor="ctr">
              <a:spAutoFit/>
            </a:bodyPr>
            <a:lstStyle/>
            <a:p>
              <a:pPr>
                <a:defRPr/>
              </a:pPr>
              <a:endParaRPr lang="en-GB" dirty="0"/>
            </a:p>
          </p:txBody>
        </p:sp>
        <p:sp>
          <p:nvSpPr>
            <p:cNvPr id="184" name="Freeform 183"/>
            <p:cNvSpPr>
              <a:spLocks/>
            </p:cNvSpPr>
            <p:nvPr/>
          </p:nvSpPr>
          <p:spPr bwMode="auto">
            <a:xfrm>
              <a:off x="3470059" y="12086641"/>
              <a:ext cx="30742" cy="52191"/>
            </a:xfrm>
            <a:custGeom>
              <a:avLst/>
              <a:gdLst>
                <a:gd name="T0" fmla="*/ 0 w 8"/>
                <a:gd name="T1" fmla="*/ 19058317 h 12"/>
                <a:gd name="T2" fmla="*/ 0 w 8"/>
                <a:gd name="T3" fmla="*/ 19058317 h 12"/>
                <a:gd name="T4" fmla="*/ 7087790 w 8"/>
                <a:gd name="T5" fmla="*/ 0 h 12"/>
                <a:gd name="T6" fmla="*/ 9922669 w 8"/>
                <a:gd name="T7" fmla="*/ 23292851 h 12"/>
                <a:gd name="T8" fmla="*/ 0 w 8"/>
                <a:gd name="T9" fmla="*/ 19058317 h 12"/>
                <a:gd name="T10" fmla="*/ 0 w 8"/>
                <a:gd name="T11" fmla="*/ 1905831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0" y="9"/>
                  </a:moveTo>
                  <a:lnTo>
                    <a:pt x="0" y="9"/>
                  </a:lnTo>
                  <a:lnTo>
                    <a:pt x="5" y="0"/>
                  </a:lnTo>
                  <a:lnTo>
                    <a:pt x="7" y="11"/>
                  </a:lnTo>
                  <a:lnTo>
                    <a:pt x="0" y="9"/>
                  </a:lnTo>
                </a:path>
              </a:pathLst>
            </a:custGeom>
            <a:grpFill/>
            <a:ln w="6350">
              <a:noFill/>
              <a:round/>
              <a:headEnd/>
              <a:tailEnd/>
            </a:ln>
          </p:spPr>
          <p:txBody>
            <a:bodyPr lIns="0" tIns="0" rIns="0" bIns="0" anchor="ctr">
              <a:spAutoFit/>
            </a:bodyPr>
            <a:lstStyle/>
            <a:p>
              <a:pPr>
                <a:defRPr/>
              </a:pPr>
              <a:endParaRPr lang="en-GB" dirty="0"/>
            </a:p>
          </p:txBody>
        </p:sp>
        <p:sp>
          <p:nvSpPr>
            <p:cNvPr id="185" name="Freeform 184"/>
            <p:cNvSpPr>
              <a:spLocks/>
            </p:cNvSpPr>
            <p:nvPr/>
          </p:nvSpPr>
          <p:spPr bwMode="auto">
            <a:xfrm>
              <a:off x="3352212" y="11863635"/>
              <a:ext cx="204947" cy="189793"/>
            </a:xfrm>
            <a:custGeom>
              <a:avLst/>
              <a:gdLst>
                <a:gd name="T0" fmla="*/ 0 w 50"/>
                <a:gd name="T1" fmla="*/ 62062469 h 47"/>
                <a:gd name="T2" fmla="*/ 0 w 50"/>
                <a:gd name="T3" fmla="*/ 62062469 h 47"/>
                <a:gd name="T4" fmla="*/ 30645101 w 50"/>
                <a:gd name="T5" fmla="*/ 52936036 h 47"/>
                <a:gd name="T6" fmla="*/ 14516101 w 50"/>
                <a:gd name="T7" fmla="*/ 41982954 h 47"/>
                <a:gd name="T8" fmla="*/ 29032201 w 50"/>
                <a:gd name="T9" fmla="*/ 12777012 h 47"/>
                <a:gd name="T10" fmla="*/ 41935407 w 50"/>
                <a:gd name="T11" fmla="*/ 32856521 h 47"/>
                <a:gd name="T12" fmla="*/ 41935407 w 50"/>
                <a:gd name="T13" fmla="*/ 0 h 47"/>
                <a:gd name="T14" fmla="*/ 79032096 w 50"/>
                <a:gd name="T15" fmla="*/ 0 h 47"/>
                <a:gd name="T16" fmla="*/ 75806297 w 50"/>
                <a:gd name="T17" fmla="*/ 32856521 h 47"/>
                <a:gd name="T18" fmla="*/ 53225704 w 50"/>
                <a:gd name="T19" fmla="*/ 43809592 h 47"/>
                <a:gd name="T20" fmla="*/ 53225704 w 50"/>
                <a:gd name="T21" fmla="*/ 83967260 h 47"/>
                <a:gd name="T22" fmla="*/ 32258000 w 50"/>
                <a:gd name="T23" fmla="*/ 60237182 h 47"/>
                <a:gd name="T24" fmla="*/ 0 w 50"/>
                <a:gd name="T25" fmla="*/ 62062469 h 47"/>
                <a:gd name="T26" fmla="*/ 0 w 50"/>
                <a:gd name="T27" fmla="*/ 6206246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47"/>
                <a:gd name="T44" fmla="*/ 50 w 50"/>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47">
                  <a:moveTo>
                    <a:pt x="0" y="34"/>
                  </a:moveTo>
                  <a:lnTo>
                    <a:pt x="0" y="34"/>
                  </a:lnTo>
                  <a:lnTo>
                    <a:pt x="19" y="29"/>
                  </a:lnTo>
                  <a:lnTo>
                    <a:pt x="9" y="23"/>
                  </a:lnTo>
                  <a:lnTo>
                    <a:pt x="18" y="7"/>
                  </a:lnTo>
                  <a:lnTo>
                    <a:pt x="26" y="18"/>
                  </a:lnTo>
                  <a:lnTo>
                    <a:pt x="26" y="0"/>
                  </a:lnTo>
                  <a:lnTo>
                    <a:pt x="49" y="0"/>
                  </a:lnTo>
                  <a:lnTo>
                    <a:pt x="47" y="18"/>
                  </a:lnTo>
                  <a:lnTo>
                    <a:pt x="33" y="24"/>
                  </a:lnTo>
                  <a:lnTo>
                    <a:pt x="33" y="46"/>
                  </a:lnTo>
                  <a:lnTo>
                    <a:pt x="20" y="33"/>
                  </a:lnTo>
                  <a:lnTo>
                    <a:pt x="0" y="34"/>
                  </a:lnTo>
                </a:path>
              </a:pathLst>
            </a:custGeom>
            <a:grpFill/>
            <a:ln w="6350">
              <a:noFill/>
              <a:round/>
              <a:headEnd/>
              <a:tailEnd/>
            </a:ln>
          </p:spPr>
          <p:txBody>
            <a:bodyPr lIns="0" tIns="0" rIns="0" bIns="0" anchor="ctr">
              <a:spAutoFit/>
            </a:bodyPr>
            <a:lstStyle/>
            <a:p>
              <a:pPr>
                <a:defRPr/>
              </a:pPr>
              <a:endParaRPr lang="en-GB" dirty="0"/>
            </a:p>
          </p:txBody>
        </p:sp>
        <p:sp>
          <p:nvSpPr>
            <p:cNvPr id="186" name="Freeform 185"/>
            <p:cNvSpPr>
              <a:spLocks/>
            </p:cNvSpPr>
            <p:nvPr/>
          </p:nvSpPr>
          <p:spPr bwMode="auto">
            <a:xfrm>
              <a:off x="3429066" y="10397498"/>
              <a:ext cx="1424368" cy="1110279"/>
            </a:xfrm>
            <a:custGeom>
              <a:avLst/>
              <a:gdLst>
                <a:gd name="T0" fmla="*/ 0 w 354"/>
                <a:gd name="T1" fmla="*/ 360167831 h 285"/>
                <a:gd name="T2" fmla="*/ 51288450 w 354"/>
                <a:gd name="T3" fmla="*/ 366963865 h 285"/>
                <a:gd name="T4" fmla="*/ 1554611 w 354"/>
                <a:gd name="T5" fmla="*/ 389049022 h 285"/>
                <a:gd name="T6" fmla="*/ 9325172 w 354"/>
                <a:gd name="T7" fmla="*/ 423027891 h 285"/>
                <a:gd name="T8" fmla="*/ 6217197 w 354"/>
                <a:gd name="T9" fmla="*/ 436618657 h 285"/>
                <a:gd name="T10" fmla="*/ 13987759 w 354"/>
                <a:gd name="T11" fmla="*/ 468897865 h 285"/>
                <a:gd name="T12" fmla="*/ 108795341 w 354"/>
                <a:gd name="T13" fmla="*/ 451909083 h 285"/>
                <a:gd name="T14" fmla="*/ 130553653 w 354"/>
                <a:gd name="T15" fmla="*/ 451909083 h 285"/>
                <a:gd name="T16" fmla="*/ 150758602 w 354"/>
                <a:gd name="T17" fmla="*/ 385652309 h 285"/>
                <a:gd name="T18" fmla="*/ 150758602 w 354"/>
                <a:gd name="T19" fmla="*/ 358469474 h 285"/>
                <a:gd name="T20" fmla="*/ 191168538 w 354"/>
                <a:gd name="T21" fmla="*/ 273524176 h 285"/>
                <a:gd name="T22" fmla="*/ 202048317 w 354"/>
                <a:gd name="T23" fmla="*/ 200471367 h 285"/>
                <a:gd name="T24" fmla="*/ 245566189 w 354"/>
                <a:gd name="T25" fmla="*/ 130815232 h 285"/>
                <a:gd name="T26" fmla="*/ 279758891 w 354"/>
                <a:gd name="T27" fmla="*/ 105332058 h 285"/>
                <a:gd name="T28" fmla="*/ 320167542 w 354"/>
                <a:gd name="T29" fmla="*/ 83246880 h 285"/>
                <a:gd name="T30" fmla="*/ 345035153 w 354"/>
                <a:gd name="T31" fmla="*/ 71354472 h 285"/>
                <a:gd name="T32" fmla="*/ 413420557 w 354"/>
                <a:gd name="T33" fmla="*/ 98536023 h 285"/>
                <a:gd name="T34" fmla="*/ 446058649 w 354"/>
                <a:gd name="T35" fmla="*/ 52666029 h 285"/>
                <a:gd name="T36" fmla="*/ 509781469 w 354"/>
                <a:gd name="T37" fmla="*/ 56064046 h 285"/>
                <a:gd name="T38" fmla="*/ 547083392 w 354"/>
                <a:gd name="T39" fmla="*/ 52666029 h 285"/>
                <a:gd name="T40" fmla="*/ 526878443 w 354"/>
                <a:gd name="T41" fmla="*/ 50967672 h 285"/>
                <a:gd name="T42" fmla="*/ 548636756 w 354"/>
                <a:gd name="T43" fmla="*/ 27182845 h 285"/>
                <a:gd name="T44" fmla="*/ 484913936 w 354"/>
                <a:gd name="T45" fmla="*/ 27182845 h 285"/>
                <a:gd name="T46" fmla="*/ 477143377 w 354"/>
                <a:gd name="T47" fmla="*/ 0 h 285"/>
                <a:gd name="T48" fmla="*/ 458493039 w 354"/>
                <a:gd name="T49" fmla="*/ 28881201 h 285"/>
                <a:gd name="T50" fmla="*/ 422745726 w 354"/>
                <a:gd name="T51" fmla="*/ 44171637 h 285"/>
                <a:gd name="T52" fmla="*/ 422745726 w 354"/>
                <a:gd name="T53" fmla="*/ 5096375 h 285"/>
                <a:gd name="T54" fmla="*/ 349697737 w 354"/>
                <a:gd name="T55" fmla="*/ 32279219 h 285"/>
                <a:gd name="T56" fmla="*/ 345035153 w 354"/>
                <a:gd name="T57" fmla="*/ 44171637 h 285"/>
                <a:gd name="T58" fmla="*/ 323276762 w 354"/>
                <a:gd name="T59" fmla="*/ 49268012 h 285"/>
                <a:gd name="T60" fmla="*/ 298409229 w 354"/>
                <a:gd name="T61" fmla="*/ 54364386 h 285"/>
                <a:gd name="T62" fmla="*/ 276649670 w 354"/>
                <a:gd name="T63" fmla="*/ 67956455 h 285"/>
                <a:gd name="T64" fmla="*/ 244011578 w 354"/>
                <a:gd name="T65" fmla="*/ 107031718 h 285"/>
                <a:gd name="T66" fmla="*/ 223806630 w 354"/>
                <a:gd name="T67" fmla="*/ 122320840 h 285"/>
                <a:gd name="T68" fmla="*/ 230023825 w 354"/>
                <a:gd name="T69" fmla="*/ 142707640 h 285"/>
                <a:gd name="T70" fmla="*/ 155421186 w 354"/>
                <a:gd name="T71" fmla="*/ 232750576 h 285"/>
                <a:gd name="T72" fmla="*/ 108795341 w 354"/>
                <a:gd name="T73" fmla="*/ 293910976 h 285"/>
                <a:gd name="T74" fmla="*/ 76155983 w 354"/>
                <a:gd name="T75" fmla="*/ 299007350 h 285"/>
                <a:gd name="T76" fmla="*/ 51288450 w 354"/>
                <a:gd name="T77" fmla="*/ 329588201 h 285"/>
                <a:gd name="T78" fmla="*/ 31084738 w 354"/>
                <a:gd name="T79" fmla="*/ 344877405 h 285"/>
                <a:gd name="T80" fmla="*/ 29530127 w 354"/>
                <a:gd name="T81" fmla="*/ 351673440 h 285"/>
                <a:gd name="T82" fmla="*/ 0 w 354"/>
                <a:gd name="T83" fmla="*/ 360167831 h 2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4"/>
                <a:gd name="T127" fmla="*/ 0 h 285"/>
                <a:gd name="T128" fmla="*/ 354 w 354"/>
                <a:gd name="T129" fmla="*/ 285 h 2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4" h="285">
                  <a:moveTo>
                    <a:pt x="0" y="212"/>
                  </a:moveTo>
                  <a:lnTo>
                    <a:pt x="0" y="212"/>
                  </a:lnTo>
                  <a:lnTo>
                    <a:pt x="1" y="224"/>
                  </a:lnTo>
                  <a:lnTo>
                    <a:pt x="33" y="216"/>
                  </a:lnTo>
                  <a:lnTo>
                    <a:pt x="34" y="221"/>
                  </a:lnTo>
                  <a:lnTo>
                    <a:pt x="1" y="229"/>
                  </a:lnTo>
                  <a:lnTo>
                    <a:pt x="9" y="234"/>
                  </a:lnTo>
                  <a:lnTo>
                    <a:pt x="6" y="249"/>
                  </a:lnTo>
                  <a:lnTo>
                    <a:pt x="28" y="236"/>
                  </a:lnTo>
                  <a:lnTo>
                    <a:pt x="4" y="257"/>
                  </a:lnTo>
                  <a:lnTo>
                    <a:pt x="18" y="257"/>
                  </a:lnTo>
                  <a:lnTo>
                    <a:pt x="9" y="276"/>
                  </a:lnTo>
                  <a:lnTo>
                    <a:pt x="43" y="284"/>
                  </a:lnTo>
                  <a:lnTo>
                    <a:pt x="70" y="266"/>
                  </a:lnTo>
                  <a:lnTo>
                    <a:pt x="76" y="249"/>
                  </a:lnTo>
                  <a:lnTo>
                    <a:pt x="84" y="266"/>
                  </a:lnTo>
                  <a:lnTo>
                    <a:pt x="100" y="245"/>
                  </a:lnTo>
                  <a:lnTo>
                    <a:pt x="97" y="227"/>
                  </a:lnTo>
                  <a:lnTo>
                    <a:pt x="104" y="220"/>
                  </a:lnTo>
                  <a:lnTo>
                    <a:pt x="97" y="211"/>
                  </a:lnTo>
                  <a:lnTo>
                    <a:pt x="98" y="171"/>
                  </a:lnTo>
                  <a:lnTo>
                    <a:pt x="123" y="161"/>
                  </a:lnTo>
                  <a:lnTo>
                    <a:pt x="118" y="149"/>
                  </a:lnTo>
                  <a:lnTo>
                    <a:pt x="130" y="118"/>
                  </a:lnTo>
                  <a:lnTo>
                    <a:pt x="153" y="95"/>
                  </a:lnTo>
                  <a:lnTo>
                    <a:pt x="158" y="77"/>
                  </a:lnTo>
                  <a:lnTo>
                    <a:pt x="175" y="73"/>
                  </a:lnTo>
                  <a:lnTo>
                    <a:pt x="180" y="62"/>
                  </a:lnTo>
                  <a:lnTo>
                    <a:pt x="205" y="64"/>
                  </a:lnTo>
                  <a:lnTo>
                    <a:pt x="206" y="49"/>
                  </a:lnTo>
                  <a:lnTo>
                    <a:pt x="212" y="49"/>
                  </a:lnTo>
                  <a:lnTo>
                    <a:pt x="222" y="42"/>
                  </a:lnTo>
                  <a:lnTo>
                    <a:pt x="237" y="56"/>
                  </a:lnTo>
                  <a:lnTo>
                    <a:pt x="266" y="58"/>
                  </a:lnTo>
                  <a:lnTo>
                    <a:pt x="282" y="50"/>
                  </a:lnTo>
                  <a:lnTo>
                    <a:pt x="287" y="31"/>
                  </a:lnTo>
                  <a:lnTo>
                    <a:pt x="314" y="26"/>
                  </a:lnTo>
                  <a:lnTo>
                    <a:pt x="328" y="33"/>
                  </a:lnTo>
                  <a:lnTo>
                    <a:pt x="326" y="49"/>
                  </a:lnTo>
                  <a:lnTo>
                    <a:pt x="352" y="31"/>
                  </a:lnTo>
                  <a:lnTo>
                    <a:pt x="335" y="34"/>
                  </a:lnTo>
                  <a:lnTo>
                    <a:pt x="339" y="30"/>
                  </a:lnTo>
                  <a:lnTo>
                    <a:pt x="322" y="25"/>
                  </a:lnTo>
                  <a:lnTo>
                    <a:pt x="353" y="16"/>
                  </a:lnTo>
                  <a:lnTo>
                    <a:pt x="328" y="5"/>
                  </a:lnTo>
                  <a:lnTo>
                    <a:pt x="312" y="16"/>
                  </a:lnTo>
                  <a:lnTo>
                    <a:pt x="320" y="2"/>
                  </a:lnTo>
                  <a:lnTo>
                    <a:pt x="307" y="0"/>
                  </a:lnTo>
                  <a:lnTo>
                    <a:pt x="299" y="16"/>
                  </a:lnTo>
                  <a:lnTo>
                    <a:pt x="295" y="17"/>
                  </a:lnTo>
                  <a:lnTo>
                    <a:pt x="295" y="4"/>
                  </a:lnTo>
                  <a:lnTo>
                    <a:pt x="272" y="26"/>
                  </a:lnTo>
                  <a:lnTo>
                    <a:pt x="284" y="6"/>
                  </a:lnTo>
                  <a:lnTo>
                    <a:pt x="272" y="3"/>
                  </a:lnTo>
                  <a:lnTo>
                    <a:pt x="248" y="27"/>
                  </a:lnTo>
                  <a:lnTo>
                    <a:pt x="225" y="19"/>
                  </a:lnTo>
                  <a:lnTo>
                    <a:pt x="231" y="33"/>
                  </a:lnTo>
                  <a:lnTo>
                    <a:pt x="222" y="26"/>
                  </a:lnTo>
                  <a:lnTo>
                    <a:pt x="206" y="43"/>
                  </a:lnTo>
                  <a:lnTo>
                    <a:pt x="208" y="29"/>
                  </a:lnTo>
                  <a:lnTo>
                    <a:pt x="199" y="41"/>
                  </a:lnTo>
                  <a:lnTo>
                    <a:pt x="192" y="32"/>
                  </a:lnTo>
                  <a:lnTo>
                    <a:pt x="197" y="45"/>
                  </a:lnTo>
                  <a:lnTo>
                    <a:pt x="178" y="40"/>
                  </a:lnTo>
                  <a:lnTo>
                    <a:pt x="173" y="56"/>
                  </a:lnTo>
                  <a:lnTo>
                    <a:pt x="157" y="63"/>
                  </a:lnTo>
                  <a:lnTo>
                    <a:pt x="172" y="64"/>
                  </a:lnTo>
                  <a:lnTo>
                    <a:pt x="144" y="72"/>
                  </a:lnTo>
                  <a:lnTo>
                    <a:pt x="139" y="84"/>
                  </a:lnTo>
                  <a:lnTo>
                    <a:pt x="148" y="84"/>
                  </a:lnTo>
                  <a:lnTo>
                    <a:pt x="113" y="104"/>
                  </a:lnTo>
                  <a:lnTo>
                    <a:pt x="100" y="137"/>
                  </a:lnTo>
                  <a:lnTo>
                    <a:pt x="63" y="166"/>
                  </a:lnTo>
                  <a:lnTo>
                    <a:pt x="70" y="173"/>
                  </a:lnTo>
                  <a:lnTo>
                    <a:pt x="86" y="168"/>
                  </a:lnTo>
                  <a:lnTo>
                    <a:pt x="49" y="176"/>
                  </a:lnTo>
                  <a:lnTo>
                    <a:pt x="28" y="188"/>
                  </a:lnTo>
                  <a:lnTo>
                    <a:pt x="33" y="194"/>
                  </a:lnTo>
                  <a:lnTo>
                    <a:pt x="19" y="194"/>
                  </a:lnTo>
                  <a:lnTo>
                    <a:pt x="20" y="203"/>
                  </a:lnTo>
                  <a:lnTo>
                    <a:pt x="2" y="203"/>
                  </a:lnTo>
                  <a:lnTo>
                    <a:pt x="19" y="207"/>
                  </a:lnTo>
                  <a:lnTo>
                    <a:pt x="0" y="212"/>
                  </a:lnTo>
                </a:path>
              </a:pathLst>
            </a:custGeom>
            <a:grpFill/>
            <a:ln w="6350">
              <a:noFill/>
              <a:round/>
              <a:headEnd/>
              <a:tailEnd/>
            </a:ln>
          </p:spPr>
          <p:txBody>
            <a:bodyPr lIns="0" tIns="0" rIns="0" bIns="0" anchor="ctr">
              <a:spAutoFit/>
            </a:bodyPr>
            <a:lstStyle/>
            <a:p>
              <a:pPr>
                <a:defRPr/>
              </a:pPr>
              <a:endParaRPr lang="en-GB" dirty="0"/>
            </a:p>
          </p:txBody>
        </p:sp>
        <p:sp>
          <p:nvSpPr>
            <p:cNvPr id="187" name="Freeform 186"/>
            <p:cNvSpPr>
              <a:spLocks/>
            </p:cNvSpPr>
            <p:nvPr/>
          </p:nvSpPr>
          <p:spPr bwMode="auto">
            <a:xfrm>
              <a:off x="3931182" y="11759251"/>
              <a:ext cx="548227" cy="412798"/>
            </a:xfrm>
            <a:custGeom>
              <a:avLst/>
              <a:gdLst>
                <a:gd name="T0" fmla="*/ 0 w 137"/>
                <a:gd name="T1" fmla="*/ 32364034 h 103"/>
                <a:gd name="T2" fmla="*/ 0 w 137"/>
                <a:gd name="T3" fmla="*/ 32364034 h 103"/>
                <a:gd name="T4" fmla="*/ 12298256 w 137"/>
                <a:gd name="T5" fmla="*/ 129457475 h 103"/>
                <a:gd name="T6" fmla="*/ 122981312 w 137"/>
                <a:gd name="T7" fmla="*/ 178003552 h 103"/>
                <a:gd name="T8" fmla="*/ 175249229 w 137"/>
                <a:gd name="T9" fmla="*/ 183398003 h 103"/>
                <a:gd name="T10" fmla="*/ 209069110 w 137"/>
                <a:gd name="T11" fmla="*/ 134851926 h 103"/>
                <a:gd name="T12" fmla="*/ 192159789 w 137"/>
                <a:gd name="T13" fmla="*/ 79113269 h 103"/>
                <a:gd name="T14" fmla="*/ 204458040 w 137"/>
                <a:gd name="T15" fmla="*/ 66526217 h 103"/>
                <a:gd name="T16" fmla="*/ 196770858 w 137"/>
                <a:gd name="T17" fmla="*/ 23374623 h 103"/>
                <a:gd name="T18" fmla="*/ 116832806 w 137"/>
                <a:gd name="T19" fmla="*/ 8990754 h 103"/>
                <a:gd name="T20" fmla="*/ 66102345 w 137"/>
                <a:gd name="T21" fmla="*/ 0 h 103"/>
                <a:gd name="T22" fmla="*/ 0 w 137"/>
                <a:gd name="T23" fmla="*/ 32364034 h 103"/>
                <a:gd name="T24" fmla="*/ 0 w 137"/>
                <a:gd name="T25" fmla="*/ 32364034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103"/>
                <a:gd name="T41" fmla="*/ 137 w 137"/>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103">
                  <a:moveTo>
                    <a:pt x="0" y="18"/>
                  </a:moveTo>
                  <a:lnTo>
                    <a:pt x="0" y="18"/>
                  </a:lnTo>
                  <a:lnTo>
                    <a:pt x="8" y="72"/>
                  </a:lnTo>
                  <a:lnTo>
                    <a:pt x="80" y="99"/>
                  </a:lnTo>
                  <a:lnTo>
                    <a:pt x="114" y="102"/>
                  </a:lnTo>
                  <a:lnTo>
                    <a:pt x="136" y="75"/>
                  </a:lnTo>
                  <a:lnTo>
                    <a:pt x="125" y="44"/>
                  </a:lnTo>
                  <a:lnTo>
                    <a:pt x="133" y="37"/>
                  </a:lnTo>
                  <a:lnTo>
                    <a:pt x="128" y="13"/>
                  </a:lnTo>
                  <a:lnTo>
                    <a:pt x="76" y="5"/>
                  </a:lnTo>
                  <a:lnTo>
                    <a:pt x="43" y="0"/>
                  </a:lnTo>
                  <a:lnTo>
                    <a:pt x="0" y="18"/>
                  </a:lnTo>
                </a:path>
              </a:pathLst>
            </a:custGeom>
            <a:grpFill/>
            <a:ln w="6350">
              <a:noFill/>
              <a:round/>
              <a:headEnd/>
              <a:tailEnd/>
            </a:ln>
          </p:spPr>
          <p:txBody>
            <a:bodyPr lIns="0" tIns="0" rIns="0" bIns="0" anchor="ctr">
              <a:spAutoFit/>
            </a:bodyPr>
            <a:lstStyle/>
            <a:p>
              <a:pPr>
                <a:defRPr/>
              </a:pPr>
              <a:endParaRPr lang="en-GB" dirty="0"/>
            </a:p>
          </p:txBody>
        </p:sp>
        <p:sp>
          <p:nvSpPr>
            <p:cNvPr id="188" name="Freeform 187"/>
            <p:cNvSpPr>
              <a:spLocks/>
            </p:cNvSpPr>
            <p:nvPr/>
          </p:nvSpPr>
          <p:spPr bwMode="auto">
            <a:xfrm>
              <a:off x="2655397" y="12637034"/>
              <a:ext cx="174205" cy="298918"/>
            </a:xfrm>
            <a:custGeom>
              <a:avLst/>
              <a:gdLst>
                <a:gd name="T0" fmla="*/ 0 w 44"/>
                <a:gd name="T1" fmla="*/ 82664452 h 77"/>
                <a:gd name="T2" fmla="*/ 0 w 44"/>
                <a:gd name="T3" fmla="*/ 82664452 h 77"/>
                <a:gd name="T4" fmla="*/ 10533713 w 44"/>
                <a:gd name="T5" fmla="*/ 0 h 77"/>
                <a:gd name="T6" fmla="*/ 64706208 w 44"/>
                <a:gd name="T7" fmla="*/ 5061646 h 77"/>
                <a:gd name="T8" fmla="*/ 40629686 w 44"/>
                <a:gd name="T9" fmla="*/ 59046043 h 77"/>
                <a:gd name="T10" fmla="*/ 40629686 w 44"/>
                <a:gd name="T11" fmla="*/ 124839645 h 77"/>
                <a:gd name="T12" fmla="*/ 9028545 w 44"/>
                <a:gd name="T13" fmla="*/ 128214075 h 77"/>
                <a:gd name="T14" fmla="*/ 13542818 w 44"/>
                <a:gd name="T15" fmla="*/ 87726116 h 77"/>
                <a:gd name="T16" fmla="*/ 0 w 44"/>
                <a:gd name="T17" fmla="*/ 82664452 h 77"/>
                <a:gd name="T18" fmla="*/ 0 w 44"/>
                <a:gd name="T19" fmla="*/ 82664452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77"/>
                <a:gd name="T32" fmla="*/ 44 w 4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77">
                  <a:moveTo>
                    <a:pt x="0" y="49"/>
                  </a:moveTo>
                  <a:lnTo>
                    <a:pt x="0" y="49"/>
                  </a:lnTo>
                  <a:lnTo>
                    <a:pt x="7" y="0"/>
                  </a:lnTo>
                  <a:lnTo>
                    <a:pt x="43" y="3"/>
                  </a:lnTo>
                  <a:lnTo>
                    <a:pt x="27" y="35"/>
                  </a:lnTo>
                  <a:lnTo>
                    <a:pt x="27" y="74"/>
                  </a:lnTo>
                  <a:lnTo>
                    <a:pt x="6" y="76"/>
                  </a:lnTo>
                  <a:lnTo>
                    <a:pt x="9" y="52"/>
                  </a:lnTo>
                  <a:lnTo>
                    <a:pt x="0" y="49"/>
                  </a:lnTo>
                </a:path>
              </a:pathLst>
            </a:custGeom>
            <a:grpFill/>
            <a:ln w="6350">
              <a:noFill/>
              <a:round/>
              <a:headEnd/>
              <a:tailEnd/>
            </a:ln>
          </p:spPr>
          <p:txBody>
            <a:bodyPr lIns="0" tIns="0" rIns="0" bIns="0" anchor="ctr">
              <a:spAutoFit/>
            </a:bodyPr>
            <a:lstStyle/>
            <a:p>
              <a:pPr>
                <a:defRPr/>
              </a:pPr>
              <a:endParaRPr lang="en-GB" dirty="0"/>
            </a:p>
          </p:txBody>
        </p:sp>
        <p:sp>
          <p:nvSpPr>
            <p:cNvPr id="189" name="Freeform 188"/>
            <p:cNvSpPr>
              <a:spLocks/>
            </p:cNvSpPr>
            <p:nvPr/>
          </p:nvSpPr>
          <p:spPr bwMode="auto">
            <a:xfrm>
              <a:off x="4264219" y="12219494"/>
              <a:ext cx="522610" cy="298918"/>
            </a:xfrm>
            <a:custGeom>
              <a:avLst/>
              <a:gdLst>
                <a:gd name="T0" fmla="*/ 0 w 130"/>
                <a:gd name="T1" fmla="*/ 62420472 h 77"/>
                <a:gd name="T2" fmla="*/ 0 w 130"/>
                <a:gd name="T3" fmla="*/ 62420472 h 77"/>
                <a:gd name="T4" fmla="*/ 54300920 w 130"/>
                <a:gd name="T5" fmla="*/ 116404870 h 77"/>
                <a:gd name="T6" fmla="*/ 178417678 w 130"/>
                <a:gd name="T7" fmla="*/ 128214075 h 77"/>
                <a:gd name="T8" fmla="*/ 200138038 w 130"/>
                <a:gd name="T9" fmla="*/ 82664452 h 77"/>
                <a:gd name="T10" fmla="*/ 169109486 w 130"/>
                <a:gd name="T11" fmla="*/ 80977237 h 77"/>
                <a:gd name="T12" fmla="*/ 166006755 w 130"/>
                <a:gd name="T13" fmla="*/ 42175184 h 77"/>
                <a:gd name="T14" fmla="*/ 138079649 w 130"/>
                <a:gd name="T15" fmla="*/ 0 h 77"/>
                <a:gd name="T16" fmla="*/ 54300920 w 130"/>
                <a:gd name="T17" fmla="*/ 8434777 h 77"/>
                <a:gd name="T18" fmla="*/ 0 w 130"/>
                <a:gd name="T19" fmla="*/ 62420472 h 77"/>
                <a:gd name="T20" fmla="*/ 0 w 130"/>
                <a:gd name="T21" fmla="*/ 62420472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77"/>
                <a:gd name="T35" fmla="*/ 130 w 130"/>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77">
                  <a:moveTo>
                    <a:pt x="0" y="37"/>
                  </a:moveTo>
                  <a:lnTo>
                    <a:pt x="0" y="37"/>
                  </a:lnTo>
                  <a:lnTo>
                    <a:pt x="35" y="69"/>
                  </a:lnTo>
                  <a:lnTo>
                    <a:pt x="115" y="76"/>
                  </a:lnTo>
                  <a:lnTo>
                    <a:pt x="129" y="49"/>
                  </a:lnTo>
                  <a:lnTo>
                    <a:pt x="109" y="48"/>
                  </a:lnTo>
                  <a:lnTo>
                    <a:pt x="107" y="25"/>
                  </a:lnTo>
                  <a:lnTo>
                    <a:pt x="89" y="0"/>
                  </a:lnTo>
                  <a:lnTo>
                    <a:pt x="35" y="5"/>
                  </a:lnTo>
                  <a:lnTo>
                    <a:pt x="0" y="37"/>
                  </a:lnTo>
                </a:path>
              </a:pathLst>
            </a:custGeom>
            <a:grpFill/>
            <a:ln w="6350">
              <a:noFill/>
              <a:round/>
              <a:headEnd/>
              <a:tailEnd/>
            </a:ln>
          </p:spPr>
          <p:txBody>
            <a:bodyPr lIns="0" tIns="0" rIns="0" bIns="0" anchor="ctr">
              <a:spAutoFit/>
            </a:bodyPr>
            <a:lstStyle/>
            <a:p>
              <a:pPr>
                <a:defRPr/>
              </a:pPr>
              <a:endParaRPr lang="en-GB" dirty="0"/>
            </a:p>
          </p:txBody>
        </p:sp>
        <p:sp>
          <p:nvSpPr>
            <p:cNvPr id="190" name="Freeform 189"/>
            <p:cNvSpPr>
              <a:spLocks/>
            </p:cNvSpPr>
            <p:nvPr/>
          </p:nvSpPr>
          <p:spPr bwMode="auto">
            <a:xfrm>
              <a:off x="2660523" y="12518415"/>
              <a:ext cx="676317" cy="474479"/>
            </a:xfrm>
            <a:custGeom>
              <a:avLst/>
              <a:gdLst>
                <a:gd name="T0" fmla="*/ 0 w 168"/>
                <a:gd name="T1" fmla="*/ 16931599 h 122"/>
                <a:gd name="T2" fmla="*/ 0 w 168"/>
                <a:gd name="T3" fmla="*/ 16931599 h 122"/>
                <a:gd name="T4" fmla="*/ 7779543 w 168"/>
                <a:gd name="T5" fmla="*/ 50796104 h 122"/>
                <a:gd name="T6" fmla="*/ 63788014 w 168"/>
                <a:gd name="T7" fmla="*/ 55876103 h 122"/>
                <a:gd name="T8" fmla="*/ 38895220 w 168"/>
                <a:gd name="T9" fmla="*/ 110058005 h 122"/>
                <a:gd name="T10" fmla="*/ 38895220 w 168"/>
                <a:gd name="T11" fmla="*/ 176092824 h 122"/>
                <a:gd name="T12" fmla="*/ 77790439 w 168"/>
                <a:gd name="T13" fmla="*/ 204877315 h 122"/>
                <a:gd name="T14" fmla="*/ 154025470 w 168"/>
                <a:gd name="T15" fmla="*/ 186251520 h 122"/>
                <a:gd name="T16" fmla="*/ 197588194 w 168"/>
                <a:gd name="T17" fmla="*/ 137149597 h 122"/>
                <a:gd name="T18" fmla="*/ 188253243 w 168"/>
                <a:gd name="T19" fmla="*/ 116830903 h 122"/>
                <a:gd name="T20" fmla="*/ 211590619 w 168"/>
                <a:gd name="T21" fmla="*/ 79580595 h 122"/>
                <a:gd name="T22" fmla="*/ 259820779 w 168"/>
                <a:gd name="T23" fmla="*/ 52489003 h 122"/>
                <a:gd name="T24" fmla="*/ 259820779 w 168"/>
                <a:gd name="T25" fmla="*/ 35557399 h 122"/>
                <a:gd name="T26" fmla="*/ 228703863 w 168"/>
                <a:gd name="T27" fmla="*/ 32170299 h 122"/>
                <a:gd name="T28" fmla="*/ 222480978 w 168"/>
                <a:gd name="T29" fmla="*/ 28784501 h 122"/>
                <a:gd name="T30" fmla="*/ 155580879 w 168"/>
                <a:gd name="T31" fmla="*/ 8465800 h 122"/>
                <a:gd name="T32" fmla="*/ 21780729 w 168"/>
                <a:gd name="T33" fmla="*/ 0 h 122"/>
                <a:gd name="T34" fmla="*/ 0 w 168"/>
                <a:gd name="T35" fmla="*/ 16931599 h 122"/>
                <a:gd name="T36" fmla="*/ 0 w 168"/>
                <a:gd name="T37" fmla="*/ 16931599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122"/>
                <a:gd name="T59" fmla="*/ 168 w 168"/>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122">
                  <a:moveTo>
                    <a:pt x="0" y="10"/>
                  </a:moveTo>
                  <a:lnTo>
                    <a:pt x="0" y="10"/>
                  </a:lnTo>
                  <a:lnTo>
                    <a:pt x="5" y="30"/>
                  </a:lnTo>
                  <a:lnTo>
                    <a:pt x="41" y="33"/>
                  </a:lnTo>
                  <a:lnTo>
                    <a:pt x="25" y="65"/>
                  </a:lnTo>
                  <a:lnTo>
                    <a:pt x="25" y="104"/>
                  </a:lnTo>
                  <a:lnTo>
                    <a:pt x="50" y="121"/>
                  </a:lnTo>
                  <a:lnTo>
                    <a:pt x="99" y="110"/>
                  </a:lnTo>
                  <a:lnTo>
                    <a:pt x="127" y="81"/>
                  </a:lnTo>
                  <a:lnTo>
                    <a:pt x="121" y="69"/>
                  </a:lnTo>
                  <a:lnTo>
                    <a:pt x="136" y="47"/>
                  </a:lnTo>
                  <a:lnTo>
                    <a:pt x="167" y="31"/>
                  </a:lnTo>
                  <a:lnTo>
                    <a:pt x="167" y="21"/>
                  </a:lnTo>
                  <a:lnTo>
                    <a:pt x="147" y="19"/>
                  </a:lnTo>
                  <a:lnTo>
                    <a:pt x="143" y="17"/>
                  </a:lnTo>
                  <a:lnTo>
                    <a:pt x="100" y="5"/>
                  </a:lnTo>
                  <a:lnTo>
                    <a:pt x="14" y="0"/>
                  </a:lnTo>
                  <a:lnTo>
                    <a:pt x="0" y="10"/>
                  </a:lnTo>
                </a:path>
              </a:pathLst>
            </a:custGeom>
            <a:grpFill/>
            <a:ln w="6350">
              <a:noFill/>
              <a:round/>
              <a:headEnd/>
              <a:tailEnd/>
            </a:ln>
          </p:spPr>
          <p:txBody>
            <a:bodyPr lIns="0" tIns="0" rIns="0" bIns="0" anchor="ctr">
              <a:spAutoFit/>
            </a:bodyPr>
            <a:lstStyle/>
            <a:p>
              <a:pPr>
                <a:defRPr/>
              </a:pPr>
              <a:endParaRPr lang="en-GB" dirty="0"/>
            </a:p>
          </p:txBody>
        </p:sp>
        <p:sp>
          <p:nvSpPr>
            <p:cNvPr id="191" name="Freeform 190"/>
            <p:cNvSpPr>
              <a:spLocks/>
            </p:cNvSpPr>
            <p:nvPr/>
          </p:nvSpPr>
          <p:spPr bwMode="auto">
            <a:xfrm>
              <a:off x="3772350" y="10587289"/>
              <a:ext cx="707059" cy="1124511"/>
            </a:xfrm>
            <a:custGeom>
              <a:avLst/>
              <a:gdLst>
                <a:gd name="T0" fmla="*/ 0 w 176"/>
                <a:gd name="T1" fmla="*/ 367778835 h 289"/>
                <a:gd name="T2" fmla="*/ 0 w 176"/>
                <a:gd name="T3" fmla="*/ 367778835 h 289"/>
                <a:gd name="T4" fmla="*/ 10845458 w 176"/>
                <a:gd name="T5" fmla="*/ 423707939 h 289"/>
                <a:gd name="T6" fmla="*/ 34086076 w 176"/>
                <a:gd name="T7" fmla="*/ 449130614 h 289"/>
                <a:gd name="T8" fmla="*/ 32537615 w 176"/>
                <a:gd name="T9" fmla="*/ 488112135 h 289"/>
                <a:gd name="T10" fmla="*/ 99161316 w 176"/>
                <a:gd name="T11" fmla="*/ 462689460 h 289"/>
                <a:gd name="T12" fmla="*/ 116204349 w 176"/>
                <a:gd name="T13" fmla="*/ 384727719 h 289"/>
                <a:gd name="T14" fmla="*/ 102259483 w 176"/>
                <a:gd name="T15" fmla="*/ 383032700 h 289"/>
                <a:gd name="T16" fmla="*/ 151840122 w 176"/>
                <a:gd name="T17" fmla="*/ 359305044 h 289"/>
                <a:gd name="T18" fmla="*/ 105358896 w 176"/>
                <a:gd name="T19" fmla="*/ 352524970 h 289"/>
                <a:gd name="T20" fmla="*/ 140994668 w 176"/>
                <a:gd name="T21" fmla="*/ 359305044 h 289"/>
                <a:gd name="T22" fmla="*/ 159587408 w 176"/>
                <a:gd name="T23" fmla="*/ 338967344 h 289"/>
                <a:gd name="T24" fmla="*/ 131697676 w 176"/>
                <a:gd name="T25" fmla="*/ 313544669 h 289"/>
                <a:gd name="T26" fmla="*/ 103809190 w 176"/>
                <a:gd name="T27" fmla="*/ 330492251 h 289"/>
                <a:gd name="T28" fmla="*/ 127049803 w 176"/>
                <a:gd name="T29" fmla="*/ 315239687 h 289"/>
                <a:gd name="T30" fmla="*/ 127049803 w 176"/>
                <a:gd name="T31" fmla="*/ 245750435 h 289"/>
                <a:gd name="T32" fmla="*/ 218463833 w 176"/>
                <a:gd name="T33" fmla="*/ 177957503 h 289"/>
                <a:gd name="T34" fmla="*/ 212266253 w 176"/>
                <a:gd name="T35" fmla="*/ 164398616 h 289"/>
                <a:gd name="T36" fmla="*/ 227759580 w 176"/>
                <a:gd name="T37" fmla="*/ 130502150 h 289"/>
                <a:gd name="T38" fmla="*/ 271142639 w 176"/>
                <a:gd name="T39" fmla="*/ 120333341 h 289"/>
                <a:gd name="T40" fmla="*/ 260297185 w 176"/>
                <a:gd name="T41" fmla="*/ 40676550 h 289"/>
                <a:gd name="T42" fmla="*/ 198321387 w 176"/>
                <a:gd name="T43" fmla="*/ 0 h 289"/>
                <a:gd name="T44" fmla="*/ 189025640 w 176"/>
                <a:gd name="T45" fmla="*/ 0 h 289"/>
                <a:gd name="T46" fmla="*/ 187475934 w 176"/>
                <a:gd name="T47" fmla="*/ 25422685 h 289"/>
                <a:gd name="T48" fmla="*/ 148740710 w 176"/>
                <a:gd name="T49" fmla="*/ 22032648 h 289"/>
                <a:gd name="T50" fmla="*/ 140994668 w 176"/>
                <a:gd name="T51" fmla="*/ 40676550 h 289"/>
                <a:gd name="T52" fmla="*/ 114654643 w 176"/>
                <a:gd name="T53" fmla="*/ 47455333 h 289"/>
                <a:gd name="T54" fmla="*/ 106907357 w 176"/>
                <a:gd name="T55" fmla="*/ 77961762 h 289"/>
                <a:gd name="T56" fmla="*/ 71271565 w 176"/>
                <a:gd name="T57" fmla="*/ 116943304 h 289"/>
                <a:gd name="T58" fmla="*/ 52678825 w 176"/>
                <a:gd name="T59" fmla="*/ 169483672 h 289"/>
                <a:gd name="T60" fmla="*/ 60426111 w 176"/>
                <a:gd name="T61" fmla="*/ 189821332 h 289"/>
                <a:gd name="T62" fmla="*/ 21690917 w 176"/>
                <a:gd name="T63" fmla="*/ 206770215 h 289"/>
                <a:gd name="T64" fmla="*/ 20142450 w 176"/>
                <a:gd name="T65" fmla="*/ 274563147 h 289"/>
                <a:gd name="T66" fmla="*/ 30987909 w 176"/>
                <a:gd name="T67" fmla="*/ 289817012 h 289"/>
                <a:gd name="T68" fmla="*/ 20142450 w 176"/>
                <a:gd name="T69" fmla="*/ 301680841 h 289"/>
                <a:gd name="T70" fmla="*/ 24790329 w 176"/>
                <a:gd name="T71" fmla="*/ 332187269 h 289"/>
                <a:gd name="T72" fmla="*/ 0 w 176"/>
                <a:gd name="T73" fmla="*/ 367778835 h 289"/>
                <a:gd name="T74" fmla="*/ 0 w 176"/>
                <a:gd name="T75" fmla="*/ 367778835 h 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
                <a:gd name="T115" fmla="*/ 0 h 289"/>
                <a:gd name="T116" fmla="*/ 176 w 176"/>
                <a:gd name="T117" fmla="*/ 289 h 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 h="289">
                  <a:moveTo>
                    <a:pt x="0" y="217"/>
                  </a:moveTo>
                  <a:lnTo>
                    <a:pt x="0" y="217"/>
                  </a:lnTo>
                  <a:lnTo>
                    <a:pt x="7" y="250"/>
                  </a:lnTo>
                  <a:lnTo>
                    <a:pt x="22" y="265"/>
                  </a:lnTo>
                  <a:lnTo>
                    <a:pt x="21" y="288"/>
                  </a:lnTo>
                  <a:lnTo>
                    <a:pt x="64" y="273"/>
                  </a:lnTo>
                  <a:lnTo>
                    <a:pt x="75" y="227"/>
                  </a:lnTo>
                  <a:lnTo>
                    <a:pt x="66" y="226"/>
                  </a:lnTo>
                  <a:lnTo>
                    <a:pt x="98" y="212"/>
                  </a:lnTo>
                  <a:lnTo>
                    <a:pt x="68" y="208"/>
                  </a:lnTo>
                  <a:lnTo>
                    <a:pt x="91" y="212"/>
                  </a:lnTo>
                  <a:lnTo>
                    <a:pt x="103" y="200"/>
                  </a:lnTo>
                  <a:lnTo>
                    <a:pt x="85" y="185"/>
                  </a:lnTo>
                  <a:lnTo>
                    <a:pt x="67" y="195"/>
                  </a:lnTo>
                  <a:lnTo>
                    <a:pt x="82" y="186"/>
                  </a:lnTo>
                  <a:lnTo>
                    <a:pt x="82" y="145"/>
                  </a:lnTo>
                  <a:lnTo>
                    <a:pt x="141" y="105"/>
                  </a:lnTo>
                  <a:lnTo>
                    <a:pt x="137" y="97"/>
                  </a:lnTo>
                  <a:lnTo>
                    <a:pt x="147" y="77"/>
                  </a:lnTo>
                  <a:lnTo>
                    <a:pt x="175" y="71"/>
                  </a:lnTo>
                  <a:lnTo>
                    <a:pt x="168" y="24"/>
                  </a:lnTo>
                  <a:lnTo>
                    <a:pt x="128" y="0"/>
                  </a:lnTo>
                  <a:lnTo>
                    <a:pt x="122" y="0"/>
                  </a:lnTo>
                  <a:lnTo>
                    <a:pt x="121" y="15"/>
                  </a:lnTo>
                  <a:lnTo>
                    <a:pt x="96" y="13"/>
                  </a:lnTo>
                  <a:lnTo>
                    <a:pt x="91" y="24"/>
                  </a:lnTo>
                  <a:lnTo>
                    <a:pt x="74" y="28"/>
                  </a:lnTo>
                  <a:lnTo>
                    <a:pt x="69" y="46"/>
                  </a:lnTo>
                  <a:lnTo>
                    <a:pt x="46" y="69"/>
                  </a:lnTo>
                  <a:lnTo>
                    <a:pt x="34" y="100"/>
                  </a:lnTo>
                  <a:lnTo>
                    <a:pt x="39" y="112"/>
                  </a:lnTo>
                  <a:lnTo>
                    <a:pt x="14" y="122"/>
                  </a:lnTo>
                  <a:lnTo>
                    <a:pt x="13" y="162"/>
                  </a:lnTo>
                  <a:lnTo>
                    <a:pt x="20" y="171"/>
                  </a:lnTo>
                  <a:lnTo>
                    <a:pt x="13" y="178"/>
                  </a:lnTo>
                  <a:lnTo>
                    <a:pt x="16" y="196"/>
                  </a:lnTo>
                  <a:lnTo>
                    <a:pt x="0" y="217"/>
                  </a:lnTo>
                </a:path>
              </a:pathLst>
            </a:custGeom>
            <a:grpFill/>
            <a:ln w="6350">
              <a:noFill/>
              <a:round/>
              <a:headEnd/>
              <a:tailEnd/>
            </a:ln>
          </p:spPr>
          <p:txBody>
            <a:bodyPr lIns="0" tIns="0" rIns="0" bIns="0" anchor="ctr">
              <a:spAutoFit/>
            </a:bodyPr>
            <a:lstStyle/>
            <a:p>
              <a:pPr>
                <a:defRPr/>
              </a:pPr>
              <a:endParaRPr lang="en-GB" dirty="0"/>
            </a:p>
          </p:txBody>
        </p:sp>
        <p:sp>
          <p:nvSpPr>
            <p:cNvPr id="192" name="Freeform 191"/>
            <p:cNvSpPr>
              <a:spLocks/>
            </p:cNvSpPr>
            <p:nvPr/>
          </p:nvSpPr>
          <p:spPr bwMode="auto">
            <a:xfrm>
              <a:off x="3490550" y="12257451"/>
              <a:ext cx="245933" cy="123367"/>
            </a:xfrm>
            <a:custGeom>
              <a:avLst/>
              <a:gdLst>
                <a:gd name="T0" fmla="*/ 0 w 61"/>
                <a:gd name="T1" fmla="*/ 35455227 h 31"/>
                <a:gd name="T2" fmla="*/ 0 w 61"/>
                <a:gd name="T3" fmla="*/ 35455227 h 31"/>
                <a:gd name="T4" fmla="*/ 21846919 w 61"/>
                <a:gd name="T5" fmla="*/ 53183511 h 31"/>
                <a:gd name="T6" fmla="*/ 51494967 w 61"/>
                <a:gd name="T7" fmla="*/ 37227388 h 31"/>
                <a:gd name="T8" fmla="*/ 63978023 w 61"/>
                <a:gd name="T9" fmla="*/ 51410018 h 31"/>
                <a:gd name="T10" fmla="*/ 93627330 w 61"/>
                <a:gd name="T11" fmla="*/ 24818262 h 31"/>
                <a:gd name="T12" fmla="*/ 76462328 w 61"/>
                <a:gd name="T13" fmla="*/ 21272602 h 31"/>
                <a:gd name="T14" fmla="*/ 74902102 w 61"/>
                <a:gd name="T15" fmla="*/ 8863474 h 31"/>
                <a:gd name="T16" fmla="*/ 73340627 w 61"/>
                <a:gd name="T17" fmla="*/ 5317818 h 31"/>
                <a:gd name="T18" fmla="*/ 31209523 w 61"/>
                <a:gd name="T19" fmla="*/ 0 h 31"/>
                <a:gd name="T20" fmla="*/ 0 w 61"/>
                <a:gd name="T21" fmla="*/ 35455227 h 31"/>
                <a:gd name="T22" fmla="*/ 0 w 61"/>
                <a:gd name="T23" fmla="*/ 3545522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31"/>
                <a:gd name="T38" fmla="*/ 61 w 6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31">
                  <a:moveTo>
                    <a:pt x="0" y="20"/>
                  </a:moveTo>
                  <a:lnTo>
                    <a:pt x="0" y="20"/>
                  </a:lnTo>
                  <a:lnTo>
                    <a:pt x="14" y="30"/>
                  </a:lnTo>
                  <a:lnTo>
                    <a:pt x="33" y="21"/>
                  </a:lnTo>
                  <a:lnTo>
                    <a:pt x="41" y="29"/>
                  </a:lnTo>
                  <a:lnTo>
                    <a:pt x="60" y="14"/>
                  </a:lnTo>
                  <a:lnTo>
                    <a:pt x="49" y="12"/>
                  </a:lnTo>
                  <a:lnTo>
                    <a:pt x="48" y="5"/>
                  </a:lnTo>
                  <a:lnTo>
                    <a:pt x="47" y="3"/>
                  </a:lnTo>
                  <a:lnTo>
                    <a:pt x="20" y="0"/>
                  </a:lnTo>
                  <a:lnTo>
                    <a:pt x="0" y="20"/>
                  </a:lnTo>
                </a:path>
              </a:pathLst>
            </a:custGeom>
            <a:grpFill/>
            <a:ln w="6350">
              <a:noFill/>
              <a:round/>
              <a:headEnd/>
              <a:tailEnd/>
            </a:ln>
          </p:spPr>
          <p:txBody>
            <a:bodyPr lIns="0" tIns="0" rIns="0" bIns="0" anchor="ctr">
              <a:spAutoFit/>
            </a:bodyPr>
            <a:lstStyle/>
            <a:p>
              <a:pPr>
                <a:defRPr/>
              </a:pPr>
              <a:endParaRPr lang="en-GB" dirty="0"/>
            </a:p>
          </p:txBody>
        </p:sp>
        <p:sp>
          <p:nvSpPr>
            <p:cNvPr id="193" name="Freeform 192"/>
            <p:cNvSpPr>
              <a:spLocks/>
            </p:cNvSpPr>
            <p:nvPr/>
          </p:nvSpPr>
          <p:spPr bwMode="auto">
            <a:xfrm>
              <a:off x="4592130" y="12637034"/>
              <a:ext cx="153709" cy="113875"/>
            </a:xfrm>
            <a:custGeom>
              <a:avLst/>
              <a:gdLst>
                <a:gd name="T0" fmla="*/ 0 w 39"/>
                <a:gd name="T1" fmla="*/ 30645102 h 30"/>
                <a:gd name="T2" fmla="*/ 0 w 39"/>
                <a:gd name="T3" fmla="*/ 30645102 h 30"/>
                <a:gd name="T4" fmla="*/ 7456365 w 39"/>
                <a:gd name="T5" fmla="*/ 1612900 h 30"/>
                <a:gd name="T6" fmla="*/ 38771629 w 39"/>
                <a:gd name="T7" fmla="*/ 0 h 30"/>
                <a:gd name="T8" fmla="*/ 56666420 w 39"/>
                <a:gd name="T9" fmla="*/ 22580604 h 30"/>
                <a:gd name="T10" fmla="*/ 31315267 w 39"/>
                <a:gd name="T11" fmla="*/ 22580604 h 30"/>
                <a:gd name="T12" fmla="*/ 2982058 w 39"/>
                <a:gd name="T13" fmla="*/ 46774108 h 30"/>
                <a:gd name="T14" fmla="*/ 14912730 w 39"/>
                <a:gd name="T15" fmla="*/ 32258002 h 30"/>
                <a:gd name="T16" fmla="*/ 0 w 39"/>
                <a:gd name="T17" fmla="*/ 30645102 h 30"/>
                <a:gd name="T18" fmla="*/ 0 w 39"/>
                <a:gd name="T19" fmla="*/ 3064510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0"/>
                <a:gd name="T32" fmla="*/ 39 w 3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0">
                  <a:moveTo>
                    <a:pt x="0" y="19"/>
                  </a:moveTo>
                  <a:lnTo>
                    <a:pt x="0" y="19"/>
                  </a:lnTo>
                  <a:lnTo>
                    <a:pt x="5" y="1"/>
                  </a:lnTo>
                  <a:lnTo>
                    <a:pt x="26" y="0"/>
                  </a:lnTo>
                  <a:lnTo>
                    <a:pt x="38" y="14"/>
                  </a:lnTo>
                  <a:lnTo>
                    <a:pt x="21" y="14"/>
                  </a:lnTo>
                  <a:lnTo>
                    <a:pt x="2" y="29"/>
                  </a:lnTo>
                  <a:lnTo>
                    <a:pt x="10" y="20"/>
                  </a:lnTo>
                  <a:lnTo>
                    <a:pt x="0" y="19"/>
                  </a:lnTo>
                </a:path>
              </a:pathLst>
            </a:custGeom>
            <a:grpFill/>
            <a:ln w="6350">
              <a:noFill/>
              <a:round/>
              <a:headEnd/>
              <a:tailEnd/>
            </a:ln>
          </p:spPr>
          <p:txBody>
            <a:bodyPr lIns="0" tIns="0" rIns="0" bIns="0" anchor="ctr">
              <a:spAutoFit/>
            </a:bodyPr>
            <a:lstStyle/>
            <a:p>
              <a:pPr>
                <a:defRPr/>
              </a:pPr>
              <a:endParaRPr lang="en-GB" dirty="0"/>
            </a:p>
          </p:txBody>
        </p:sp>
        <p:sp>
          <p:nvSpPr>
            <p:cNvPr id="194" name="Freeform 193"/>
            <p:cNvSpPr>
              <a:spLocks/>
            </p:cNvSpPr>
            <p:nvPr/>
          </p:nvSpPr>
          <p:spPr bwMode="auto">
            <a:xfrm>
              <a:off x="2604278" y="11731160"/>
              <a:ext cx="229340" cy="256744"/>
            </a:xfrm>
            <a:custGeom>
              <a:avLst/>
              <a:gdLst>
                <a:gd name="T0" fmla="*/ 0 w 57"/>
                <a:gd name="T1" fmla="*/ 54 h 66"/>
                <a:gd name="T2" fmla="*/ 0 w 57"/>
                <a:gd name="T3" fmla="*/ 54 h 66"/>
                <a:gd name="T4" fmla="*/ 7 w 57"/>
                <a:gd name="T5" fmla="*/ 60 h 66"/>
                <a:gd name="T6" fmla="*/ 2 w 57"/>
                <a:gd name="T7" fmla="*/ 65 h 66"/>
                <a:gd name="T8" fmla="*/ 52 w 57"/>
                <a:gd name="T9" fmla="*/ 55 h 66"/>
                <a:gd name="T10" fmla="*/ 56 w 57"/>
                <a:gd name="T11" fmla="*/ 21 h 66"/>
                <a:gd name="T12" fmla="*/ 49 w 57"/>
                <a:gd name="T13" fmla="*/ 13 h 66"/>
                <a:gd name="T14" fmla="*/ 34 w 57"/>
                <a:gd name="T15" fmla="*/ 17 h 66"/>
                <a:gd name="T16" fmla="*/ 29 w 57"/>
                <a:gd name="T17" fmla="*/ 12 h 66"/>
                <a:gd name="T18" fmla="*/ 36 w 57"/>
                <a:gd name="T19" fmla="*/ 4 h 66"/>
                <a:gd name="T20" fmla="*/ 29 w 57"/>
                <a:gd name="T21" fmla="*/ 0 h 66"/>
                <a:gd name="T22" fmla="*/ 23 w 57"/>
                <a:gd name="T23" fmla="*/ 17 h 66"/>
                <a:gd name="T24" fmla="*/ 2 w 57"/>
                <a:gd name="T25" fmla="*/ 21 h 66"/>
                <a:gd name="T26" fmla="*/ 9 w 57"/>
                <a:gd name="T27" fmla="*/ 25 h 66"/>
                <a:gd name="T28" fmla="*/ 5 w 57"/>
                <a:gd name="T29" fmla="*/ 34 h 66"/>
                <a:gd name="T30" fmla="*/ 18 w 57"/>
                <a:gd name="T31" fmla="*/ 36 h 66"/>
                <a:gd name="T32" fmla="*/ 6 w 57"/>
                <a:gd name="T33" fmla="*/ 49 h 66"/>
                <a:gd name="T34" fmla="*/ 20 w 57"/>
                <a:gd name="T35" fmla="*/ 46 h 66"/>
                <a:gd name="T36" fmla="*/ 0 w 57"/>
                <a:gd name="T37" fmla="*/ 54 h 66"/>
                <a:gd name="T38" fmla="*/ 0 w 57"/>
                <a:gd name="T39" fmla="*/ 54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66"/>
                <a:gd name="T62" fmla="*/ 57 w 57"/>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66">
                  <a:moveTo>
                    <a:pt x="0" y="54"/>
                  </a:moveTo>
                  <a:lnTo>
                    <a:pt x="0" y="54"/>
                  </a:lnTo>
                  <a:lnTo>
                    <a:pt x="7" y="60"/>
                  </a:lnTo>
                  <a:lnTo>
                    <a:pt x="2" y="65"/>
                  </a:lnTo>
                  <a:lnTo>
                    <a:pt x="52" y="55"/>
                  </a:lnTo>
                  <a:lnTo>
                    <a:pt x="56" y="21"/>
                  </a:lnTo>
                  <a:lnTo>
                    <a:pt x="49" y="13"/>
                  </a:lnTo>
                  <a:lnTo>
                    <a:pt x="34" y="17"/>
                  </a:lnTo>
                  <a:lnTo>
                    <a:pt x="29" y="12"/>
                  </a:lnTo>
                  <a:lnTo>
                    <a:pt x="36" y="4"/>
                  </a:lnTo>
                  <a:lnTo>
                    <a:pt x="29" y="0"/>
                  </a:lnTo>
                  <a:lnTo>
                    <a:pt x="23" y="17"/>
                  </a:lnTo>
                  <a:lnTo>
                    <a:pt x="2" y="21"/>
                  </a:lnTo>
                  <a:lnTo>
                    <a:pt x="9" y="25"/>
                  </a:lnTo>
                  <a:lnTo>
                    <a:pt x="5" y="34"/>
                  </a:lnTo>
                  <a:lnTo>
                    <a:pt x="18" y="36"/>
                  </a:lnTo>
                  <a:lnTo>
                    <a:pt x="6" y="49"/>
                  </a:lnTo>
                  <a:lnTo>
                    <a:pt x="20" y="46"/>
                  </a:lnTo>
                  <a:lnTo>
                    <a:pt x="0" y="54"/>
                  </a:lnTo>
                </a:path>
              </a:pathLst>
            </a:custGeom>
            <a:grpFill/>
            <a:ln w="6350">
              <a:noFill/>
              <a:round/>
              <a:headEnd/>
              <a:tailEnd/>
            </a:ln>
          </p:spPr>
          <p:txBody>
            <a:bodyPr lIns="0" tIns="0" rIns="0" bIns="0" anchor="ctr">
              <a:spAutoFit/>
            </a:bodyPr>
            <a:lstStyle/>
            <a:p>
              <a:pPr>
                <a:defRPr/>
              </a:pPr>
              <a:endParaRPr lang="en-GB" dirty="0"/>
            </a:p>
          </p:txBody>
        </p:sp>
        <p:sp>
          <p:nvSpPr>
            <p:cNvPr id="195" name="Freeform 194"/>
            <p:cNvSpPr>
              <a:spLocks/>
            </p:cNvSpPr>
            <p:nvPr/>
          </p:nvSpPr>
          <p:spPr bwMode="auto">
            <a:xfrm>
              <a:off x="2720960" y="11715600"/>
              <a:ext cx="144847" cy="101142"/>
            </a:xfrm>
            <a:custGeom>
              <a:avLst/>
              <a:gdLst>
                <a:gd name="T0" fmla="*/ 0 w 36"/>
                <a:gd name="T1" fmla="*/ 16 h 26"/>
                <a:gd name="T2" fmla="*/ 0 w 36"/>
                <a:gd name="T3" fmla="*/ 16 h 26"/>
                <a:gd name="T4" fmla="*/ 5 w 36"/>
                <a:gd name="T5" fmla="*/ 21 h 26"/>
                <a:gd name="T6" fmla="*/ 20 w 36"/>
                <a:gd name="T7" fmla="*/ 17 h 26"/>
                <a:gd name="T8" fmla="*/ 27 w 36"/>
                <a:gd name="T9" fmla="*/ 25 h 26"/>
                <a:gd name="T10" fmla="*/ 35 w 36"/>
                <a:gd name="T11" fmla="*/ 16 h 26"/>
                <a:gd name="T12" fmla="*/ 27 w 36"/>
                <a:gd name="T13" fmla="*/ 4 h 26"/>
                <a:gd name="T14" fmla="*/ 11 w 36"/>
                <a:gd name="T15" fmla="*/ 0 h 26"/>
                <a:gd name="T16" fmla="*/ 7 w 36"/>
                <a:gd name="T17" fmla="*/ 8 h 26"/>
                <a:gd name="T18" fmla="*/ 0 w 36"/>
                <a:gd name="T19" fmla="*/ 16 h 26"/>
                <a:gd name="T20" fmla="*/ 0 w 36"/>
                <a:gd name="T21" fmla="*/ 16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6"/>
                <a:gd name="T35" fmla="*/ 36 w 3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6">
                  <a:moveTo>
                    <a:pt x="0" y="16"/>
                  </a:moveTo>
                  <a:lnTo>
                    <a:pt x="0" y="16"/>
                  </a:lnTo>
                  <a:lnTo>
                    <a:pt x="5" y="21"/>
                  </a:lnTo>
                  <a:lnTo>
                    <a:pt x="20" y="17"/>
                  </a:lnTo>
                  <a:lnTo>
                    <a:pt x="27" y="25"/>
                  </a:lnTo>
                  <a:lnTo>
                    <a:pt x="35" y="16"/>
                  </a:lnTo>
                  <a:lnTo>
                    <a:pt x="27" y="4"/>
                  </a:lnTo>
                  <a:lnTo>
                    <a:pt x="11" y="0"/>
                  </a:lnTo>
                  <a:lnTo>
                    <a:pt x="7" y="8"/>
                  </a:lnTo>
                  <a:lnTo>
                    <a:pt x="0" y="16"/>
                  </a:lnTo>
                </a:path>
              </a:pathLst>
            </a:custGeom>
            <a:grpFill/>
            <a:ln w="6350">
              <a:noFill/>
              <a:round/>
              <a:headEnd/>
              <a:tailEnd/>
            </a:ln>
          </p:spPr>
          <p:txBody>
            <a:bodyPr lIns="0" tIns="0" rIns="0" bIns="0" anchor="ctr">
              <a:spAutoFit/>
            </a:bodyPr>
            <a:lstStyle/>
            <a:p>
              <a:pPr>
                <a:defRPr/>
              </a:pPr>
              <a:endParaRPr lang="en-GB" dirty="0"/>
            </a:p>
          </p:txBody>
        </p:sp>
        <p:sp>
          <p:nvSpPr>
            <p:cNvPr id="196" name="Freeform 195"/>
            <p:cNvSpPr>
              <a:spLocks/>
            </p:cNvSpPr>
            <p:nvPr/>
          </p:nvSpPr>
          <p:spPr bwMode="auto">
            <a:xfrm>
              <a:off x="2785336" y="11493865"/>
              <a:ext cx="40235" cy="50571"/>
            </a:xfrm>
            <a:custGeom>
              <a:avLst/>
              <a:gdLst>
                <a:gd name="T0" fmla="*/ 0 w 10"/>
                <a:gd name="T1" fmla="*/ 12 h 13"/>
                <a:gd name="T2" fmla="*/ 0 w 10"/>
                <a:gd name="T3" fmla="*/ 12 h 13"/>
                <a:gd name="T4" fmla="*/ 0 w 10"/>
                <a:gd name="T5" fmla="*/ 3 h 13"/>
                <a:gd name="T6" fmla="*/ 9 w 10"/>
                <a:gd name="T7" fmla="*/ 0 h 13"/>
                <a:gd name="T8" fmla="*/ 0 w 10"/>
                <a:gd name="T9" fmla="*/ 12 h 13"/>
                <a:gd name="T10" fmla="*/ 0 w 10"/>
                <a:gd name="T11" fmla="*/ 12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0" y="12"/>
                  </a:moveTo>
                  <a:lnTo>
                    <a:pt x="0" y="12"/>
                  </a:lnTo>
                  <a:lnTo>
                    <a:pt x="0" y="3"/>
                  </a:lnTo>
                  <a:lnTo>
                    <a:pt x="9" y="0"/>
                  </a:lnTo>
                  <a:lnTo>
                    <a:pt x="0" y="12"/>
                  </a:lnTo>
                </a:path>
              </a:pathLst>
            </a:custGeom>
            <a:grpFill/>
            <a:ln w="6350">
              <a:noFill/>
              <a:round/>
              <a:headEnd/>
              <a:tailEnd/>
            </a:ln>
          </p:spPr>
          <p:txBody>
            <a:bodyPr lIns="0" tIns="0" rIns="0" bIns="0" anchor="ctr">
              <a:spAutoFit/>
            </a:bodyPr>
            <a:lstStyle/>
            <a:p>
              <a:pPr>
                <a:defRPr/>
              </a:pPr>
              <a:endParaRPr lang="en-GB" dirty="0"/>
            </a:p>
          </p:txBody>
        </p:sp>
        <p:sp>
          <p:nvSpPr>
            <p:cNvPr id="197" name="Freeform 196"/>
            <p:cNvSpPr>
              <a:spLocks/>
            </p:cNvSpPr>
            <p:nvPr/>
          </p:nvSpPr>
          <p:spPr bwMode="auto">
            <a:xfrm>
              <a:off x="2801430" y="11540546"/>
              <a:ext cx="36211" cy="31120"/>
            </a:xfrm>
            <a:custGeom>
              <a:avLst/>
              <a:gdLst>
                <a:gd name="T0" fmla="*/ 0 w 9"/>
                <a:gd name="T1" fmla="*/ 6 h 8"/>
                <a:gd name="T2" fmla="*/ 0 w 9"/>
                <a:gd name="T3" fmla="*/ 6 h 8"/>
                <a:gd name="T4" fmla="*/ 4 w 9"/>
                <a:gd name="T5" fmla="*/ 0 h 8"/>
                <a:gd name="T6" fmla="*/ 8 w 9"/>
                <a:gd name="T7" fmla="*/ 7 h 8"/>
                <a:gd name="T8" fmla="*/ 0 w 9"/>
                <a:gd name="T9" fmla="*/ 6 h 8"/>
                <a:gd name="T10" fmla="*/ 0 w 9"/>
                <a:gd name="T11" fmla="*/ 6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6"/>
                  </a:moveTo>
                  <a:lnTo>
                    <a:pt x="0" y="6"/>
                  </a:lnTo>
                  <a:lnTo>
                    <a:pt x="4" y="0"/>
                  </a:lnTo>
                  <a:lnTo>
                    <a:pt x="8" y="7"/>
                  </a:lnTo>
                  <a:lnTo>
                    <a:pt x="0" y="6"/>
                  </a:lnTo>
                </a:path>
              </a:pathLst>
            </a:custGeom>
            <a:grpFill/>
            <a:ln w="6350">
              <a:noFill/>
              <a:round/>
              <a:headEnd/>
              <a:tailEnd/>
            </a:ln>
          </p:spPr>
          <p:txBody>
            <a:bodyPr lIns="0" tIns="0" rIns="0" bIns="0" anchor="ctr">
              <a:spAutoFit/>
            </a:bodyPr>
            <a:lstStyle/>
            <a:p>
              <a:pPr>
                <a:defRPr/>
              </a:pPr>
              <a:endParaRPr lang="en-GB" dirty="0"/>
            </a:p>
          </p:txBody>
        </p:sp>
        <p:sp>
          <p:nvSpPr>
            <p:cNvPr id="198" name="Freeform 197"/>
            <p:cNvSpPr>
              <a:spLocks/>
            </p:cNvSpPr>
            <p:nvPr/>
          </p:nvSpPr>
          <p:spPr bwMode="auto">
            <a:xfrm>
              <a:off x="2833618" y="11474415"/>
              <a:ext cx="426491" cy="626302"/>
            </a:xfrm>
            <a:custGeom>
              <a:avLst/>
              <a:gdLst>
                <a:gd name="T0" fmla="*/ 0 w 106"/>
                <a:gd name="T1" fmla="*/ 37 h 161"/>
                <a:gd name="T2" fmla="*/ 0 w 106"/>
                <a:gd name="T3" fmla="*/ 37 h 161"/>
                <a:gd name="T4" fmla="*/ 4 w 106"/>
                <a:gd name="T5" fmla="*/ 16 h 161"/>
                <a:gd name="T6" fmla="*/ 16 w 106"/>
                <a:gd name="T7" fmla="*/ 0 h 161"/>
                <a:gd name="T8" fmla="*/ 40 w 106"/>
                <a:gd name="T9" fmla="*/ 0 h 161"/>
                <a:gd name="T10" fmla="*/ 26 w 106"/>
                <a:gd name="T11" fmla="*/ 19 h 161"/>
                <a:gd name="T12" fmla="*/ 58 w 106"/>
                <a:gd name="T13" fmla="*/ 23 h 161"/>
                <a:gd name="T14" fmla="*/ 38 w 106"/>
                <a:gd name="T15" fmla="*/ 49 h 161"/>
                <a:gd name="T16" fmla="*/ 62 w 106"/>
                <a:gd name="T17" fmla="*/ 58 h 161"/>
                <a:gd name="T18" fmla="*/ 85 w 106"/>
                <a:gd name="T19" fmla="*/ 91 h 161"/>
                <a:gd name="T20" fmla="*/ 78 w 106"/>
                <a:gd name="T21" fmla="*/ 93 h 161"/>
                <a:gd name="T22" fmla="*/ 88 w 106"/>
                <a:gd name="T23" fmla="*/ 101 h 161"/>
                <a:gd name="T24" fmla="*/ 82 w 106"/>
                <a:gd name="T25" fmla="*/ 110 h 161"/>
                <a:gd name="T26" fmla="*/ 105 w 106"/>
                <a:gd name="T27" fmla="*/ 111 h 161"/>
                <a:gd name="T28" fmla="*/ 91 w 106"/>
                <a:gd name="T29" fmla="*/ 133 h 161"/>
                <a:gd name="T30" fmla="*/ 101 w 106"/>
                <a:gd name="T31" fmla="*/ 139 h 161"/>
                <a:gd name="T32" fmla="*/ 6 w 106"/>
                <a:gd name="T33" fmla="*/ 160 h 161"/>
                <a:gd name="T34" fmla="*/ 48 w 106"/>
                <a:gd name="T35" fmla="*/ 130 h 161"/>
                <a:gd name="T36" fmla="*/ 36 w 106"/>
                <a:gd name="T37" fmla="*/ 135 h 161"/>
                <a:gd name="T38" fmla="*/ 12 w 106"/>
                <a:gd name="T39" fmla="*/ 126 h 161"/>
                <a:gd name="T40" fmla="*/ 30 w 106"/>
                <a:gd name="T41" fmla="*/ 115 h 161"/>
                <a:gd name="T42" fmla="*/ 19 w 106"/>
                <a:gd name="T43" fmla="*/ 110 h 161"/>
                <a:gd name="T44" fmla="*/ 43 w 106"/>
                <a:gd name="T45" fmla="*/ 98 h 161"/>
                <a:gd name="T46" fmla="*/ 45 w 106"/>
                <a:gd name="T47" fmla="*/ 83 h 161"/>
                <a:gd name="T48" fmla="*/ 33 w 106"/>
                <a:gd name="T49" fmla="*/ 79 h 161"/>
                <a:gd name="T50" fmla="*/ 40 w 106"/>
                <a:gd name="T51" fmla="*/ 70 h 161"/>
                <a:gd name="T52" fmla="*/ 15 w 106"/>
                <a:gd name="T53" fmla="*/ 74 h 161"/>
                <a:gd name="T54" fmla="*/ 16 w 106"/>
                <a:gd name="T55" fmla="*/ 51 h 161"/>
                <a:gd name="T56" fmla="*/ 4 w 106"/>
                <a:gd name="T57" fmla="*/ 62 h 161"/>
                <a:gd name="T58" fmla="*/ 11 w 106"/>
                <a:gd name="T59" fmla="*/ 38 h 161"/>
                <a:gd name="T60" fmla="*/ 0 w 106"/>
                <a:gd name="T61" fmla="*/ 37 h 161"/>
                <a:gd name="T62" fmla="*/ 0 w 106"/>
                <a:gd name="T63" fmla="*/ 3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61"/>
                <a:gd name="T98" fmla="*/ 106 w 106"/>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61">
                  <a:moveTo>
                    <a:pt x="0" y="37"/>
                  </a:moveTo>
                  <a:lnTo>
                    <a:pt x="0" y="37"/>
                  </a:lnTo>
                  <a:lnTo>
                    <a:pt x="4" y="16"/>
                  </a:lnTo>
                  <a:lnTo>
                    <a:pt x="16" y="0"/>
                  </a:lnTo>
                  <a:lnTo>
                    <a:pt x="40" y="0"/>
                  </a:lnTo>
                  <a:lnTo>
                    <a:pt x="26" y="19"/>
                  </a:lnTo>
                  <a:lnTo>
                    <a:pt x="58" y="23"/>
                  </a:lnTo>
                  <a:lnTo>
                    <a:pt x="38" y="49"/>
                  </a:lnTo>
                  <a:lnTo>
                    <a:pt x="62" y="58"/>
                  </a:lnTo>
                  <a:lnTo>
                    <a:pt x="85" y="91"/>
                  </a:lnTo>
                  <a:lnTo>
                    <a:pt x="78" y="93"/>
                  </a:lnTo>
                  <a:lnTo>
                    <a:pt x="88" y="101"/>
                  </a:lnTo>
                  <a:lnTo>
                    <a:pt x="82" y="110"/>
                  </a:lnTo>
                  <a:lnTo>
                    <a:pt x="105" y="111"/>
                  </a:lnTo>
                  <a:lnTo>
                    <a:pt x="91" y="133"/>
                  </a:lnTo>
                  <a:lnTo>
                    <a:pt x="101" y="139"/>
                  </a:lnTo>
                  <a:lnTo>
                    <a:pt x="6" y="160"/>
                  </a:lnTo>
                  <a:lnTo>
                    <a:pt x="48" y="130"/>
                  </a:lnTo>
                  <a:lnTo>
                    <a:pt x="36" y="135"/>
                  </a:lnTo>
                  <a:lnTo>
                    <a:pt x="12" y="126"/>
                  </a:lnTo>
                  <a:lnTo>
                    <a:pt x="30" y="115"/>
                  </a:lnTo>
                  <a:lnTo>
                    <a:pt x="19" y="110"/>
                  </a:lnTo>
                  <a:lnTo>
                    <a:pt x="43" y="98"/>
                  </a:lnTo>
                  <a:lnTo>
                    <a:pt x="45" y="83"/>
                  </a:lnTo>
                  <a:lnTo>
                    <a:pt x="33" y="79"/>
                  </a:lnTo>
                  <a:lnTo>
                    <a:pt x="40" y="70"/>
                  </a:lnTo>
                  <a:lnTo>
                    <a:pt x="15" y="74"/>
                  </a:lnTo>
                  <a:lnTo>
                    <a:pt x="16" y="51"/>
                  </a:lnTo>
                  <a:lnTo>
                    <a:pt x="4" y="62"/>
                  </a:lnTo>
                  <a:lnTo>
                    <a:pt x="11" y="38"/>
                  </a:lnTo>
                  <a:lnTo>
                    <a:pt x="0" y="37"/>
                  </a:lnTo>
                </a:path>
              </a:pathLst>
            </a:custGeom>
            <a:grpFill/>
            <a:ln w="6350">
              <a:noFill/>
              <a:round/>
              <a:headEnd/>
              <a:tailEnd/>
            </a:ln>
          </p:spPr>
          <p:txBody>
            <a:bodyPr lIns="0" tIns="0" rIns="0" bIns="0" anchor="ctr">
              <a:spAutoFit/>
            </a:bodyPr>
            <a:lstStyle/>
            <a:p>
              <a:pPr>
                <a:defRPr/>
              </a:pPr>
              <a:endParaRPr lang="en-GB" dirty="0"/>
            </a:p>
          </p:txBody>
        </p:sp>
        <p:sp>
          <p:nvSpPr>
            <p:cNvPr id="199" name="Freeform 198"/>
            <p:cNvSpPr>
              <a:spLocks/>
            </p:cNvSpPr>
            <p:nvPr/>
          </p:nvSpPr>
          <p:spPr bwMode="auto">
            <a:xfrm>
              <a:off x="4438419" y="11683332"/>
              <a:ext cx="440631" cy="346368"/>
            </a:xfrm>
            <a:custGeom>
              <a:avLst/>
              <a:gdLst>
                <a:gd name="T0" fmla="*/ 54908105 w 109"/>
                <a:gd name="T1" fmla="*/ 8289855 h 90"/>
                <a:gd name="T2" fmla="*/ 64320812 w 109"/>
                <a:gd name="T3" fmla="*/ 4974170 h 90"/>
                <a:gd name="T4" fmla="*/ 76872341 w 109"/>
                <a:gd name="T5" fmla="*/ 0 h 90"/>
                <a:gd name="T6" fmla="*/ 105110482 w 109"/>
                <a:gd name="T7" fmla="*/ 21553883 h 90"/>
                <a:gd name="T8" fmla="*/ 130211035 w 109"/>
                <a:gd name="T9" fmla="*/ 24870854 h 90"/>
                <a:gd name="T10" fmla="*/ 141193153 w 109"/>
                <a:gd name="T11" fmla="*/ 41450558 h 90"/>
                <a:gd name="T12" fmla="*/ 150605860 w 109"/>
                <a:gd name="T13" fmla="*/ 64662927 h 90"/>
                <a:gd name="T14" fmla="*/ 153743429 w 109"/>
                <a:gd name="T15" fmla="*/ 72952779 h 90"/>
                <a:gd name="T16" fmla="*/ 163156136 w 109"/>
                <a:gd name="T17" fmla="*/ 81243919 h 90"/>
                <a:gd name="T18" fmla="*/ 169431313 w 109"/>
                <a:gd name="T19" fmla="*/ 87875306 h 90"/>
                <a:gd name="T20" fmla="*/ 169431313 w 109"/>
                <a:gd name="T21" fmla="*/ 96165158 h 90"/>
                <a:gd name="T22" fmla="*/ 158450409 w 109"/>
                <a:gd name="T23" fmla="*/ 96165158 h 90"/>
                <a:gd name="T24" fmla="*/ 142762563 w 109"/>
                <a:gd name="T25" fmla="*/ 96165158 h 90"/>
                <a:gd name="T26" fmla="*/ 150605860 w 109"/>
                <a:gd name="T27" fmla="*/ 104456297 h 90"/>
                <a:gd name="T28" fmla="*/ 155312840 w 109"/>
                <a:gd name="T29" fmla="*/ 111087664 h 90"/>
                <a:gd name="T30" fmla="*/ 158450409 w 109"/>
                <a:gd name="T31" fmla="*/ 122694487 h 90"/>
                <a:gd name="T32" fmla="*/ 150605860 w 109"/>
                <a:gd name="T33" fmla="*/ 127668656 h 90"/>
                <a:gd name="T34" fmla="*/ 138055584 w 109"/>
                <a:gd name="T35" fmla="*/ 127668656 h 90"/>
                <a:gd name="T36" fmla="*/ 134918014 w 109"/>
                <a:gd name="T37" fmla="*/ 127668656 h 90"/>
                <a:gd name="T38" fmla="*/ 130211035 w 109"/>
                <a:gd name="T39" fmla="*/ 134300023 h 90"/>
                <a:gd name="T40" fmla="*/ 130211035 w 109"/>
                <a:gd name="T41" fmla="*/ 144248360 h 90"/>
                <a:gd name="T42" fmla="*/ 120798327 w 109"/>
                <a:gd name="T43" fmla="*/ 147564044 h 90"/>
                <a:gd name="T44" fmla="*/ 111385620 w 109"/>
                <a:gd name="T45" fmla="*/ 142589875 h 90"/>
                <a:gd name="T46" fmla="*/ 98835344 w 109"/>
                <a:gd name="T47" fmla="*/ 139274191 h 90"/>
                <a:gd name="T48" fmla="*/ 86285068 w 109"/>
                <a:gd name="T49" fmla="*/ 134300023 h 90"/>
                <a:gd name="T50" fmla="*/ 75302930 w 109"/>
                <a:gd name="T51" fmla="*/ 135958508 h 90"/>
                <a:gd name="T52" fmla="*/ 39220249 w 109"/>
                <a:gd name="T53" fmla="*/ 122694487 h 90"/>
                <a:gd name="T54" fmla="*/ 25100562 w 109"/>
                <a:gd name="T55" fmla="*/ 126010170 h 90"/>
                <a:gd name="T56" fmla="*/ 14119692 w 109"/>
                <a:gd name="T57" fmla="*/ 122694487 h 90"/>
                <a:gd name="T58" fmla="*/ 7844551 w 109"/>
                <a:gd name="T59" fmla="*/ 134300023 h 90"/>
                <a:gd name="T60" fmla="*/ 0 w 109"/>
                <a:gd name="T61" fmla="*/ 109430466 h 90"/>
                <a:gd name="T62" fmla="*/ 9412710 w 109"/>
                <a:gd name="T63" fmla="*/ 96165158 h 90"/>
                <a:gd name="T64" fmla="*/ 7844551 w 109"/>
                <a:gd name="T65" fmla="*/ 66321412 h 90"/>
                <a:gd name="T66" fmla="*/ 23532404 w 109"/>
                <a:gd name="T67" fmla="*/ 24870854 h 90"/>
                <a:gd name="T68" fmla="*/ 37652091 w 109"/>
                <a:gd name="T69" fmla="*/ 19896680 h 90"/>
                <a:gd name="T70" fmla="*/ 45495397 w 109"/>
                <a:gd name="T71" fmla="*/ 8289855 h 90"/>
                <a:gd name="T72" fmla="*/ 54908105 w 109"/>
                <a:gd name="T73" fmla="*/ 8289855 h 90"/>
                <a:gd name="T74" fmla="*/ 54908105 w 109"/>
                <a:gd name="T75" fmla="*/ 828985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
                <a:gd name="T115" fmla="*/ 0 h 90"/>
                <a:gd name="T116" fmla="*/ 109 w 109"/>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 h="90">
                  <a:moveTo>
                    <a:pt x="35" y="5"/>
                  </a:moveTo>
                  <a:lnTo>
                    <a:pt x="41" y="3"/>
                  </a:lnTo>
                  <a:lnTo>
                    <a:pt x="49" y="0"/>
                  </a:lnTo>
                  <a:lnTo>
                    <a:pt x="67" y="13"/>
                  </a:lnTo>
                  <a:lnTo>
                    <a:pt x="83" y="15"/>
                  </a:lnTo>
                  <a:lnTo>
                    <a:pt x="90" y="25"/>
                  </a:lnTo>
                  <a:lnTo>
                    <a:pt x="96" y="39"/>
                  </a:lnTo>
                  <a:lnTo>
                    <a:pt x="98" y="44"/>
                  </a:lnTo>
                  <a:lnTo>
                    <a:pt x="104" y="49"/>
                  </a:lnTo>
                  <a:lnTo>
                    <a:pt x="108" y="53"/>
                  </a:lnTo>
                  <a:lnTo>
                    <a:pt x="108" y="58"/>
                  </a:lnTo>
                  <a:lnTo>
                    <a:pt x="101" y="58"/>
                  </a:lnTo>
                  <a:lnTo>
                    <a:pt x="91" y="58"/>
                  </a:lnTo>
                  <a:lnTo>
                    <a:pt x="96" y="63"/>
                  </a:lnTo>
                  <a:lnTo>
                    <a:pt x="99" y="67"/>
                  </a:lnTo>
                  <a:lnTo>
                    <a:pt x="101" y="74"/>
                  </a:lnTo>
                  <a:lnTo>
                    <a:pt x="96" y="77"/>
                  </a:lnTo>
                  <a:lnTo>
                    <a:pt x="88" y="77"/>
                  </a:lnTo>
                  <a:lnTo>
                    <a:pt x="86" y="77"/>
                  </a:lnTo>
                  <a:lnTo>
                    <a:pt x="83" y="81"/>
                  </a:lnTo>
                  <a:lnTo>
                    <a:pt x="83" y="87"/>
                  </a:lnTo>
                  <a:lnTo>
                    <a:pt x="77" y="89"/>
                  </a:lnTo>
                  <a:lnTo>
                    <a:pt x="71" y="86"/>
                  </a:lnTo>
                  <a:lnTo>
                    <a:pt x="63" y="84"/>
                  </a:lnTo>
                  <a:lnTo>
                    <a:pt x="55" y="81"/>
                  </a:lnTo>
                  <a:lnTo>
                    <a:pt x="48" y="82"/>
                  </a:lnTo>
                  <a:lnTo>
                    <a:pt x="25" y="74"/>
                  </a:lnTo>
                  <a:lnTo>
                    <a:pt x="16" y="76"/>
                  </a:lnTo>
                  <a:lnTo>
                    <a:pt x="9" y="74"/>
                  </a:lnTo>
                  <a:lnTo>
                    <a:pt x="5" y="81"/>
                  </a:lnTo>
                  <a:lnTo>
                    <a:pt x="0" y="66"/>
                  </a:lnTo>
                  <a:lnTo>
                    <a:pt x="6" y="58"/>
                  </a:lnTo>
                  <a:lnTo>
                    <a:pt x="5" y="40"/>
                  </a:lnTo>
                  <a:lnTo>
                    <a:pt x="15" y="15"/>
                  </a:lnTo>
                  <a:lnTo>
                    <a:pt x="24" y="12"/>
                  </a:lnTo>
                  <a:lnTo>
                    <a:pt x="29" y="5"/>
                  </a:lnTo>
                  <a:lnTo>
                    <a:pt x="35" y="5"/>
                  </a:lnTo>
                </a:path>
              </a:pathLst>
            </a:custGeom>
            <a:grpFill/>
            <a:ln w="6350">
              <a:noFill/>
              <a:round/>
              <a:headEnd/>
              <a:tailEnd/>
            </a:ln>
          </p:spPr>
          <p:txBody>
            <a:bodyPr lIns="0" tIns="0" rIns="0" bIns="0" anchor="ctr">
              <a:spAutoFit/>
            </a:bodyPr>
            <a:lstStyle/>
            <a:p>
              <a:pPr>
                <a:defRPr/>
              </a:pPr>
              <a:endParaRPr lang="en-GB" dirty="0"/>
            </a:p>
          </p:txBody>
        </p:sp>
        <p:sp>
          <p:nvSpPr>
            <p:cNvPr id="200" name="Freeform 199"/>
            <p:cNvSpPr>
              <a:spLocks/>
            </p:cNvSpPr>
            <p:nvPr/>
          </p:nvSpPr>
          <p:spPr bwMode="auto">
            <a:xfrm>
              <a:off x="4376939" y="11930060"/>
              <a:ext cx="968367" cy="545651"/>
            </a:xfrm>
            <a:custGeom>
              <a:avLst/>
              <a:gdLst>
                <a:gd name="T0" fmla="*/ 190643677 w 241"/>
                <a:gd name="T1" fmla="*/ 8625115 h 139"/>
                <a:gd name="T2" fmla="*/ 207693550 w 241"/>
                <a:gd name="T3" fmla="*/ 0 h 139"/>
                <a:gd name="T4" fmla="*/ 230943376 w 241"/>
                <a:gd name="T5" fmla="*/ 15525734 h 139"/>
                <a:gd name="T6" fmla="*/ 240243307 w 241"/>
                <a:gd name="T7" fmla="*/ 34500462 h 139"/>
                <a:gd name="T8" fmla="*/ 266591866 w 241"/>
                <a:gd name="T9" fmla="*/ 51750698 h 139"/>
                <a:gd name="T10" fmla="*/ 302240355 w 241"/>
                <a:gd name="T11" fmla="*/ 77626037 h 139"/>
                <a:gd name="T12" fmla="*/ 325490182 w 241"/>
                <a:gd name="T13" fmla="*/ 77626037 h 139"/>
                <a:gd name="T14" fmla="*/ 361138749 w 241"/>
                <a:gd name="T15" fmla="*/ 87976981 h 139"/>
                <a:gd name="T16" fmla="*/ 351838818 w 241"/>
                <a:gd name="T17" fmla="*/ 129376735 h 139"/>
                <a:gd name="T18" fmla="*/ 320840216 w 241"/>
                <a:gd name="T19" fmla="*/ 165602997 h 139"/>
                <a:gd name="T20" fmla="*/ 272791819 w 241"/>
                <a:gd name="T21" fmla="*/ 194928685 h 139"/>
                <a:gd name="T22" fmla="*/ 274341808 w 241"/>
                <a:gd name="T23" fmla="*/ 210453100 h 139"/>
                <a:gd name="T24" fmla="*/ 251091981 w 241"/>
                <a:gd name="T25" fmla="*/ 238054249 h 139"/>
                <a:gd name="T26" fmla="*/ 246442016 w 241"/>
                <a:gd name="T27" fmla="*/ 191478377 h 139"/>
                <a:gd name="T28" fmla="*/ 206143561 w 241"/>
                <a:gd name="T29" fmla="*/ 186302258 h 139"/>
                <a:gd name="T30" fmla="*/ 206143561 w 241"/>
                <a:gd name="T31" fmla="*/ 170777802 h 139"/>
                <a:gd name="T32" fmla="*/ 158095125 w 241"/>
                <a:gd name="T33" fmla="*/ 210453100 h 139"/>
                <a:gd name="T34" fmla="*/ 141045253 w 241"/>
                <a:gd name="T35" fmla="*/ 188028069 h 139"/>
                <a:gd name="T36" fmla="*/ 154995149 w 241"/>
                <a:gd name="T37" fmla="*/ 174228151 h 139"/>
                <a:gd name="T38" fmla="*/ 164295118 w 241"/>
                <a:gd name="T39" fmla="*/ 160426878 h 139"/>
                <a:gd name="T40" fmla="*/ 145695218 w 241"/>
                <a:gd name="T41" fmla="*/ 136277350 h 139"/>
                <a:gd name="T42" fmla="*/ 113146705 w 241"/>
                <a:gd name="T43" fmla="*/ 122477432 h 139"/>
                <a:gd name="T44" fmla="*/ 55798359 w 241"/>
                <a:gd name="T45" fmla="*/ 129376735 h 139"/>
                <a:gd name="T46" fmla="*/ 13949901 w 241"/>
                <a:gd name="T47" fmla="*/ 132827043 h 139"/>
                <a:gd name="T48" fmla="*/ 9299933 w 241"/>
                <a:gd name="T49" fmla="*/ 98326591 h 139"/>
                <a:gd name="T50" fmla="*/ 40298464 w 241"/>
                <a:gd name="T51" fmla="*/ 53475195 h 139"/>
                <a:gd name="T52" fmla="*/ 32548522 w 241"/>
                <a:gd name="T53" fmla="*/ 20700539 h 139"/>
                <a:gd name="T54" fmla="*/ 49598405 w 241"/>
                <a:gd name="T55" fmla="*/ 18974728 h 139"/>
                <a:gd name="T56" fmla="*/ 80596929 w 241"/>
                <a:gd name="T57" fmla="*/ 22425041 h 139"/>
                <a:gd name="T58" fmla="*/ 110046729 w 241"/>
                <a:gd name="T59" fmla="*/ 25875349 h 139"/>
                <a:gd name="T60" fmla="*/ 134845299 w 241"/>
                <a:gd name="T61" fmla="*/ 36224959 h 139"/>
                <a:gd name="T62" fmla="*/ 153445160 w 241"/>
                <a:gd name="T63" fmla="*/ 37950770 h 139"/>
                <a:gd name="T64" fmla="*/ 158095125 w 241"/>
                <a:gd name="T65" fmla="*/ 20700539 h 139"/>
                <a:gd name="T66" fmla="*/ 178245014 w 241"/>
                <a:gd name="T67" fmla="*/ 18974728 h 139"/>
                <a:gd name="T68" fmla="*/ 184444968 w 241"/>
                <a:gd name="T69" fmla="*/ 12075426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139"/>
                <a:gd name="T107" fmla="*/ 241 w 241"/>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139">
                  <a:moveTo>
                    <a:pt x="119" y="7"/>
                  </a:moveTo>
                  <a:lnTo>
                    <a:pt x="123" y="5"/>
                  </a:lnTo>
                  <a:lnTo>
                    <a:pt x="129" y="2"/>
                  </a:lnTo>
                  <a:lnTo>
                    <a:pt x="134" y="0"/>
                  </a:lnTo>
                  <a:lnTo>
                    <a:pt x="145" y="2"/>
                  </a:lnTo>
                  <a:lnTo>
                    <a:pt x="149" y="9"/>
                  </a:lnTo>
                  <a:lnTo>
                    <a:pt x="151" y="17"/>
                  </a:lnTo>
                  <a:lnTo>
                    <a:pt x="155" y="20"/>
                  </a:lnTo>
                  <a:lnTo>
                    <a:pt x="160" y="18"/>
                  </a:lnTo>
                  <a:lnTo>
                    <a:pt x="172" y="30"/>
                  </a:lnTo>
                  <a:lnTo>
                    <a:pt x="178" y="39"/>
                  </a:lnTo>
                  <a:lnTo>
                    <a:pt x="195" y="45"/>
                  </a:lnTo>
                  <a:lnTo>
                    <a:pt x="205" y="47"/>
                  </a:lnTo>
                  <a:lnTo>
                    <a:pt x="210" y="45"/>
                  </a:lnTo>
                  <a:lnTo>
                    <a:pt x="221" y="49"/>
                  </a:lnTo>
                  <a:lnTo>
                    <a:pt x="233" y="51"/>
                  </a:lnTo>
                  <a:lnTo>
                    <a:pt x="240" y="72"/>
                  </a:lnTo>
                  <a:lnTo>
                    <a:pt x="227" y="75"/>
                  </a:lnTo>
                  <a:lnTo>
                    <a:pt x="225" y="85"/>
                  </a:lnTo>
                  <a:lnTo>
                    <a:pt x="207" y="96"/>
                  </a:lnTo>
                  <a:lnTo>
                    <a:pt x="179" y="103"/>
                  </a:lnTo>
                  <a:lnTo>
                    <a:pt x="176" y="113"/>
                  </a:lnTo>
                  <a:lnTo>
                    <a:pt x="164" y="109"/>
                  </a:lnTo>
                  <a:lnTo>
                    <a:pt x="177" y="122"/>
                  </a:lnTo>
                  <a:lnTo>
                    <a:pt x="193" y="124"/>
                  </a:lnTo>
                  <a:lnTo>
                    <a:pt x="162" y="138"/>
                  </a:lnTo>
                  <a:lnTo>
                    <a:pt x="143" y="122"/>
                  </a:lnTo>
                  <a:lnTo>
                    <a:pt x="159" y="111"/>
                  </a:lnTo>
                  <a:lnTo>
                    <a:pt x="143" y="108"/>
                  </a:lnTo>
                  <a:lnTo>
                    <a:pt x="133" y="108"/>
                  </a:lnTo>
                  <a:lnTo>
                    <a:pt x="136" y="98"/>
                  </a:lnTo>
                  <a:lnTo>
                    <a:pt x="133" y="99"/>
                  </a:lnTo>
                  <a:lnTo>
                    <a:pt x="110" y="104"/>
                  </a:lnTo>
                  <a:lnTo>
                    <a:pt x="102" y="122"/>
                  </a:lnTo>
                  <a:lnTo>
                    <a:pt x="87" y="121"/>
                  </a:lnTo>
                  <a:lnTo>
                    <a:pt x="91" y="109"/>
                  </a:lnTo>
                  <a:lnTo>
                    <a:pt x="92" y="103"/>
                  </a:lnTo>
                  <a:lnTo>
                    <a:pt x="100" y="101"/>
                  </a:lnTo>
                  <a:lnTo>
                    <a:pt x="105" y="97"/>
                  </a:lnTo>
                  <a:lnTo>
                    <a:pt x="106" y="93"/>
                  </a:lnTo>
                  <a:lnTo>
                    <a:pt x="100" y="92"/>
                  </a:lnTo>
                  <a:lnTo>
                    <a:pt x="94" y="79"/>
                  </a:lnTo>
                  <a:lnTo>
                    <a:pt x="85" y="71"/>
                  </a:lnTo>
                  <a:lnTo>
                    <a:pt x="73" y="71"/>
                  </a:lnTo>
                  <a:lnTo>
                    <a:pt x="58" y="74"/>
                  </a:lnTo>
                  <a:lnTo>
                    <a:pt x="36" y="75"/>
                  </a:lnTo>
                  <a:lnTo>
                    <a:pt x="25" y="77"/>
                  </a:lnTo>
                  <a:lnTo>
                    <a:pt x="9" y="77"/>
                  </a:lnTo>
                  <a:lnTo>
                    <a:pt x="0" y="70"/>
                  </a:lnTo>
                  <a:lnTo>
                    <a:pt x="6" y="57"/>
                  </a:lnTo>
                  <a:lnTo>
                    <a:pt x="15" y="44"/>
                  </a:lnTo>
                  <a:lnTo>
                    <a:pt x="26" y="31"/>
                  </a:lnTo>
                  <a:lnTo>
                    <a:pt x="21" y="15"/>
                  </a:lnTo>
                  <a:lnTo>
                    <a:pt x="21" y="12"/>
                  </a:lnTo>
                  <a:lnTo>
                    <a:pt x="25" y="9"/>
                  </a:lnTo>
                  <a:lnTo>
                    <a:pt x="32" y="11"/>
                  </a:lnTo>
                  <a:lnTo>
                    <a:pt x="41" y="9"/>
                  </a:lnTo>
                  <a:lnTo>
                    <a:pt x="52" y="13"/>
                  </a:lnTo>
                  <a:lnTo>
                    <a:pt x="63" y="17"/>
                  </a:lnTo>
                  <a:lnTo>
                    <a:pt x="71" y="15"/>
                  </a:lnTo>
                  <a:lnTo>
                    <a:pt x="79" y="19"/>
                  </a:lnTo>
                  <a:lnTo>
                    <a:pt x="87" y="21"/>
                  </a:lnTo>
                  <a:lnTo>
                    <a:pt x="93" y="24"/>
                  </a:lnTo>
                  <a:lnTo>
                    <a:pt x="99" y="22"/>
                  </a:lnTo>
                  <a:lnTo>
                    <a:pt x="99" y="16"/>
                  </a:lnTo>
                  <a:lnTo>
                    <a:pt x="102" y="12"/>
                  </a:lnTo>
                  <a:lnTo>
                    <a:pt x="112" y="12"/>
                  </a:lnTo>
                  <a:lnTo>
                    <a:pt x="115" y="11"/>
                  </a:lnTo>
                  <a:lnTo>
                    <a:pt x="119" y="7"/>
                  </a:lnTo>
                </a:path>
              </a:pathLst>
            </a:custGeom>
            <a:grpFill/>
            <a:ln w="6350">
              <a:noFill/>
              <a:round/>
              <a:headEnd/>
              <a:tailEnd/>
            </a:ln>
          </p:spPr>
          <p:txBody>
            <a:bodyPr lIns="0" tIns="0" rIns="0" bIns="0" anchor="ctr">
              <a:spAutoFit/>
            </a:bodyPr>
            <a:lstStyle/>
            <a:p>
              <a:pPr>
                <a:defRPr/>
              </a:pPr>
              <a:endParaRPr lang="en-GB" dirty="0"/>
            </a:p>
          </p:txBody>
        </p:sp>
        <p:sp>
          <p:nvSpPr>
            <p:cNvPr id="201" name="Freeform 200"/>
            <p:cNvSpPr>
              <a:spLocks/>
            </p:cNvSpPr>
            <p:nvPr/>
          </p:nvSpPr>
          <p:spPr bwMode="auto">
            <a:xfrm>
              <a:off x="4622871" y="12210001"/>
              <a:ext cx="179330" cy="194533"/>
            </a:xfrm>
            <a:custGeom>
              <a:avLst/>
              <a:gdLst>
                <a:gd name="T0" fmla="*/ 15245252 w 45"/>
                <a:gd name="T1" fmla="*/ 21173698 h 51"/>
                <a:gd name="T2" fmla="*/ 22868498 w 45"/>
                <a:gd name="T3" fmla="*/ 34203856 h 51"/>
                <a:gd name="T4" fmla="*/ 27441949 w 45"/>
                <a:gd name="T5" fmla="*/ 42347396 h 51"/>
                <a:gd name="T6" fmla="*/ 32015399 w 45"/>
                <a:gd name="T7" fmla="*/ 79808144 h 51"/>
                <a:gd name="T8" fmla="*/ 38113745 w 45"/>
                <a:gd name="T9" fmla="*/ 81436595 h 51"/>
                <a:gd name="T10" fmla="*/ 44212101 w 45"/>
                <a:gd name="T11" fmla="*/ 61891357 h 51"/>
                <a:gd name="T12" fmla="*/ 45736996 w 45"/>
                <a:gd name="T13" fmla="*/ 52119377 h 51"/>
                <a:gd name="T14" fmla="*/ 64032034 w 45"/>
                <a:gd name="T15" fmla="*/ 45604298 h 51"/>
                <a:gd name="T16" fmla="*/ 67080589 w 45"/>
                <a:gd name="T17" fmla="*/ 37460758 h 51"/>
                <a:gd name="T18" fmla="*/ 59458583 w 45"/>
                <a:gd name="T19" fmla="*/ 34203856 h 51"/>
                <a:gd name="T20" fmla="*/ 50310447 w 45"/>
                <a:gd name="T21" fmla="*/ 13030163 h 51"/>
                <a:gd name="T22" fmla="*/ 35065190 w 45"/>
                <a:gd name="T23" fmla="*/ 0 h 51"/>
                <a:gd name="T24" fmla="*/ 16770147 w 45"/>
                <a:gd name="T25" fmla="*/ 0 h 51"/>
                <a:gd name="T26" fmla="*/ 0 w 45"/>
                <a:gd name="T27" fmla="*/ 1628451 h 51"/>
                <a:gd name="T28" fmla="*/ 15245252 w 45"/>
                <a:gd name="T29" fmla="*/ 21173698 h 51"/>
                <a:gd name="T30" fmla="*/ 15245252 w 45"/>
                <a:gd name="T31" fmla="*/ 21173698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51"/>
                <a:gd name="T50" fmla="*/ 45 w 45"/>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51">
                  <a:moveTo>
                    <a:pt x="10" y="13"/>
                  </a:moveTo>
                  <a:lnTo>
                    <a:pt x="15" y="21"/>
                  </a:lnTo>
                  <a:lnTo>
                    <a:pt x="18" y="26"/>
                  </a:lnTo>
                  <a:lnTo>
                    <a:pt x="21" y="49"/>
                  </a:lnTo>
                  <a:lnTo>
                    <a:pt x="25" y="50"/>
                  </a:lnTo>
                  <a:lnTo>
                    <a:pt x="29" y="38"/>
                  </a:lnTo>
                  <a:lnTo>
                    <a:pt x="30" y="32"/>
                  </a:lnTo>
                  <a:lnTo>
                    <a:pt x="42" y="28"/>
                  </a:lnTo>
                  <a:lnTo>
                    <a:pt x="44" y="23"/>
                  </a:lnTo>
                  <a:lnTo>
                    <a:pt x="39" y="21"/>
                  </a:lnTo>
                  <a:lnTo>
                    <a:pt x="33" y="8"/>
                  </a:lnTo>
                  <a:lnTo>
                    <a:pt x="23" y="0"/>
                  </a:lnTo>
                  <a:lnTo>
                    <a:pt x="11" y="0"/>
                  </a:lnTo>
                  <a:lnTo>
                    <a:pt x="0" y="1"/>
                  </a:lnTo>
                  <a:lnTo>
                    <a:pt x="10" y="13"/>
                  </a:lnTo>
                </a:path>
              </a:pathLst>
            </a:custGeom>
            <a:grpFill/>
            <a:ln w="6350">
              <a:noFill/>
              <a:round/>
              <a:headEnd/>
              <a:tailEnd/>
            </a:ln>
          </p:spPr>
          <p:txBody>
            <a:bodyPr lIns="0" tIns="0" rIns="0" bIns="0" anchor="ctr">
              <a:spAutoFit/>
            </a:bodyPr>
            <a:lstStyle/>
            <a:p>
              <a:pPr>
                <a:defRPr/>
              </a:pPr>
              <a:endParaRPr lang="en-GB" dirty="0"/>
            </a:p>
          </p:txBody>
        </p:sp>
        <p:sp>
          <p:nvSpPr>
            <p:cNvPr id="202" name="Freeform 201"/>
            <p:cNvSpPr>
              <a:spLocks/>
            </p:cNvSpPr>
            <p:nvPr/>
          </p:nvSpPr>
          <p:spPr bwMode="auto">
            <a:xfrm>
              <a:off x="4448666" y="11374925"/>
              <a:ext cx="281799" cy="185044"/>
            </a:xfrm>
            <a:custGeom>
              <a:avLst/>
              <a:gdLst>
                <a:gd name="T0" fmla="*/ 92873192 w 69"/>
                <a:gd name="T1" fmla="*/ 1811599 h 46"/>
                <a:gd name="T2" fmla="*/ 0 w 69"/>
                <a:gd name="T3" fmla="*/ 18114643 h 46"/>
                <a:gd name="T4" fmla="*/ 8006221 w 69"/>
                <a:gd name="T5" fmla="*/ 48910485 h 46"/>
                <a:gd name="T6" fmla="*/ 19215183 w 69"/>
                <a:gd name="T7" fmla="*/ 47098886 h 46"/>
                <a:gd name="T8" fmla="*/ 16012443 w 69"/>
                <a:gd name="T9" fmla="*/ 76081768 h 46"/>
                <a:gd name="T10" fmla="*/ 27221407 w 69"/>
                <a:gd name="T11" fmla="*/ 76081768 h 46"/>
                <a:gd name="T12" fmla="*/ 32024886 w 69"/>
                <a:gd name="T13" fmla="*/ 72459918 h 46"/>
                <a:gd name="T14" fmla="*/ 35227626 w 69"/>
                <a:gd name="T15" fmla="*/ 74270170 h 46"/>
                <a:gd name="T16" fmla="*/ 51240074 w 69"/>
                <a:gd name="T17" fmla="*/ 72459918 h 46"/>
                <a:gd name="T18" fmla="*/ 62449034 w 69"/>
                <a:gd name="T19" fmla="*/ 74270170 h 46"/>
                <a:gd name="T20" fmla="*/ 68853250 w 69"/>
                <a:gd name="T21" fmla="*/ 81516563 h 46"/>
                <a:gd name="T22" fmla="*/ 84865707 w 69"/>
                <a:gd name="T23" fmla="*/ 74270170 h 46"/>
                <a:gd name="T24" fmla="*/ 91271189 w 69"/>
                <a:gd name="T25" fmla="*/ 81516563 h 46"/>
                <a:gd name="T26" fmla="*/ 94473929 w 69"/>
                <a:gd name="T27" fmla="*/ 76081768 h 46"/>
                <a:gd name="T28" fmla="*/ 108885629 w 69"/>
                <a:gd name="T29" fmla="*/ 50722083 h 46"/>
                <a:gd name="T30" fmla="*/ 108885629 w 69"/>
                <a:gd name="T31" fmla="*/ 28984238 h 46"/>
                <a:gd name="T32" fmla="*/ 96074667 w 69"/>
                <a:gd name="T33" fmla="*/ 18114643 h 46"/>
                <a:gd name="T34" fmla="*/ 96074667 w 69"/>
                <a:gd name="T35" fmla="*/ 0 h 46"/>
                <a:gd name="T36" fmla="*/ 78461472 w 69"/>
                <a:gd name="T37" fmla="*/ 3623198 h 46"/>
                <a:gd name="T38" fmla="*/ 92873192 w 69"/>
                <a:gd name="T39" fmla="*/ 1811599 h 46"/>
                <a:gd name="T40" fmla="*/ 92873192 w 69"/>
                <a:gd name="T41" fmla="*/ 1811599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46"/>
                <a:gd name="T65" fmla="*/ 69 w 6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46">
                  <a:moveTo>
                    <a:pt x="58" y="1"/>
                  </a:moveTo>
                  <a:lnTo>
                    <a:pt x="0" y="10"/>
                  </a:lnTo>
                  <a:lnTo>
                    <a:pt x="5" y="27"/>
                  </a:lnTo>
                  <a:lnTo>
                    <a:pt x="12" y="26"/>
                  </a:lnTo>
                  <a:lnTo>
                    <a:pt x="10" y="42"/>
                  </a:lnTo>
                  <a:lnTo>
                    <a:pt x="17" y="42"/>
                  </a:lnTo>
                  <a:lnTo>
                    <a:pt x="20" y="40"/>
                  </a:lnTo>
                  <a:lnTo>
                    <a:pt x="22" y="41"/>
                  </a:lnTo>
                  <a:lnTo>
                    <a:pt x="32" y="40"/>
                  </a:lnTo>
                  <a:lnTo>
                    <a:pt x="39" y="41"/>
                  </a:lnTo>
                  <a:lnTo>
                    <a:pt x="43" y="45"/>
                  </a:lnTo>
                  <a:lnTo>
                    <a:pt x="53" y="41"/>
                  </a:lnTo>
                  <a:lnTo>
                    <a:pt x="57" y="45"/>
                  </a:lnTo>
                  <a:lnTo>
                    <a:pt x="59" y="42"/>
                  </a:lnTo>
                  <a:lnTo>
                    <a:pt x="68" y="28"/>
                  </a:lnTo>
                  <a:lnTo>
                    <a:pt x="68" y="16"/>
                  </a:lnTo>
                  <a:lnTo>
                    <a:pt x="60" y="10"/>
                  </a:lnTo>
                  <a:lnTo>
                    <a:pt x="60" y="0"/>
                  </a:lnTo>
                  <a:lnTo>
                    <a:pt x="49" y="2"/>
                  </a:lnTo>
                  <a:lnTo>
                    <a:pt x="58" y="1"/>
                  </a:lnTo>
                </a:path>
              </a:pathLst>
            </a:custGeom>
            <a:grpFill/>
            <a:ln w="6350">
              <a:noFill/>
              <a:round/>
              <a:headEnd/>
              <a:tailEnd/>
            </a:ln>
          </p:spPr>
          <p:txBody>
            <a:bodyPr lIns="0" tIns="0" rIns="0" bIns="0" anchor="ctr">
              <a:spAutoFit/>
            </a:bodyPr>
            <a:lstStyle/>
            <a:p>
              <a:pPr>
                <a:defRPr/>
              </a:pPr>
              <a:endParaRPr lang="en-GB" dirty="0"/>
            </a:p>
          </p:txBody>
        </p:sp>
        <p:sp>
          <p:nvSpPr>
            <p:cNvPr id="203" name="Freeform 202"/>
            <p:cNvSpPr>
              <a:spLocks/>
            </p:cNvSpPr>
            <p:nvPr/>
          </p:nvSpPr>
          <p:spPr bwMode="auto">
            <a:xfrm>
              <a:off x="4233476" y="11616906"/>
              <a:ext cx="440631" cy="218259"/>
            </a:xfrm>
            <a:custGeom>
              <a:avLst/>
              <a:gdLst>
                <a:gd name="T0" fmla="*/ 34514522 w 109"/>
                <a:gd name="T1" fmla="*/ 12801014 h 54"/>
                <a:gd name="T2" fmla="*/ 69027792 w 109"/>
                <a:gd name="T3" fmla="*/ 9144353 h 54"/>
                <a:gd name="T4" fmla="*/ 95697775 w 109"/>
                <a:gd name="T5" fmla="*/ 0 h 54"/>
                <a:gd name="T6" fmla="*/ 133348604 w 109"/>
                <a:gd name="T7" fmla="*/ 0 h 54"/>
                <a:gd name="T8" fmla="*/ 169431313 w 109"/>
                <a:gd name="T9" fmla="*/ 0 h 54"/>
                <a:gd name="T10" fmla="*/ 155312840 w 109"/>
                <a:gd name="T11" fmla="*/ 21945364 h 54"/>
                <a:gd name="T12" fmla="*/ 141193153 w 109"/>
                <a:gd name="T13" fmla="*/ 34746378 h 54"/>
                <a:gd name="T14" fmla="*/ 123935896 w 109"/>
                <a:gd name="T15" fmla="*/ 36574707 h 54"/>
                <a:gd name="T16" fmla="*/ 103542324 w 109"/>
                <a:gd name="T17" fmla="*/ 60348405 h 54"/>
                <a:gd name="T18" fmla="*/ 95697775 w 109"/>
                <a:gd name="T19" fmla="*/ 80465435 h 54"/>
                <a:gd name="T20" fmla="*/ 89422637 w 109"/>
                <a:gd name="T21" fmla="*/ 96924475 h 54"/>
                <a:gd name="T22" fmla="*/ 80009910 w 109"/>
                <a:gd name="T23" fmla="*/ 85951774 h 54"/>
                <a:gd name="T24" fmla="*/ 0 w 109"/>
                <a:gd name="T25" fmla="*/ 69492755 h 54"/>
                <a:gd name="T26" fmla="*/ 21962993 w 109"/>
                <a:gd name="T27" fmla="*/ 49377078 h 54"/>
                <a:gd name="T28" fmla="*/ 36082680 w 109"/>
                <a:gd name="T29" fmla="*/ 60348405 h 54"/>
                <a:gd name="T30" fmla="*/ 31375701 w 109"/>
                <a:gd name="T31" fmla="*/ 38404388 h 54"/>
                <a:gd name="T32" fmla="*/ 34514522 w 109"/>
                <a:gd name="T33" fmla="*/ 12801014 h 54"/>
                <a:gd name="T34" fmla="*/ 34514522 w 109"/>
                <a:gd name="T35" fmla="*/ 12801014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
                <a:gd name="T55" fmla="*/ 0 h 54"/>
                <a:gd name="T56" fmla="*/ 109 w 109"/>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 h="54">
                  <a:moveTo>
                    <a:pt x="22" y="7"/>
                  </a:moveTo>
                  <a:lnTo>
                    <a:pt x="44" y="5"/>
                  </a:lnTo>
                  <a:lnTo>
                    <a:pt x="61" y="0"/>
                  </a:lnTo>
                  <a:lnTo>
                    <a:pt x="85" y="0"/>
                  </a:lnTo>
                  <a:lnTo>
                    <a:pt x="108" y="0"/>
                  </a:lnTo>
                  <a:lnTo>
                    <a:pt x="99" y="12"/>
                  </a:lnTo>
                  <a:lnTo>
                    <a:pt x="90" y="19"/>
                  </a:lnTo>
                  <a:lnTo>
                    <a:pt x="79" y="20"/>
                  </a:lnTo>
                  <a:lnTo>
                    <a:pt x="66" y="33"/>
                  </a:lnTo>
                  <a:lnTo>
                    <a:pt x="61" y="44"/>
                  </a:lnTo>
                  <a:lnTo>
                    <a:pt x="57" y="53"/>
                  </a:lnTo>
                  <a:lnTo>
                    <a:pt x="51" y="47"/>
                  </a:lnTo>
                  <a:lnTo>
                    <a:pt x="0" y="38"/>
                  </a:lnTo>
                  <a:lnTo>
                    <a:pt x="14" y="27"/>
                  </a:lnTo>
                  <a:lnTo>
                    <a:pt x="23" y="33"/>
                  </a:lnTo>
                  <a:lnTo>
                    <a:pt x="20" y="21"/>
                  </a:lnTo>
                  <a:lnTo>
                    <a:pt x="22" y="7"/>
                  </a:lnTo>
                </a:path>
              </a:pathLst>
            </a:custGeom>
            <a:grpFill/>
            <a:ln w="6350">
              <a:noFill/>
              <a:round/>
              <a:headEnd/>
              <a:tailEnd/>
            </a:ln>
          </p:spPr>
          <p:txBody>
            <a:bodyPr lIns="0" tIns="0" rIns="0" bIns="0" anchor="ctr">
              <a:spAutoFit/>
            </a:bodyPr>
            <a:lstStyle/>
            <a:p>
              <a:pPr>
                <a:defRPr/>
              </a:pPr>
              <a:endParaRPr lang="en-GB" dirty="0"/>
            </a:p>
          </p:txBody>
        </p:sp>
        <p:sp>
          <p:nvSpPr>
            <p:cNvPr id="204" name="Freeform 203"/>
            <p:cNvSpPr>
              <a:spLocks/>
            </p:cNvSpPr>
            <p:nvPr/>
          </p:nvSpPr>
          <p:spPr bwMode="auto">
            <a:xfrm>
              <a:off x="4310330" y="11531496"/>
              <a:ext cx="379151" cy="151832"/>
            </a:xfrm>
            <a:custGeom>
              <a:avLst/>
              <a:gdLst>
                <a:gd name="T0" fmla="*/ 68810669 w 95"/>
                <a:gd name="T1" fmla="*/ 6786359 h 39"/>
                <a:gd name="T2" fmla="*/ 81044160 w 95"/>
                <a:gd name="T3" fmla="*/ 6786359 h 39"/>
                <a:gd name="T4" fmla="*/ 91747984 w 95"/>
                <a:gd name="T5" fmla="*/ 3393179 h 39"/>
                <a:gd name="T6" fmla="*/ 93276395 w 95"/>
                <a:gd name="T7" fmla="*/ 6786359 h 39"/>
                <a:gd name="T8" fmla="*/ 97864102 w 95"/>
                <a:gd name="T9" fmla="*/ 1697241 h 39"/>
                <a:gd name="T10" fmla="*/ 140679397 w 95"/>
                <a:gd name="T11" fmla="*/ 0 h 39"/>
                <a:gd name="T12" fmla="*/ 143737456 w 95"/>
                <a:gd name="T13" fmla="*/ 10179537 h 39"/>
                <a:gd name="T14" fmla="*/ 137621339 w 95"/>
                <a:gd name="T15" fmla="*/ 35630335 h 39"/>
                <a:gd name="T16" fmla="*/ 126917515 w 95"/>
                <a:gd name="T17" fmla="*/ 64473011 h 39"/>
                <a:gd name="T18" fmla="*/ 103980219 w 95"/>
                <a:gd name="T19" fmla="*/ 49203058 h 39"/>
                <a:gd name="T20" fmla="*/ 64222963 w 95"/>
                <a:gd name="T21" fmla="*/ 42416691 h 39"/>
                <a:gd name="T22" fmla="*/ 27523775 w 95"/>
                <a:gd name="T23" fmla="*/ 50900298 h 39"/>
                <a:gd name="T24" fmla="*/ 22937305 w 95"/>
                <a:gd name="T25" fmla="*/ 50900298 h 39"/>
                <a:gd name="T26" fmla="*/ 1529648 w 95"/>
                <a:gd name="T27" fmla="*/ 54293476 h 39"/>
                <a:gd name="T28" fmla="*/ 0 w 95"/>
                <a:gd name="T29" fmla="*/ 37326272 h 39"/>
                <a:gd name="T30" fmla="*/ 13761888 w 95"/>
                <a:gd name="T31" fmla="*/ 8483599 h 39"/>
                <a:gd name="T32" fmla="*/ 30583070 w 95"/>
                <a:gd name="T33" fmla="*/ 3393179 h 39"/>
                <a:gd name="T34" fmla="*/ 65752611 w 95"/>
                <a:gd name="T35" fmla="*/ 30539916 h 39"/>
                <a:gd name="T36" fmla="*/ 68810669 w 95"/>
                <a:gd name="T37" fmla="*/ 6786359 h 39"/>
                <a:gd name="T38" fmla="*/ 68810669 w 95"/>
                <a:gd name="T39" fmla="*/ 6786359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39"/>
                <a:gd name="T62" fmla="*/ 95 w 95"/>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39">
                  <a:moveTo>
                    <a:pt x="45" y="4"/>
                  </a:moveTo>
                  <a:lnTo>
                    <a:pt x="53" y="4"/>
                  </a:lnTo>
                  <a:lnTo>
                    <a:pt x="60" y="2"/>
                  </a:lnTo>
                  <a:lnTo>
                    <a:pt x="61" y="4"/>
                  </a:lnTo>
                  <a:lnTo>
                    <a:pt x="64" y="1"/>
                  </a:lnTo>
                  <a:lnTo>
                    <a:pt x="92" y="0"/>
                  </a:lnTo>
                  <a:lnTo>
                    <a:pt x="94" y="6"/>
                  </a:lnTo>
                  <a:lnTo>
                    <a:pt x="90" y="21"/>
                  </a:lnTo>
                  <a:lnTo>
                    <a:pt x="83" y="38"/>
                  </a:lnTo>
                  <a:lnTo>
                    <a:pt x="68" y="29"/>
                  </a:lnTo>
                  <a:lnTo>
                    <a:pt x="42" y="25"/>
                  </a:lnTo>
                  <a:lnTo>
                    <a:pt x="18" y="30"/>
                  </a:lnTo>
                  <a:lnTo>
                    <a:pt x="15" y="30"/>
                  </a:lnTo>
                  <a:lnTo>
                    <a:pt x="1" y="32"/>
                  </a:lnTo>
                  <a:lnTo>
                    <a:pt x="0" y="22"/>
                  </a:lnTo>
                  <a:lnTo>
                    <a:pt x="9" y="5"/>
                  </a:lnTo>
                  <a:lnTo>
                    <a:pt x="20" y="2"/>
                  </a:lnTo>
                  <a:lnTo>
                    <a:pt x="43" y="18"/>
                  </a:lnTo>
                  <a:lnTo>
                    <a:pt x="45" y="4"/>
                  </a:lnTo>
                </a:path>
              </a:pathLst>
            </a:custGeom>
            <a:grpFill/>
            <a:ln w="6350">
              <a:noFill/>
              <a:round/>
              <a:headEnd/>
              <a:tailEnd/>
            </a:ln>
          </p:spPr>
          <p:txBody>
            <a:bodyPr lIns="0" tIns="0" rIns="0" bIns="0" anchor="ctr">
              <a:spAutoFit/>
            </a:bodyPr>
            <a:lstStyle/>
            <a:p>
              <a:pPr>
                <a:defRPr/>
              </a:pPr>
              <a:endParaRPr lang="en-GB" dirty="0"/>
            </a:p>
          </p:txBody>
        </p:sp>
        <p:sp>
          <p:nvSpPr>
            <p:cNvPr id="205" name="Freeform 204"/>
            <p:cNvSpPr>
              <a:spLocks/>
            </p:cNvSpPr>
            <p:nvPr/>
          </p:nvSpPr>
          <p:spPr bwMode="auto">
            <a:xfrm>
              <a:off x="3910688" y="12304900"/>
              <a:ext cx="184452" cy="99638"/>
            </a:xfrm>
            <a:custGeom>
              <a:avLst/>
              <a:gdLst>
                <a:gd name="T0" fmla="*/ 0 w 47"/>
                <a:gd name="T1" fmla="*/ 42676691 h 25"/>
                <a:gd name="T2" fmla="*/ 0 w 47"/>
                <a:gd name="T3" fmla="*/ 42676691 h 25"/>
                <a:gd name="T4" fmla="*/ 0 w 47"/>
                <a:gd name="T5" fmla="*/ 12446704 h 25"/>
                <a:gd name="T6" fmla="*/ 47314124 w 47"/>
                <a:gd name="T7" fmla="*/ 0 h 25"/>
                <a:gd name="T8" fmla="*/ 59141738 w 47"/>
                <a:gd name="T9" fmla="*/ 8890311 h 25"/>
                <a:gd name="T10" fmla="*/ 68013361 w 47"/>
                <a:gd name="T11" fmla="*/ 17781956 h 25"/>
                <a:gd name="T12" fmla="*/ 48792728 w 47"/>
                <a:gd name="T13" fmla="*/ 24894741 h 25"/>
                <a:gd name="T14" fmla="*/ 28092265 w 47"/>
                <a:gd name="T15" fmla="*/ 37341439 h 25"/>
                <a:gd name="T16" fmla="*/ 10350231 w 47"/>
                <a:gd name="T17" fmla="*/ 37341439 h 25"/>
                <a:gd name="T18" fmla="*/ 0 w 47"/>
                <a:gd name="T19" fmla="*/ 42676691 h 25"/>
                <a:gd name="T20" fmla="*/ 0 w 47"/>
                <a:gd name="T21" fmla="*/ 42676691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5"/>
                <a:gd name="T35" fmla="*/ 47 w 4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5">
                  <a:moveTo>
                    <a:pt x="0" y="24"/>
                  </a:moveTo>
                  <a:lnTo>
                    <a:pt x="0" y="24"/>
                  </a:lnTo>
                  <a:lnTo>
                    <a:pt x="0" y="7"/>
                  </a:lnTo>
                  <a:lnTo>
                    <a:pt x="32" y="0"/>
                  </a:lnTo>
                  <a:lnTo>
                    <a:pt x="40" y="5"/>
                  </a:lnTo>
                  <a:lnTo>
                    <a:pt x="46" y="10"/>
                  </a:lnTo>
                  <a:lnTo>
                    <a:pt x="33" y="14"/>
                  </a:lnTo>
                  <a:lnTo>
                    <a:pt x="19" y="21"/>
                  </a:lnTo>
                  <a:lnTo>
                    <a:pt x="7" y="21"/>
                  </a:lnTo>
                  <a:lnTo>
                    <a:pt x="0" y="24"/>
                  </a:lnTo>
                </a:path>
              </a:pathLst>
            </a:custGeom>
            <a:grpFill/>
            <a:ln w="6350">
              <a:noFill/>
              <a:round/>
              <a:headEnd/>
              <a:tailEnd/>
            </a:ln>
          </p:spPr>
          <p:txBody>
            <a:bodyPr lIns="0" tIns="0" rIns="0" bIns="0" anchor="ctr">
              <a:spAutoFit/>
            </a:bodyPr>
            <a:lstStyle/>
            <a:p>
              <a:pPr>
                <a:defRPr/>
              </a:pPr>
              <a:endParaRPr lang="en-GB" dirty="0"/>
            </a:p>
          </p:txBody>
        </p:sp>
        <p:sp>
          <p:nvSpPr>
            <p:cNvPr id="206" name="Freeform 205"/>
            <p:cNvSpPr>
              <a:spLocks/>
            </p:cNvSpPr>
            <p:nvPr/>
          </p:nvSpPr>
          <p:spPr bwMode="auto">
            <a:xfrm>
              <a:off x="4294960" y="12622800"/>
              <a:ext cx="138337" cy="75916"/>
            </a:xfrm>
            <a:custGeom>
              <a:avLst/>
              <a:gdLst>
                <a:gd name="T0" fmla="*/ 0 w 32"/>
                <a:gd name="T1" fmla="*/ 12903200 h 20"/>
                <a:gd name="T2" fmla="*/ 10765308 w 32"/>
                <a:gd name="T3" fmla="*/ 30645098 h 20"/>
                <a:gd name="T4" fmla="*/ 55620095 w 32"/>
                <a:gd name="T5" fmla="*/ 17741898 h 20"/>
                <a:gd name="T6" fmla="*/ 46648337 w 32"/>
                <a:gd name="T7" fmla="*/ 0 h 20"/>
                <a:gd name="T8" fmla="*/ 3588436 w 32"/>
                <a:gd name="T9" fmla="*/ 14516099 h 20"/>
                <a:gd name="T10" fmla="*/ 0 w 32"/>
                <a:gd name="T11" fmla="*/ 12903200 h 20"/>
                <a:gd name="T12" fmla="*/ 0 w 32"/>
                <a:gd name="T13" fmla="*/ 12903200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0" y="8"/>
                  </a:moveTo>
                  <a:lnTo>
                    <a:pt x="6" y="19"/>
                  </a:lnTo>
                  <a:lnTo>
                    <a:pt x="31" y="11"/>
                  </a:lnTo>
                  <a:lnTo>
                    <a:pt x="26" y="0"/>
                  </a:lnTo>
                  <a:lnTo>
                    <a:pt x="2" y="9"/>
                  </a:lnTo>
                  <a:lnTo>
                    <a:pt x="0" y="8"/>
                  </a:lnTo>
                </a:path>
              </a:pathLst>
            </a:custGeom>
            <a:grpFill/>
            <a:ln w="6350">
              <a:noFill/>
              <a:round/>
              <a:headEnd/>
              <a:tailEnd/>
            </a:ln>
          </p:spPr>
          <p:txBody>
            <a:bodyPr lIns="0" tIns="0" rIns="0" bIns="0" anchor="ctr">
              <a:spAutoFit/>
            </a:bodyPr>
            <a:lstStyle/>
            <a:p>
              <a:pPr>
                <a:defRPr/>
              </a:pPr>
              <a:endParaRPr lang="en-GB" dirty="0"/>
            </a:p>
          </p:txBody>
        </p:sp>
        <p:sp>
          <p:nvSpPr>
            <p:cNvPr id="207" name="Freeform 206"/>
            <p:cNvSpPr>
              <a:spLocks/>
            </p:cNvSpPr>
            <p:nvPr/>
          </p:nvSpPr>
          <p:spPr bwMode="auto">
            <a:xfrm>
              <a:off x="4177117" y="12361837"/>
              <a:ext cx="235688" cy="303667"/>
            </a:xfrm>
            <a:custGeom>
              <a:avLst/>
              <a:gdLst>
                <a:gd name="T0" fmla="*/ 25363600 w 58"/>
                <a:gd name="T1" fmla="*/ 23155799 h 79"/>
                <a:gd name="T2" fmla="*/ 34874474 w 58"/>
                <a:gd name="T3" fmla="*/ 0 h 79"/>
                <a:gd name="T4" fmla="*/ 90357122 w 58"/>
                <a:gd name="T5" fmla="*/ 52927169 h 79"/>
                <a:gd name="T6" fmla="*/ 80846228 w 58"/>
                <a:gd name="T7" fmla="*/ 89315408 h 79"/>
                <a:gd name="T8" fmla="*/ 88771976 w 58"/>
                <a:gd name="T9" fmla="*/ 109163411 h 79"/>
                <a:gd name="T10" fmla="*/ 31704183 w 58"/>
                <a:gd name="T11" fmla="*/ 129011413 h 79"/>
                <a:gd name="T12" fmla="*/ 0 w 58"/>
                <a:gd name="T13" fmla="*/ 104201732 h 79"/>
                <a:gd name="T14" fmla="*/ 41215057 w 58"/>
                <a:gd name="T15" fmla="*/ 100893946 h 79"/>
                <a:gd name="T16" fmla="*/ 49142055 w 58"/>
                <a:gd name="T17" fmla="*/ 72775172 h 79"/>
                <a:gd name="T18" fmla="*/ 25363600 w 58"/>
                <a:gd name="T19" fmla="*/ 23155799 h 79"/>
                <a:gd name="T20" fmla="*/ 25363600 w 58"/>
                <a:gd name="T21" fmla="*/ 23155799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9"/>
                <a:gd name="T35" fmla="*/ 58 w 58"/>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9">
                  <a:moveTo>
                    <a:pt x="16" y="14"/>
                  </a:moveTo>
                  <a:lnTo>
                    <a:pt x="22" y="0"/>
                  </a:lnTo>
                  <a:lnTo>
                    <a:pt x="57" y="32"/>
                  </a:lnTo>
                  <a:lnTo>
                    <a:pt x="51" y="54"/>
                  </a:lnTo>
                  <a:lnTo>
                    <a:pt x="56" y="66"/>
                  </a:lnTo>
                  <a:lnTo>
                    <a:pt x="20" y="78"/>
                  </a:lnTo>
                  <a:lnTo>
                    <a:pt x="0" y="63"/>
                  </a:lnTo>
                  <a:lnTo>
                    <a:pt x="26" y="61"/>
                  </a:lnTo>
                  <a:lnTo>
                    <a:pt x="31" y="44"/>
                  </a:lnTo>
                  <a:lnTo>
                    <a:pt x="16" y="14"/>
                  </a:lnTo>
                </a:path>
              </a:pathLst>
            </a:custGeom>
            <a:grpFill/>
            <a:ln w="6350">
              <a:noFill/>
              <a:round/>
              <a:headEnd/>
              <a:tailEnd/>
            </a:ln>
          </p:spPr>
          <p:txBody>
            <a:bodyPr lIns="0" tIns="0" rIns="0" bIns="0" anchor="ctr">
              <a:spAutoFit/>
            </a:bodyPr>
            <a:lstStyle/>
            <a:p>
              <a:pPr>
                <a:defRPr/>
              </a:pPr>
              <a:endParaRPr lang="en-GB" dirty="0"/>
            </a:p>
          </p:txBody>
        </p:sp>
        <p:sp>
          <p:nvSpPr>
            <p:cNvPr id="208" name="Freeform 207"/>
            <p:cNvSpPr>
              <a:spLocks/>
            </p:cNvSpPr>
            <p:nvPr/>
          </p:nvSpPr>
          <p:spPr bwMode="auto">
            <a:xfrm>
              <a:off x="3900443" y="12342857"/>
              <a:ext cx="379151" cy="265706"/>
            </a:xfrm>
            <a:custGeom>
              <a:avLst/>
              <a:gdLst>
                <a:gd name="T0" fmla="*/ 4891812 w 92"/>
                <a:gd name="T1" fmla="*/ 24317568 h 65"/>
                <a:gd name="T2" fmla="*/ 35870734 w 92"/>
                <a:gd name="T3" fmla="*/ 18705924 h 65"/>
                <a:gd name="T4" fmla="*/ 58696640 w 92"/>
                <a:gd name="T5" fmla="*/ 1871003 h 65"/>
                <a:gd name="T6" fmla="*/ 78262605 w 92"/>
                <a:gd name="T7" fmla="*/ 0 h 65"/>
                <a:gd name="T8" fmla="*/ 99459194 w 92"/>
                <a:gd name="T9" fmla="*/ 18705924 h 65"/>
                <a:gd name="T10" fmla="*/ 148373469 w 92"/>
                <a:gd name="T11" fmla="*/ 7482644 h 65"/>
                <a:gd name="T12" fmla="*/ 130438108 w 92"/>
                <a:gd name="T13" fmla="*/ 54246776 h 65"/>
                <a:gd name="T14" fmla="*/ 83154416 w 92"/>
                <a:gd name="T15" fmla="*/ 57987413 h 65"/>
                <a:gd name="T16" fmla="*/ 99459194 w 92"/>
                <a:gd name="T17" fmla="*/ 93529637 h 65"/>
                <a:gd name="T18" fmla="*/ 99459194 w 92"/>
                <a:gd name="T19" fmla="*/ 119716830 h 65"/>
                <a:gd name="T20" fmla="*/ 55436709 w 92"/>
                <a:gd name="T21" fmla="*/ 87917977 h 65"/>
                <a:gd name="T22" fmla="*/ 17935367 w 92"/>
                <a:gd name="T23" fmla="*/ 41152485 h 65"/>
                <a:gd name="T24" fmla="*/ 0 w 92"/>
                <a:gd name="T25" fmla="*/ 44894500 h 65"/>
                <a:gd name="T26" fmla="*/ 4891812 w 92"/>
                <a:gd name="T27" fmla="*/ 24317568 h 65"/>
                <a:gd name="T28" fmla="*/ 4891812 w 92"/>
                <a:gd name="T29" fmla="*/ 24317568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65"/>
                <a:gd name="T47" fmla="*/ 92 w 92"/>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65">
                  <a:moveTo>
                    <a:pt x="3" y="13"/>
                  </a:moveTo>
                  <a:lnTo>
                    <a:pt x="22" y="10"/>
                  </a:lnTo>
                  <a:lnTo>
                    <a:pt x="36" y="1"/>
                  </a:lnTo>
                  <a:lnTo>
                    <a:pt x="48" y="0"/>
                  </a:lnTo>
                  <a:lnTo>
                    <a:pt x="61" y="10"/>
                  </a:lnTo>
                  <a:lnTo>
                    <a:pt x="91" y="4"/>
                  </a:lnTo>
                  <a:lnTo>
                    <a:pt x="80" y="29"/>
                  </a:lnTo>
                  <a:lnTo>
                    <a:pt x="51" y="31"/>
                  </a:lnTo>
                  <a:lnTo>
                    <a:pt x="61" y="50"/>
                  </a:lnTo>
                  <a:lnTo>
                    <a:pt x="61" y="64"/>
                  </a:lnTo>
                  <a:lnTo>
                    <a:pt x="34" y="47"/>
                  </a:lnTo>
                  <a:lnTo>
                    <a:pt x="11" y="22"/>
                  </a:lnTo>
                  <a:lnTo>
                    <a:pt x="0" y="24"/>
                  </a:lnTo>
                  <a:lnTo>
                    <a:pt x="3" y="13"/>
                  </a:lnTo>
                </a:path>
              </a:pathLst>
            </a:custGeom>
            <a:grpFill/>
            <a:ln w="6350">
              <a:noFill/>
              <a:round/>
              <a:headEnd/>
              <a:tailEnd/>
            </a:ln>
          </p:spPr>
          <p:txBody>
            <a:bodyPr lIns="0" tIns="0" rIns="0" bIns="0" anchor="ctr">
              <a:spAutoFit/>
            </a:bodyPr>
            <a:lstStyle/>
            <a:p>
              <a:pPr>
                <a:defRPr/>
              </a:pPr>
              <a:endParaRPr lang="en-GB" dirty="0"/>
            </a:p>
          </p:txBody>
        </p:sp>
        <p:sp>
          <p:nvSpPr>
            <p:cNvPr id="209" name="Freeform 208"/>
            <p:cNvSpPr>
              <a:spLocks/>
            </p:cNvSpPr>
            <p:nvPr/>
          </p:nvSpPr>
          <p:spPr bwMode="auto">
            <a:xfrm>
              <a:off x="2689299" y="12936387"/>
              <a:ext cx="1116321" cy="1035395"/>
            </a:xfrm>
            <a:custGeom>
              <a:avLst/>
              <a:gdLst>
                <a:gd name="T0" fmla="*/ 0 w 278"/>
                <a:gd name="T1" fmla="*/ 141 h 265"/>
                <a:gd name="T2" fmla="*/ 0 w 278"/>
                <a:gd name="T3" fmla="*/ 141 h 265"/>
                <a:gd name="T4" fmla="*/ 1 w 278"/>
                <a:gd name="T5" fmla="*/ 146 h 265"/>
                <a:gd name="T6" fmla="*/ 52 w 278"/>
                <a:gd name="T7" fmla="*/ 179 h 265"/>
                <a:gd name="T8" fmla="*/ 161 w 278"/>
                <a:gd name="T9" fmla="*/ 251 h 265"/>
                <a:gd name="T10" fmla="*/ 162 w 278"/>
                <a:gd name="T11" fmla="*/ 264 h 265"/>
                <a:gd name="T12" fmla="*/ 173 w 278"/>
                <a:gd name="T13" fmla="*/ 262 h 265"/>
                <a:gd name="T14" fmla="*/ 194 w 278"/>
                <a:gd name="T15" fmla="*/ 257 h 265"/>
                <a:gd name="T16" fmla="*/ 277 w 278"/>
                <a:gd name="T17" fmla="*/ 200 h 265"/>
                <a:gd name="T18" fmla="*/ 245 w 278"/>
                <a:gd name="T19" fmla="*/ 162 h 265"/>
                <a:gd name="T20" fmla="*/ 245 w 278"/>
                <a:gd name="T21" fmla="*/ 101 h 265"/>
                <a:gd name="T22" fmla="*/ 241 w 278"/>
                <a:gd name="T23" fmla="*/ 74 h 265"/>
                <a:gd name="T24" fmla="*/ 218 w 278"/>
                <a:gd name="T25" fmla="*/ 46 h 265"/>
                <a:gd name="T26" fmla="*/ 230 w 278"/>
                <a:gd name="T27" fmla="*/ 37 h 265"/>
                <a:gd name="T28" fmla="*/ 236 w 278"/>
                <a:gd name="T29" fmla="*/ 0 h 265"/>
                <a:gd name="T30" fmla="*/ 138 w 278"/>
                <a:gd name="T31" fmla="*/ 6 h 265"/>
                <a:gd name="T32" fmla="*/ 88 w 278"/>
                <a:gd name="T33" fmla="*/ 28 h 265"/>
                <a:gd name="T34" fmla="*/ 100 w 278"/>
                <a:gd name="T35" fmla="*/ 73 h 265"/>
                <a:gd name="T36" fmla="*/ 79 w 278"/>
                <a:gd name="T37" fmla="*/ 74 h 265"/>
                <a:gd name="T38" fmla="*/ 67 w 278"/>
                <a:gd name="T39" fmla="*/ 79 h 265"/>
                <a:gd name="T40" fmla="*/ 69 w 278"/>
                <a:gd name="T41" fmla="*/ 91 h 265"/>
                <a:gd name="T42" fmla="*/ 7 w 278"/>
                <a:gd name="T43" fmla="*/ 118 h 265"/>
                <a:gd name="T44" fmla="*/ 0 w 278"/>
                <a:gd name="T45" fmla="*/ 141 h 265"/>
                <a:gd name="T46" fmla="*/ 0 w 278"/>
                <a:gd name="T47" fmla="*/ 141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8"/>
                <a:gd name="T73" fmla="*/ 0 h 265"/>
                <a:gd name="T74" fmla="*/ 278 w 278"/>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8" h="265">
                  <a:moveTo>
                    <a:pt x="0" y="141"/>
                  </a:moveTo>
                  <a:lnTo>
                    <a:pt x="0" y="141"/>
                  </a:lnTo>
                  <a:lnTo>
                    <a:pt x="1" y="146"/>
                  </a:lnTo>
                  <a:lnTo>
                    <a:pt x="52" y="179"/>
                  </a:lnTo>
                  <a:lnTo>
                    <a:pt x="161" y="251"/>
                  </a:lnTo>
                  <a:lnTo>
                    <a:pt x="162" y="264"/>
                  </a:lnTo>
                  <a:lnTo>
                    <a:pt x="173" y="262"/>
                  </a:lnTo>
                  <a:lnTo>
                    <a:pt x="194" y="257"/>
                  </a:lnTo>
                  <a:lnTo>
                    <a:pt x="277" y="200"/>
                  </a:lnTo>
                  <a:lnTo>
                    <a:pt x="245" y="162"/>
                  </a:lnTo>
                  <a:lnTo>
                    <a:pt x="245" y="101"/>
                  </a:lnTo>
                  <a:lnTo>
                    <a:pt x="241" y="74"/>
                  </a:lnTo>
                  <a:lnTo>
                    <a:pt x="218" y="46"/>
                  </a:lnTo>
                  <a:lnTo>
                    <a:pt x="230" y="37"/>
                  </a:lnTo>
                  <a:lnTo>
                    <a:pt x="236" y="0"/>
                  </a:lnTo>
                  <a:lnTo>
                    <a:pt x="138" y="6"/>
                  </a:lnTo>
                  <a:lnTo>
                    <a:pt x="88" y="28"/>
                  </a:lnTo>
                  <a:lnTo>
                    <a:pt x="100" y="73"/>
                  </a:lnTo>
                  <a:lnTo>
                    <a:pt x="79" y="74"/>
                  </a:lnTo>
                  <a:lnTo>
                    <a:pt x="67" y="79"/>
                  </a:lnTo>
                  <a:lnTo>
                    <a:pt x="69" y="91"/>
                  </a:lnTo>
                  <a:lnTo>
                    <a:pt x="7" y="118"/>
                  </a:lnTo>
                  <a:lnTo>
                    <a:pt x="0" y="141"/>
                  </a:lnTo>
                </a:path>
              </a:pathLst>
            </a:custGeom>
            <a:grpFill/>
            <a:ln w="6350">
              <a:noFill/>
              <a:round/>
              <a:headEnd/>
              <a:tailEnd/>
            </a:ln>
          </p:spPr>
          <p:txBody>
            <a:bodyPr lIns="0" tIns="0" rIns="0" bIns="0" anchor="ctr">
              <a:spAutoFit/>
            </a:bodyPr>
            <a:lstStyle/>
            <a:p>
              <a:pPr>
                <a:defRPr/>
              </a:pPr>
              <a:endParaRPr lang="en-GB" dirty="0"/>
            </a:p>
          </p:txBody>
        </p:sp>
        <p:sp>
          <p:nvSpPr>
            <p:cNvPr id="210" name="Freeform 209"/>
            <p:cNvSpPr>
              <a:spLocks/>
            </p:cNvSpPr>
            <p:nvPr/>
          </p:nvSpPr>
          <p:spPr bwMode="auto">
            <a:xfrm>
              <a:off x="5279325" y="12916851"/>
              <a:ext cx="546113" cy="488394"/>
            </a:xfrm>
            <a:custGeom>
              <a:avLst/>
              <a:gdLst>
                <a:gd name="T0" fmla="*/ 0 w 136"/>
                <a:gd name="T1" fmla="*/ 60 h 125"/>
                <a:gd name="T2" fmla="*/ 0 w 136"/>
                <a:gd name="T3" fmla="*/ 60 h 125"/>
                <a:gd name="T4" fmla="*/ 6 w 136"/>
                <a:gd name="T5" fmla="*/ 78 h 125"/>
                <a:gd name="T6" fmla="*/ 68 w 136"/>
                <a:gd name="T7" fmla="*/ 105 h 125"/>
                <a:gd name="T8" fmla="*/ 68 w 136"/>
                <a:gd name="T9" fmla="*/ 115 h 125"/>
                <a:gd name="T10" fmla="*/ 83 w 136"/>
                <a:gd name="T11" fmla="*/ 122 h 125"/>
                <a:gd name="T12" fmla="*/ 108 w 136"/>
                <a:gd name="T13" fmla="*/ 124 h 125"/>
                <a:gd name="T14" fmla="*/ 128 w 136"/>
                <a:gd name="T15" fmla="*/ 111 h 125"/>
                <a:gd name="T16" fmla="*/ 135 w 136"/>
                <a:gd name="T17" fmla="*/ 110 h 125"/>
                <a:gd name="T18" fmla="*/ 117 w 136"/>
                <a:gd name="T19" fmla="*/ 75 h 125"/>
                <a:gd name="T20" fmla="*/ 92 w 136"/>
                <a:gd name="T21" fmla="*/ 54 h 125"/>
                <a:gd name="T22" fmla="*/ 104 w 136"/>
                <a:gd name="T23" fmla="*/ 22 h 125"/>
                <a:gd name="T24" fmla="*/ 93 w 136"/>
                <a:gd name="T25" fmla="*/ 18 h 125"/>
                <a:gd name="T26" fmla="*/ 83 w 136"/>
                <a:gd name="T27" fmla="*/ 0 h 125"/>
                <a:gd name="T28" fmla="*/ 53 w 136"/>
                <a:gd name="T29" fmla="*/ 2 h 125"/>
                <a:gd name="T30" fmla="*/ 38 w 136"/>
                <a:gd name="T31" fmla="*/ 13 h 125"/>
                <a:gd name="T32" fmla="*/ 33 w 136"/>
                <a:gd name="T33" fmla="*/ 42 h 125"/>
                <a:gd name="T34" fmla="*/ 0 w 136"/>
                <a:gd name="T35" fmla="*/ 60 h 125"/>
                <a:gd name="T36" fmla="*/ 0 w 136"/>
                <a:gd name="T37" fmla="*/ 6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25"/>
                <a:gd name="T59" fmla="*/ 136 w 136"/>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25">
                  <a:moveTo>
                    <a:pt x="0" y="60"/>
                  </a:moveTo>
                  <a:lnTo>
                    <a:pt x="0" y="60"/>
                  </a:lnTo>
                  <a:lnTo>
                    <a:pt x="6" y="78"/>
                  </a:lnTo>
                  <a:lnTo>
                    <a:pt x="68" y="105"/>
                  </a:lnTo>
                  <a:lnTo>
                    <a:pt x="68" y="115"/>
                  </a:lnTo>
                  <a:lnTo>
                    <a:pt x="83" y="122"/>
                  </a:lnTo>
                  <a:lnTo>
                    <a:pt x="108" y="124"/>
                  </a:lnTo>
                  <a:lnTo>
                    <a:pt x="128" y="111"/>
                  </a:lnTo>
                  <a:lnTo>
                    <a:pt x="135" y="110"/>
                  </a:lnTo>
                  <a:lnTo>
                    <a:pt x="117" y="75"/>
                  </a:lnTo>
                  <a:lnTo>
                    <a:pt x="92" y="54"/>
                  </a:lnTo>
                  <a:lnTo>
                    <a:pt x="104" y="22"/>
                  </a:lnTo>
                  <a:lnTo>
                    <a:pt x="93" y="18"/>
                  </a:lnTo>
                  <a:lnTo>
                    <a:pt x="83" y="0"/>
                  </a:lnTo>
                  <a:lnTo>
                    <a:pt x="53" y="2"/>
                  </a:lnTo>
                  <a:lnTo>
                    <a:pt x="38" y="13"/>
                  </a:lnTo>
                  <a:lnTo>
                    <a:pt x="33" y="42"/>
                  </a:lnTo>
                  <a:lnTo>
                    <a:pt x="0" y="60"/>
                  </a:lnTo>
                </a:path>
              </a:pathLst>
            </a:custGeom>
            <a:grpFill/>
            <a:ln w="6350">
              <a:noFill/>
              <a:round/>
              <a:headEnd/>
              <a:tailEnd/>
            </a:ln>
          </p:spPr>
          <p:txBody>
            <a:bodyPr lIns="0" tIns="0" rIns="0" bIns="0" anchor="ctr">
              <a:spAutoFit/>
            </a:bodyPr>
            <a:lstStyle/>
            <a:p>
              <a:pPr>
                <a:defRPr/>
              </a:pPr>
              <a:endParaRPr lang="en-GB" dirty="0"/>
            </a:p>
          </p:txBody>
        </p:sp>
        <p:sp>
          <p:nvSpPr>
            <p:cNvPr id="211" name="Freeform 210"/>
            <p:cNvSpPr>
              <a:spLocks/>
            </p:cNvSpPr>
            <p:nvPr/>
          </p:nvSpPr>
          <p:spPr bwMode="auto">
            <a:xfrm>
              <a:off x="5058469" y="13221609"/>
              <a:ext cx="1156476" cy="937716"/>
            </a:xfrm>
            <a:custGeom>
              <a:avLst/>
              <a:gdLst>
                <a:gd name="T0" fmla="*/ 0 w 288"/>
                <a:gd name="T1" fmla="*/ 62 h 240"/>
                <a:gd name="T2" fmla="*/ 0 w 288"/>
                <a:gd name="T3" fmla="*/ 62 h 240"/>
                <a:gd name="T4" fmla="*/ 4 w 288"/>
                <a:gd name="T5" fmla="*/ 41 h 240"/>
                <a:gd name="T6" fmla="*/ 19 w 288"/>
                <a:gd name="T7" fmla="*/ 46 h 240"/>
                <a:gd name="T8" fmla="*/ 38 w 288"/>
                <a:gd name="T9" fmla="*/ 33 h 240"/>
                <a:gd name="T10" fmla="*/ 46 w 288"/>
                <a:gd name="T11" fmla="*/ 24 h 240"/>
                <a:gd name="T12" fmla="*/ 30 w 288"/>
                <a:gd name="T13" fmla="*/ 10 h 240"/>
                <a:gd name="T14" fmla="*/ 61 w 288"/>
                <a:gd name="T15" fmla="*/ 0 h 240"/>
                <a:gd name="T16" fmla="*/ 123 w 288"/>
                <a:gd name="T17" fmla="*/ 27 h 240"/>
                <a:gd name="T18" fmla="*/ 123 w 288"/>
                <a:gd name="T19" fmla="*/ 37 h 240"/>
                <a:gd name="T20" fmla="*/ 138 w 288"/>
                <a:gd name="T21" fmla="*/ 44 h 240"/>
                <a:gd name="T22" fmla="*/ 151 w 288"/>
                <a:gd name="T23" fmla="*/ 51 h 240"/>
                <a:gd name="T24" fmla="*/ 163 w 288"/>
                <a:gd name="T25" fmla="*/ 46 h 240"/>
                <a:gd name="T26" fmla="*/ 187 w 288"/>
                <a:gd name="T27" fmla="*/ 54 h 240"/>
                <a:gd name="T28" fmla="*/ 220 w 288"/>
                <a:gd name="T29" fmla="*/ 108 h 240"/>
                <a:gd name="T30" fmla="*/ 224 w 288"/>
                <a:gd name="T31" fmla="*/ 112 h 240"/>
                <a:gd name="T32" fmla="*/ 237 w 288"/>
                <a:gd name="T33" fmla="*/ 133 h 240"/>
                <a:gd name="T34" fmla="*/ 280 w 288"/>
                <a:gd name="T35" fmla="*/ 139 h 240"/>
                <a:gd name="T36" fmla="*/ 287 w 288"/>
                <a:gd name="T37" fmla="*/ 149 h 240"/>
                <a:gd name="T38" fmla="*/ 277 w 288"/>
                <a:gd name="T39" fmla="*/ 177 h 240"/>
                <a:gd name="T40" fmla="*/ 237 w 288"/>
                <a:gd name="T41" fmla="*/ 191 h 240"/>
                <a:gd name="T42" fmla="*/ 193 w 288"/>
                <a:gd name="T43" fmla="*/ 200 h 240"/>
                <a:gd name="T44" fmla="*/ 159 w 288"/>
                <a:gd name="T45" fmla="*/ 239 h 240"/>
                <a:gd name="T46" fmla="*/ 159 w 288"/>
                <a:gd name="T47" fmla="*/ 224 h 240"/>
                <a:gd name="T48" fmla="*/ 134 w 288"/>
                <a:gd name="T49" fmla="*/ 214 h 240"/>
                <a:gd name="T50" fmla="*/ 109 w 288"/>
                <a:gd name="T51" fmla="*/ 227 h 240"/>
                <a:gd name="T52" fmla="*/ 84 w 288"/>
                <a:gd name="T53" fmla="*/ 184 h 240"/>
                <a:gd name="T54" fmla="*/ 64 w 288"/>
                <a:gd name="T55" fmla="*/ 167 h 240"/>
                <a:gd name="T56" fmla="*/ 51 w 288"/>
                <a:gd name="T57" fmla="*/ 122 h 240"/>
                <a:gd name="T58" fmla="*/ 0 w 288"/>
                <a:gd name="T59" fmla="*/ 62 h 240"/>
                <a:gd name="T60" fmla="*/ 0 w 288"/>
                <a:gd name="T61" fmla="*/ 62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8"/>
                <a:gd name="T94" fmla="*/ 0 h 240"/>
                <a:gd name="T95" fmla="*/ 288 w 288"/>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8" h="240">
                  <a:moveTo>
                    <a:pt x="0" y="62"/>
                  </a:moveTo>
                  <a:lnTo>
                    <a:pt x="0" y="62"/>
                  </a:lnTo>
                  <a:lnTo>
                    <a:pt x="4" y="41"/>
                  </a:lnTo>
                  <a:lnTo>
                    <a:pt x="19" y="46"/>
                  </a:lnTo>
                  <a:lnTo>
                    <a:pt x="38" y="33"/>
                  </a:lnTo>
                  <a:lnTo>
                    <a:pt x="46" y="24"/>
                  </a:lnTo>
                  <a:lnTo>
                    <a:pt x="30" y="10"/>
                  </a:lnTo>
                  <a:lnTo>
                    <a:pt x="61" y="0"/>
                  </a:lnTo>
                  <a:lnTo>
                    <a:pt x="123" y="27"/>
                  </a:lnTo>
                  <a:lnTo>
                    <a:pt x="123" y="37"/>
                  </a:lnTo>
                  <a:lnTo>
                    <a:pt x="138" y="44"/>
                  </a:lnTo>
                  <a:lnTo>
                    <a:pt x="151" y="51"/>
                  </a:lnTo>
                  <a:lnTo>
                    <a:pt x="163" y="46"/>
                  </a:lnTo>
                  <a:lnTo>
                    <a:pt x="187" y="54"/>
                  </a:lnTo>
                  <a:lnTo>
                    <a:pt x="220" y="108"/>
                  </a:lnTo>
                  <a:lnTo>
                    <a:pt x="224" y="112"/>
                  </a:lnTo>
                  <a:lnTo>
                    <a:pt x="237" y="133"/>
                  </a:lnTo>
                  <a:lnTo>
                    <a:pt x="280" y="139"/>
                  </a:lnTo>
                  <a:lnTo>
                    <a:pt x="287" y="149"/>
                  </a:lnTo>
                  <a:lnTo>
                    <a:pt x="277" y="177"/>
                  </a:lnTo>
                  <a:lnTo>
                    <a:pt x="237" y="191"/>
                  </a:lnTo>
                  <a:lnTo>
                    <a:pt x="193" y="200"/>
                  </a:lnTo>
                  <a:lnTo>
                    <a:pt x="159" y="239"/>
                  </a:lnTo>
                  <a:lnTo>
                    <a:pt x="159" y="224"/>
                  </a:lnTo>
                  <a:lnTo>
                    <a:pt x="134" y="214"/>
                  </a:lnTo>
                  <a:lnTo>
                    <a:pt x="109" y="227"/>
                  </a:lnTo>
                  <a:lnTo>
                    <a:pt x="84" y="184"/>
                  </a:lnTo>
                  <a:lnTo>
                    <a:pt x="64" y="167"/>
                  </a:lnTo>
                  <a:lnTo>
                    <a:pt x="51" y="122"/>
                  </a:lnTo>
                  <a:lnTo>
                    <a:pt x="0" y="62"/>
                  </a:lnTo>
                </a:path>
              </a:pathLst>
            </a:custGeom>
            <a:grpFill/>
            <a:ln w="6350">
              <a:noFill/>
              <a:round/>
              <a:headEnd/>
              <a:tailEnd/>
            </a:ln>
          </p:spPr>
          <p:txBody>
            <a:bodyPr lIns="0" tIns="0" rIns="0" bIns="0" anchor="ctr">
              <a:spAutoFit/>
            </a:bodyPr>
            <a:lstStyle/>
            <a:p>
              <a:pPr>
                <a:defRPr/>
              </a:pPr>
              <a:endParaRPr lang="en-GB" dirty="0"/>
            </a:p>
          </p:txBody>
        </p:sp>
        <p:sp>
          <p:nvSpPr>
            <p:cNvPr id="212" name="Freeform 211"/>
            <p:cNvSpPr>
              <a:spLocks/>
            </p:cNvSpPr>
            <p:nvPr/>
          </p:nvSpPr>
          <p:spPr bwMode="auto">
            <a:xfrm>
              <a:off x="5102641" y="12924666"/>
              <a:ext cx="393523" cy="293037"/>
            </a:xfrm>
            <a:custGeom>
              <a:avLst/>
              <a:gdLst>
                <a:gd name="T0" fmla="*/ 0 w 98"/>
                <a:gd name="T1" fmla="*/ 68 h 75"/>
                <a:gd name="T2" fmla="*/ 0 w 98"/>
                <a:gd name="T3" fmla="*/ 68 h 75"/>
                <a:gd name="T4" fmla="*/ 1 w 98"/>
                <a:gd name="T5" fmla="*/ 61 h 75"/>
                <a:gd name="T6" fmla="*/ 15 w 98"/>
                <a:gd name="T7" fmla="*/ 45 h 75"/>
                <a:gd name="T8" fmla="*/ 8 w 98"/>
                <a:gd name="T9" fmla="*/ 38 h 75"/>
                <a:gd name="T10" fmla="*/ 7 w 98"/>
                <a:gd name="T11" fmla="*/ 19 h 75"/>
                <a:gd name="T12" fmla="*/ 15 w 98"/>
                <a:gd name="T13" fmla="*/ 3 h 75"/>
                <a:gd name="T14" fmla="*/ 97 w 98"/>
                <a:gd name="T15" fmla="*/ 0 h 75"/>
                <a:gd name="T16" fmla="*/ 82 w 98"/>
                <a:gd name="T17" fmla="*/ 11 h 75"/>
                <a:gd name="T18" fmla="*/ 77 w 98"/>
                <a:gd name="T19" fmla="*/ 40 h 75"/>
                <a:gd name="T20" fmla="*/ 44 w 98"/>
                <a:gd name="T21" fmla="*/ 58 h 75"/>
                <a:gd name="T22" fmla="*/ 14 w 98"/>
                <a:gd name="T23" fmla="*/ 74 h 75"/>
                <a:gd name="T24" fmla="*/ 0 w 98"/>
                <a:gd name="T25" fmla="*/ 68 h 75"/>
                <a:gd name="T26" fmla="*/ 0 w 98"/>
                <a:gd name="T27" fmla="*/ 68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8"/>
                <a:gd name="T43" fmla="*/ 0 h 75"/>
                <a:gd name="T44" fmla="*/ 98 w 98"/>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8" h="75">
                  <a:moveTo>
                    <a:pt x="0" y="68"/>
                  </a:moveTo>
                  <a:lnTo>
                    <a:pt x="0" y="68"/>
                  </a:lnTo>
                  <a:lnTo>
                    <a:pt x="1" y="61"/>
                  </a:lnTo>
                  <a:lnTo>
                    <a:pt x="15" y="45"/>
                  </a:lnTo>
                  <a:lnTo>
                    <a:pt x="8" y="38"/>
                  </a:lnTo>
                  <a:lnTo>
                    <a:pt x="7" y="19"/>
                  </a:lnTo>
                  <a:lnTo>
                    <a:pt x="15" y="3"/>
                  </a:lnTo>
                  <a:lnTo>
                    <a:pt x="97" y="0"/>
                  </a:lnTo>
                  <a:lnTo>
                    <a:pt x="82" y="11"/>
                  </a:lnTo>
                  <a:lnTo>
                    <a:pt x="77" y="40"/>
                  </a:lnTo>
                  <a:lnTo>
                    <a:pt x="44" y="58"/>
                  </a:lnTo>
                  <a:lnTo>
                    <a:pt x="14" y="74"/>
                  </a:lnTo>
                  <a:lnTo>
                    <a:pt x="0" y="68"/>
                  </a:lnTo>
                </a:path>
              </a:pathLst>
            </a:custGeom>
            <a:grpFill/>
            <a:ln w="6350">
              <a:noFill/>
              <a:round/>
              <a:headEnd/>
              <a:tailEnd/>
            </a:ln>
          </p:spPr>
          <p:txBody>
            <a:bodyPr lIns="0" tIns="0" rIns="0" bIns="0" anchor="ctr">
              <a:spAutoFit/>
            </a:bodyPr>
            <a:lstStyle/>
            <a:p>
              <a:pPr>
                <a:defRPr/>
              </a:pPr>
              <a:endParaRPr lang="en-GB" dirty="0"/>
            </a:p>
          </p:txBody>
        </p:sp>
        <p:sp>
          <p:nvSpPr>
            <p:cNvPr id="213" name="Freeform 212"/>
            <p:cNvSpPr>
              <a:spLocks/>
            </p:cNvSpPr>
            <p:nvPr/>
          </p:nvSpPr>
          <p:spPr bwMode="auto">
            <a:xfrm>
              <a:off x="5957951" y="13573253"/>
              <a:ext cx="289119" cy="195357"/>
            </a:xfrm>
            <a:custGeom>
              <a:avLst/>
              <a:gdLst>
                <a:gd name="T0" fmla="*/ 0 w 72"/>
                <a:gd name="T1" fmla="*/ 22 h 50"/>
                <a:gd name="T2" fmla="*/ 0 w 72"/>
                <a:gd name="T3" fmla="*/ 22 h 50"/>
                <a:gd name="T4" fmla="*/ 4 w 72"/>
                <a:gd name="T5" fmla="*/ 21 h 50"/>
                <a:gd name="T6" fmla="*/ 10 w 72"/>
                <a:gd name="T7" fmla="*/ 29 h 50"/>
                <a:gd name="T8" fmla="*/ 40 w 72"/>
                <a:gd name="T9" fmla="*/ 28 h 50"/>
                <a:gd name="T10" fmla="*/ 67 w 72"/>
                <a:gd name="T11" fmla="*/ 0 h 50"/>
                <a:gd name="T12" fmla="*/ 71 w 72"/>
                <a:gd name="T13" fmla="*/ 17 h 50"/>
                <a:gd name="T14" fmla="*/ 63 w 72"/>
                <a:gd name="T15" fmla="*/ 18 h 50"/>
                <a:gd name="T16" fmla="*/ 67 w 72"/>
                <a:gd name="T17" fmla="*/ 28 h 50"/>
                <a:gd name="T18" fmla="*/ 56 w 72"/>
                <a:gd name="T19" fmla="*/ 49 h 50"/>
                <a:gd name="T20" fmla="*/ 13 w 72"/>
                <a:gd name="T21" fmla="*/ 43 h 50"/>
                <a:gd name="T22" fmla="*/ 0 w 72"/>
                <a:gd name="T23" fmla="*/ 22 h 50"/>
                <a:gd name="T24" fmla="*/ 0 w 72"/>
                <a:gd name="T25" fmla="*/ 22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50"/>
                <a:gd name="T41" fmla="*/ 72 w 72"/>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50">
                  <a:moveTo>
                    <a:pt x="0" y="22"/>
                  </a:moveTo>
                  <a:lnTo>
                    <a:pt x="0" y="22"/>
                  </a:lnTo>
                  <a:lnTo>
                    <a:pt x="4" y="21"/>
                  </a:lnTo>
                  <a:lnTo>
                    <a:pt x="10" y="29"/>
                  </a:lnTo>
                  <a:lnTo>
                    <a:pt x="40" y="28"/>
                  </a:lnTo>
                  <a:lnTo>
                    <a:pt x="67" y="0"/>
                  </a:lnTo>
                  <a:lnTo>
                    <a:pt x="71" y="17"/>
                  </a:lnTo>
                  <a:lnTo>
                    <a:pt x="63" y="18"/>
                  </a:lnTo>
                  <a:lnTo>
                    <a:pt x="67" y="28"/>
                  </a:lnTo>
                  <a:lnTo>
                    <a:pt x="56" y="49"/>
                  </a:lnTo>
                  <a:lnTo>
                    <a:pt x="13" y="43"/>
                  </a:lnTo>
                  <a:lnTo>
                    <a:pt x="0" y="22"/>
                  </a:lnTo>
                </a:path>
              </a:pathLst>
            </a:custGeom>
            <a:grpFill/>
            <a:ln w="6350">
              <a:noFill/>
              <a:round/>
              <a:headEnd/>
              <a:tailEnd/>
            </a:ln>
          </p:spPr>
          <p:txBody>
            <a:bodyPr lIns="0" tIns="0" rIns="0" bIns="0" anchor="ctr">
              <a:spAutoFit/>
            </a:bodyPr>
            <a:lstStyle/>
            <a:p>
              <a:pPr>
                <a:defRPr/>
              </a:pPr>
              <a:endParaRPr lang="en-GB" dirty="0"/>
            </a:p>
          </p:txBody>
        </p:sp>
        <p:sp>
          <p:nvSpPr>
            <p:cNvPr id="214" name="Freeform 213"/>
            <p:cNvSpPr>
              <a:spLocks/>
            </p:cNvSpPr>
            <p:nvPr/>
          </p:nvSpPr>
          <p:spPr bwMode="auto">
            <a:xfrm>
              <a:off x="5540335" y="13967875"/>
              <a:ext cx="530052" cy="347736"/>
            </a:xfrm>
            <a:custGeom>
              <a:avLst/>
              <a:gdLst>
                <a:gd name="T0" fmla="*/ 0 w 132"/>
                <a:gd name="T1" fmla="*/ 88 h 89"/>
                <a:gd name="T2" fmla="*/ 0 w 132"/>
                <a:gd name="T3" fmla="*/ 88 h 89"/>
                <a:gd name="T4" fmla="*/ 35 w 132"/>
                <a:gd name="T5" fmla="*/ 68 h 89"/>
                <a:gd name="T6" fmla="*/ 29 w 132"/>
                <a:gd name="T7" fmla="*/ 59 h 89"/>
                <a:gd name="T8" fmla="*/ 39 w 132"/>
                <a:gd name="T9" fmla="*/ 48 h 89"/>
                <a:gd name="T10" fmla="*/ 73 w 132"/>
                <a:gd name="T11" fmla="*/ 9 h 89"/>
                <a:gd name="T12" fmla="*/ 117 w 132"/>
                <a:gd name="T13" fmla="*/ 0 h 89"/>
                <a:gd name="T14" fmla="*/ 131 w 132"/>
                <a:gd name="T15" fmla="*/ 34 h 89"/>
                <a:gd name="T16" fmla="*/ 120 w 132"/>
                <a:gd name="T17" fmla="*/ 48 h 89"/>
                <a:gd name="T18" fmla="*/ 70 w 132"/>
                <a:gd name="T19" fmla="*/ 71 h 89"/>
                <a:gd name="T20" fmla="*/ 0 w 132"/>
                <a:gd name="T21" fmla="*/ 88 h 89"/>
                <a:gd name="T22" fmla="*/ 0 w 132"/>
                <a:gd name="T23" fmla="*/ 88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89"/>
                <a:gd name="T38" fmla="*/ 132 w 132"/>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89">
                  <a:moveTo>
                    <a:pt x="0" y="88"/>
                  </a:moveTo>
                  <a:lnTo>
                    <a:pt x="0" y="88"/>
                  </a:lnTo>
                  <a:lnTo>
                    <a:pt x="35" y="68"/>
                  </a:lnTo>
                  <a:lnTo>
                    <a:pt x="29" y="59"/>
                  </a:lnTo>
                  <a:lnTo>
                    <a:pt x="39" y="48"/>
                  </a:lnTo>
                  <a:lnTo>
                    <a:pt x="73" y="9"/>
                  </a:lnTo>
                  <a:lnTo>
                    <a:pt x="117" y="0"/>
                  </a:lnTo>
                  <a:lnTo>
                    <a:pt x="131" y="34"/>
                  </a:lnTo>
                  <a:lnTo>
                    <a:pt x="120" y="48"/>
                  </a:lnTo>
                  <a:lnTo>
                    <a:pt x="70" y="71"/>
                  </a:lnTo>
                  <a:lnTo>
                    <a:pt x="0" y="88"/>
                  </a:lnTo>
                </a:path>
              </a:pathLst>
            </a:custGeom>
            <a:grpFill/>
            <a:ln w="6350">
              <a:noFill/>
              <a:round/>
              <a:headEnd/>
              <a:tailEnd/>
            </a:ln>
          </p:spPr>
          <p:txBody>
            <a:bodyPr lIns="0" tIns="0" rIns="0" bIns="0" anchor="ctr">
              <a:spAutoFit/>
            </a:bodyPr>
            <a:lstStyle/>
            <a:p>
              <a:pPr>
                <a:defRPr/>
              </a:pPr>
              <a:endParaRPr lang="en-GB" dirty="0"/>
            </a:p>
          </p:txBody>
        </p:sp>
        <p:sp>
          <p:nvSpPr>
            <p:cNvPr id="215" name="Freeform 214"/>
            <p:cNvSpPr>
              <a:spLocks/>
            </p:cNvSpPr>
            <p:nvPr/>
          </p:nvSpPr>
          <p:spPr bwMode="auto">
            <a:xfrm>
              <a:off x="5496164" y="14057739"/>
              <a:ext cx="204793" cy="257872"/>
            </a:xfrm>
            <a:custGeom>
              <a:avLst/>
              <a:gdLst>
                <a:gd name="T0" fmla="*/ 0 w 51"/>
                <a:gd name="T1" fmla="*/ 13 h 66"/>
                <a:gd name="T2" fmla="*/ 0 w 51"/>
                <a:gd name="T3" fmla="*/ 13 h 66"/>
                <a:gd name="T4" fmla="*/ 11 w 51"/>
                <a:gd name="T5" fmla="*/ 65 h 66"/>
                <a:gd name="T6" fmla="*/ 46 w 51"/>
                <a:gd name="T7" fmla="*/ 45 h 66"/>
                <a:gd name="T8" fmla="*/ 40 w 51"/>
                <a:gd name="T9" fmla="*/ 36 h 66"/>
                <a:gd name="T10" fmla="*/ 50 w 51"/>
                <a:gd name="T11" fmla="*/ 25 h 66"/>
                <a:gd name="T12" fmla="*/ 50 w 51"/>
                <a:gd name="T13" fmla="*/ 10 h 66"/>
                <a:gd name="T14" fmla="*/ 25 w 51"/>
                <a:gd name="T15" fmla="*/ 0 h 66"/>
                <a:gd name="T16" fmla="*/ 0 w 51"/>
                <a:gd name="T17" fmla="*/ 13 h 66"/>
                <a:gd name="T18" fmla="*/ 0 w 51"/>
                <a:gd name="T19" fmla="*/ 13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66"/>
                <a:gd name="T32" fmla="*/ 51 w 5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66">
                  <a:moveTo>
                    <a:pt x="0" y="13"/>
                  </a:moveTo>
                  <a:lnTo>
                    <a:pt x="0" y="13"/>
                  </a:lnTo>
                  <a:lnTo>
                    <a:pt x="11" y="65"/>
                  </a:lnTo>
                  <a:lnTo>
                    <a:pt x="46" y="45"/>
                  </a:lnTo>
                  <a:lnTo>
                    <a:pt x="40" y="36"/>
                  </a:lnTo>
                  <a:lnTo>
                    <a:pt x="50" y="25"/>
                  </a:lnTo>
                  <a:lnTo>
                    <a:pt x="50" y="10"/>
                  </a:lnTo>
                  <a:lnTo>
                    <a:pt x="25" y="0"/>
                  </a:lnTo>
                  <a:lnTo>
                    <a:pt x="0" y="13"/>
                  </a:lnTo>
                </a:path>
              </a:pathLst>
            </a:custGeom>
            <a:grpFill/>
            <a:ln w="6350">
              <a:noFill/>
              <a:round/>
              <a:headEnd/>
              <a:tailEnd/>
            </a:ln>
          </p:spPr>
          <p:txBody>
            <a:bodyPr lIns="0" tIns="0" rIns="0" bIns="0" anchor="ctr">
              <a:spAutoFit/>
            </a:bodyPr>
            <a:lstStyle/>
            <a:p>
              <a:pPr>
                <a:defRPr/>
              </a:pPr>
              <a:endParaRPr lang="en-GB" dirty="0"/>
            </a:p>
          </p:txBody>
        </p:sp>
        <p:sp>
          <p:nvSpPr>
            <p:cNvPr id="216" name="Freeform 215"/>
            <p:cNvSpPr>
              <a:spLocks/>
            </p:cNvSpPr>
            <p:nvPr/>
          </p:nvSpPr>
          <p:spPr bwMode="auto">
            <a:xfrm>
              <a:off x="3793574" y="15288492"/>
              <a:ext cx="698705" cy="664215"/>
            </a:xfrm>
            <a:custGeom>
              <a:avLst/>
              <a:gdLst>
                <a:gd name="T0" fmla="*/ 0 w 174"/>
                <a:gd name="T1" fmla="*/ 159 h 170"/>
                <a:gd name="T2" fmla="*/ 0 w 174"/>
                <a:gd name="T3" fmla="*/ 159 h 170"/>
                <a:gd name="T4" fmla="*/ 23 w 174"/>
                <a:gd name="T5" fmla="*/ 153 h 170"/>
                <a:gd name="T6" fmla="*/ 134 w 174"/>
                <a:gd name="T7" fmla="*/ 169 h 170"/>
                <a:gd name="T8" fmla="*/ 159 w 174"/>
                <a:gd name="T9" fmla="*/ 162 h 170"/>
                <a:gd name="T10" fmla="*/ 142 w 174"/>
                <a:gd name="T11" fmla="*/ 149 h 170"/>
                <a:gd name="T12" fmla="*/ 142 w 174"/>
                <a:gd name="T13" fmla="*/ 98 h 170"/>
                <a:gd name="T14" fmla="*/ 173 w 174"/>
                <a:gd name="T15" fmla="*/ 98 h 170"/>
                <a:gd name="T16" fmla="*/ 170 w 174"/>
                <a:gd name="T17" fmla="*/ 70 h 170"/>
                <a:gd name="T18" fmla="*/ 142 w 174"/>
                <a:gd name="T19" fmla="*/ 73 h 170"/>
                <a:gd name="T20" fmla="*/ 139 w 174"/>
                <a:gd name="T21" fmla="*/ 24 h 170"/>
                <a:gd name="T22" fmla="*/ 127 w 174"/>
                <a:gd name="T23" fmla="*/ 15 h 170"/>
                <a:gd name="T24" fmla="*/ 109 w 174"/>
                <a:gd name="T25" fmla="*/ 16 h 170"/>
                <a:gd name="T26" fmla="*/ 105 w 174"/>
                <a:gd name="T27" fmla="*/ 30 h 170"/>
                <a:gd name="T28" fmla="*/ 86 w 174"/>
                <a:gd name="T29" fmla="*/ 32 h 170"/>
                <a:gd name="T30" fmla="*/ 63 w 174"/>
                <a:gd name="T31" fmla="*/ 0 h 170"/>
                <a:gd name="T32" fmla="*/ 11 w 174"/>
                <a:gd name="T33" fmla="*/ 7 h 170"/>
                <a:gd name="T34" fmla="*/ 30 w 174"/>
                <a:gd name="T35" fmla="*/ 71 h 170"/>
                <a:gd name="T36" fmla="*/ 0 w 174"/>
                <a:gd name="T37" fmla="*/ 159 h 170"/>
                <a:gd name="T38" fmla="*/ 0 w 174"/>
                <a:gd name="T39" fmla="*/ 159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170"/>
                <a:gd name="T62" fmla="*/ 174 w 17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170">
                  <a:moveTo>
                    <a:pt x="0" y="159"/>
                  </a:moveTo>
                  <a:lnTo>
                    <a:pt x="0" y="159"/>
                  </a:lnTo>
                  <a:lnTo>
                    <a:pt x="23" y="153"/>
                  </a:lnTo>
                  <a:lnTo>
                    <a:pt x="134" y="169"/>
                  </a:lnTo>
                  <a:lnTo>
                    <a:pt x="159" y="162"/>
                  </a:lnTo>
                  <a:lnTo>
                    <a:pt x="142" y="149"/>
                  </a:lnTo>
                  <a:lnTo>
                    <a:pt x="142" y="98"/>
                  </a:lnTo>
                  <a:lnTo>
                    <a:pt x="173" y="98"/>
                  </a:lnTo>
                  <a:lnTo>
                    <a:pt x="170" y="70"/>
                  </a:lnTo>
                  <a:lnTo>
                    <a:pt x="142" y="73"/>
                  </a:lnTo>
                  <a:lnTo>
                    <a:pt x="139" y="24"/>
                  </a:lnTo>
                  <a:lnTo>
                    <a:pt x="127" y="15"/>
                  </a:lnTo>
                  <a:lnTo>
                    <a:pt x="109" y="16"/>
                  </a:lnTo>
                  <a:lnTo>
                    <a:pt x="105" y="30"/>
                  </a:lnTo>
                  <a:lnTo>
                    <a:pt x="86" y="32"/>
                  </a:lnTo>
                  <a:lnTo>
                    <a:pt x="63" y="0"/>
                  </a:lnTo>
                  <a:lnTo>
                    <a:pt x="11" y="7"/>
                  </a:lnTo>
                  <a:lnTo>
                    <a:pt x="30" y="71"/>
                  </a:lnTo>
                  <a:lnTo>
                    <a:pt x="0" y="159"/>
                  </a:lnTo>
                </a:path>
              </a:pathLst>
            </a:custGeom>
            <a:grpFill/>
            <a:ln w="6350">
              <a:noFill/>
              <a:round/>
              <a:headEnd/>
              <a:tailEnd/>
            </a:ln>
          </p:spPr>
          <p:txBody>
            <a:bodyPr lIns="0" tIns="0" rIns="0" bIns="0" anchor="ctr">
              <a:spAutoFit/>
            </a:bodyPr>
            <a:lstStyle/>
            <a:p>
              <a:pPr>
                <a:defRPr/>
              </a:pPr>
              <a:endParaRPr lang="en-GB" dirty="0"/>
            </a:p>
          </p:txBody>
        </p:sp>
        <p:sp>
          <p:nvSpPr>
            <p:cNvPr id="217" name="Freeform 216"/>
            <p:cNvSpPr>
              <a:spLocks/>
            </p:cNvSpPr>
            <p:nvPr/>
          </p:nvSpPr>
          <p:spPr bwMode="auto">
            <a:xfrm>
              <a:off x="3813651" y="15233792"/>
              <a:ext cx="60233" cy="58608"/>
            </a:xfrm>
            <a:custGeom>
              <a:avLst/>
              <a:gdLst>
                <a:gd name="T0" fmla="*/ 0 w 15"/>
                <a:gd name="T1" fmla="*/ 4 h 15"/>
                <a:gd name="T2" fmla="*/ 0 w 15"/>
                <a:gd name="T3" fmla="*/ 4 h 15"/>
                <a:gd name="T4" fmla="*/ 5 w 15"/>
                <a:gd name="T5" fmla="*/ 14 h 15"/>
                <a:gd name="T6" fmla="*/ 14 w 15"/>
                <a:gd name="T7" fmla="*/ 0 h 15"/>
                <a:gd name="T8" fmla="*/ 0 w 15"/>
                <a:gd name="T9" fmla="*/ 4 h 15"/>
                <a:gd name="T10" fmla="*/ 0 w 15"/>
                <a:gd name="T11" fmla="*/ 4 h 15"/>
                <a:gd name="T12" fmla="*/ 0 60000 65536"/>
                <a:gd name="T13" fmla="*/ 0 60000 65536"/>
                <a:gd name="T14" fmla="*/ 0 60000 65536"/>
                <a:gd name="T15" fmla="*/ 0 60000 65536"/>
                <a:gd name="T16" fmla="*/ 0 60000 65536"/>
                <a:gd name="T17" fmla="*/ 0 60000 65536"/>
                <a:gd name="T18" fmla="*/ 0 w 15"/>
                <a:gd name="T19" fmla="*/ 0 h 15"/>
                <a:gd name="T20" fmla="*/ 15 w 1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 h="15">
                  <a:moveTo>
                    <a:pt x="0" y="4"/>
                  </a:moveTo>
                  <a:lnTo>
                    <a:pt x="0" y="4"/>
                  </a:lnTo>
                  <a:lnTo>
                    <a:pt x="5" y="14"/>
                  </a:lnTo>
                  <a:lnTo>
                    <a:pt x="14" y="0"/>
                  </a:lnTo>
                  <a:lnTo>
                    <a:pt x="0" y="4"/>
                  </a:lnTo>
                </a:path>
              </a:pathLst>
            </a:custGeom>
            <a:grpFill/>
            <a:ln w="6350">
              <a:noFill/>
              <a:round/>
              <a:headEnd/>
              <a:tailEnd/>
            </a:ln>
          </p:spPr>
          <p:txBody>
            <a:bodyPr lIns="0" tIns="0" rIns="0" bIns="0" anchor="ctr">
              <a:spAutoFit/>
            </a:bodyPr>
            <a:lstStyle/>
            <a:p>
              <a:pPr>
                <a:defRPr/>
              </a:pPr>
              <a:endParaRPr lang="en-GB" dirty="0"/>
            </a:p>
          </p:txBody>
        </p:sp>
        <p:sp>
          <p:nvSpPr>
            <p:cNvPr id="218" name="Freeform 217"/>
            <p:cNvSpPr>
              <a:spLocks/>
            </p:cNvSpPr>
            <p:nvPr/>
          </p:nvSpPr>
          <p:spPr bwMode="auto">
            <a:xfrm>
              <a:off x="4251346" y="15933172"/>
              <a:ext cx="513989" cy="500115"/>
            </a:xfrm>
            <a:custGeom>
              <a:avLst/>
              <a:gdLst>
                <a:gd name="T0" fmla="*/ 0 w 128"/>
                <a:gd name="T1" fmla="*/ 98 h 128"/>
                <a:gd name="T2" fmla="*/ 0 w 128"/>
                <a:gd name="T3" fmla="*/ 98 h 128"/>
                <a:gd name="T4" fmla="*/ 0 w 128"/>
                <a:gd name="T5" fmla="*/ 59 h 128"/>
                <a:gd name="T6" fmla="*/ 14 w 128"/>
                <a:gd name="T7" fmla="*/ 59 h 128"/>
                <a:gd name="T8" fmla="*/ 14 w 128"/>
                <a:gd name="T9" fmla="*/ 10 h 128"/>
                <a:gd name="T10" fmla="*/ 40 w 128"/>
                <a:gd name="T11" fmla="*/ 4 h 128"/>
                <a:gd name="T12" fmla="*/ 48 w 128"/>
                <a:gd name="T13" fmla="*/ 13 h 128"/>
                <a:gd name="T14" fmla="*/ 71 w 128"/>
                <a:gd name="T15" fmla="*/ 0 h 128"/>
                <a:gd name="T16" fmla="*/ 109 w 128"/>
                <a:gd name="T17" fmla="*/ 53 h 128"/>
                <a:gd name="T18" fmla="*/ 127 w 128"/>
                <a:gd name="T19" fmla="*/ 62 h 128"/>
                <a:gd name="T20" fmla="*/ 76 w 128"/>
                <a:gd name="T21" fmla="*/ 109 h 128"/>
                <a:gd name="T22" fmla="*/ 46 w 128"/>
                <a:gd name="T23" fmla="*/ 109 h 128"/>
                <a:gd name="T24" fmla="*/ 30 w 128"/>
                <a:gd name="T25" fmla="*/ 126 h 128"/>
                <a:gd name="T26" fmla="*/ 11 w 128"/>
                <a:gd name="T27" fmla="*/ 127 h 128"/>
                <a:gd name="T28" fmla="*/ 11 w 128"/>
                <a:gd name="T29" fmla="*/ 112 h 128"/>
                <a:gd name="T30" fmla="*/ 0 w 128"/>
                <a:gd name="T31" fmla="*/ 98 h 128"/>
                <a:gd name="T32" fmla="*/ 0 w 128"/>
                <a:gd name="T33" fmla="*/ 98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28"/>
                <a:gd name="T53" fmla="*/ 128 w 128"/>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28">
                  <a:moveTo>
                    <a:pt x="0" y="98"/>
                  </a:moveTo>
                  <a:lnTo>
                    <a:pt x="0" y="98"/>
                  </a:lnTo>
                  <a:lnTo>
                    <a:pt x="0" y="59"/>
                  </a:lnTo>
                  <a:lnTo>
                    <a:pt x="14" y="59"/>
                  </a:lnTo>
                  <a:lnTo>
                    <a:pt x="14" y="10"/>
                  </a:lnTo>
                  <a:lnTo>
                    <a:pt x="40" y="4"/>
                  </a:lnTo>
                  <a:lnTo>
                    <a:pt x="48" y="13"/>
                  </a:lnTo>
                  <a:lnTo>
                    <a:pt x="71" y="0"/>
                  </a:lnTo>
                  <a:lnTo>
                    <a:pt x="109" y="53"/>
                  </a:lnTo>
                  <a:lnTo>
                    <a:pt x="127" y="62"/>
                  </a:lnTo>
                  <a:lnTo>
                    <a:pt x="76" y="109"/>
                  </a:lnTo>
                  <a:lnTo>
                    <a:pt x="46" y="109"/>
                  </a:lnTo>
                  <a:lnTo>
                    <a:pt x="30" y="126"/>
                  </a:lnTo>
                  <a:lnTo>
                    <a:pt x="11" y="127"/>
                  </a:lnTo>
                  <a:lnTo>
                    <a:pt x="11" y="112"/>
                  </a:lnTo>
                  <a:lnTo>
                    <a:pt x="0" y="98"/>
                  </a:lnTo>
                </a:path>
              </a:pathLst>
            </a:custGeom>
            <a:grpFill/>
            <a:ln w="6350">
              <a:noFill/>
              <a:round/>
              <a:headEnd/>
              <a:tailEnd/>
            </a:ln>
          </p:spPr>
          <p:txBody>
            <a:bodyPr lIns="0" tIns="0" rIns="0" bIns="0" anchor="ctr">
              <a:spAutoFit/>
            </a:bodyPr>
            <a:lstStyle/>
            <a:p>
              <a:pPr>
                <a:defRPr/>
              </a:pPr>
              <a:endParaRPr lang="en-GB" dirty="0"/>
            </a:p>
          </p:txBody>
        </p:sp>
        <p:sp>
          <p:nvSpPr>
            <p:cNvPr id="219" name="Freeform 218"/>
            <p:cNvSpPr>
              <a:spLocks/>
            </p:cNvSpPr>
            <p:nvPr/>
          </p:nvSpPr>
          <p:spPr bwMode="auto">
            <a:xfrm>
              <a:off x="4753289" y="15108763"/>
              <a:ext cx="100389" cy="109400"/>
            </a:xfrm>
            <a:custGeom>
              <a:avLst/>
              <a:gdLst>
                <a:gd name="T0" fmla="*/ 0 w 25"/>
                <a:gd name="T1" fmla="*/ 4 h 28"/>
                <a:gd name="T2" fmla="*/ 0 w 25"/>
                <a:gd name="T3" fmla="*/ 4 h 28"/>
                <a:gd name="T4" fmla="*/ 3 w 25"/>
                <a:gd name="T5" fmla="*/ 14 h 28"/>
                <a:gd name="T6" fmla="*/ 9 w 25"/>
                <a:gd name="T7" fmla="*/ 27 h 28"/>
                <a:gd name="T8" fmla="*/ 24 w 25"/>
                <a:gd name="T9" fmla="*/ 11 h 28"/>
                <a:gd name="T10" fmla="*/ 23 w 25"/>
                <a:gd name="T11" fmla="*/ 0 h 28"/>
                <a:gd name="T12" fmla="*/ 0 w 25"/>
                <a:gd name="T13" fmla="*/ 4 h 28"/>
                <a:gd name="T14" fmla="*/ 0 w 25"/>
                <a:gd name="T15" fmla="*/ 4 h 2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8"/>
                <a:gd name="T26" fmla="*/ 25 w 2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8">
                  <a:moveTo>
                    <a:pt x="0" y="4"/>
                  </a:moveTo>
                  <a:lnTo>
                    <a:pt x="0" y="4"/>
                  </a:lnTo>
                  <a:lnTo>
                    <a:pt x="3" y="14"/>
                  </a:lnTo>
                  <a:lnTo>
                    <a:pt x="9" y="27"/>
                  </a:lnTo>
                  <a:lnTo>
                    <a:pt x="24" y="11"/>
                  </a:lnTo>
                  <a:lnTo>
                    <a:pt x="23" y="0"/>
                  </a:lnTo>
                  <a:lnTo>
                    <a:pt x="0" y="4"/>
                  </a:lnTo>
                </a:path>
              </a:pathLst>
            </a:custGeom>
            <a:grpFill/>
            <a:ln w="6350">
              <a:noFill/>
              <a:round/>
              <a:headEnd/>
              <a:tailEnd/>
            </a:ln>
          </p:spPr>
          <p:txBody>
            <a:bodyPr lIns="0" tIns="0" rIns="0" bIns="0" anchor="ctr">
              <a:spAutoFit/>
            </a:bodyPr>
            <a:lstStyle/>
            <a:p>
              <a:pPr>
                <a:defRPr/>
              </a:pPr>
              <a:endParaRPr lang="en-GB" dirty="0"/>
            </a:p>
          </p:txBody>
        </p:sp>
        <p:sp>
          <p:nvSpPr>
            <p:cNvPr id="220" name="Freeform 219"/>
            <p:cNvSpPr>
              <a:spLocks/>
            </p:cNvSpPr>
            <p:nvPr/>
          </p:nvSpPr>
          <p:spPr bwMode="auto">
            <a:xfrm>
              <a:off x="3620905" y="14307797"/>
              <a:ext cx="425647" cy="597794"/>
            </a:xfrm>
            <a:custGeom>
              <a:avLst/>
              <a:gdLst>
                <a:gd name="T0" fmla="*/ 0 w 106"/>
                <a:gd name="T1" fmla="*/ 109 h 153"/>
                <a:gd name="T2" fmla="*/ 0 w 106"/>
                <a:gd name="T3" fmla="*/ 109 h 153"/>
                <a:gd name="T4" fmla="*/ 14 w 106"/>
                <a:gd name="T5" fmla="*/ 80 h 153"/>
                <a:gd name="T6" fmla="*/ 40 w 106"/>
                <a:gd name="T7" fmla="*/ 84 h 153"/>
                <a:gd name="T8" fmla="*/ 68 w 106"/>
                <a:gd name="T9" fmla="*/ 25 h 153"/>
                <a:gd name="T10" fmla="*/ 82 w 106"/>
                <a:gd name="T11" fmla="*/ 14 h 153"/>
                <a:gd name="T12" fmla="*/ 77 w 106"/>
                <a:gd name="T13" fmla="*/ 2 h 153"/>
                <a:gd name="T14" fmla="*/ 84 w 106"/>
                <a:gd name="T15" fmla="*/ 0 h 153"/>
                <a:gd name="T16" fmla="*/ 94 w 106"/>
                <a:gd name="T17" fmla="*/ 37 h 153"/>
                <a:gd name="T18" fmla="*/ 77 w 106"/>
                <a:gd name="T19" fmla="*/ 44 h 153"/>
                <a:gd name="T20" fmla="*/ 96 w 106"/>
                <a:gd name="T21" fmla="*/ 73 h 153"/>
                <a:gd name="T22" fmla="*/ 84 w 106"/>
                <a:gd name="T23" fmla="*/ 107 h 153"/>
                <a:gd name="T24" fmla="*/ 105 w 106"/>
                <a:gd name="T25" fmla="*/ 134 h 153"/>
                <a:gd name="T26" fmla="*/ 103 w 106"/>
                <a:gd name="T27" fmla="*/ 152 h 153"/>
                <a:gd name="T28" fmla="*/ 67 w 106"/>
                <a:gd name="T29" fmla="*/ 144 h 153"/>
                <a:gd name="T30" fmla="*/ 39 w 106"/>
                <a:gd name="T31" fmla="*/ 143 h 153"/>
                <a:gd name="T32" fmla="*/ 17 w 106"/>
                <a:gd name="T33" fmla="*/ 144 h 153"/>
                <a:gd name="T34" fmla="*/ 16 w 106"/>
                <a:gd name="T35" fmla="*/ 119 h 153"/>
                <a:gd name="T36" fmla="*/ 0 w 106"/>
                <a:gd name="T37" fmla="*/ 109 h 153"/>
                <a:gd name="T38" fmla="*/ 0 w 106"/>
                <a:gd name="T39" fmla="*/ 109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53"/>
                <a:gd name="T62" fmla="*/ 106 w 106"/>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53">
                  <a:moveTo>
                    <a:pt x="0" y="109"/>
                  </a:moveTo>
                  <a:lnTo>
                    <a:pt x="0" y="109"/>
                  </a:lnTo>
                  <a:lnTo>
                    <a:pt x="14" y="80"/>
                  </a:lnTo>
                  <a:lnTo>
                    <a:pt x="40" y="84"/>
                  </a:lnTo>
                  <a:lnTo>
                    <a:pt x="68" y="25"/>
                  </a:lnTo>
                  <a:lnTo>
                    <a:pt x="82" y="14"/>
                  </a:lnTo>
                  <a:lnTo>
                    <a:pt x="77" y="2"/>
                  </a:lnTo>
                  <a:lnTo>
                    <a:pt x="84" y="0"/>
                  </a:lnTo>
                  <a:lnTo>
                    <a:pt x="94" y="37"/>
                  </a:lnTo>
                  <a:lnTo>
                    <a:pt x="77" y="44"/>
                  </a:lnTo>
                  <a:lnTo>
                    <a:pt x="96" y="73"/>
                  </a:lnTo>
                  <a:lnTo>
                    <a:pt x="84" y="107"/>
                  </a:lnTo>
                  <a:lnTo>
                    <a:pt x="105" y="134"/>
                  </a:lnTo>
                  <a:lnTo>
                    <a:pt x="103" y="152"/>
                  </a:lnTo>
                  <a:lnTo>
                    <a:pt x="67" y="144"/>
                  </a:lnTo>
                  <a:lnTo>
                    <a:pt x="39" y="143"/>
                  </a:lnTo>
                  <a:lnTo>
                    <a:pt x="17" y="144"/>
                  </a:lnTo>
                  <a:lnTo>
                    <a:pt x="16" y="119"/>
                  </a:lnTo>
                  <a:lnTo>
                    <a:pt x="0" y="109"/>
                  </a:lnTo>
                </a:path>
              </a:pathLst>
            </a:custGeom>
            <a:grpFill/>
            <a:ln w="6350">
              <a:noFill/>
              <a:round/>
              <a:headEnd/>
              <a:tailEnd/>
            </a:ln>
          </p:spPr>
          <p:txBody>
            <a:bodyPr lIns="0" tIns="0" rIns="0" bIns="0" anchor="ctr">
              <a:spAutoFit/>
            </a:bodyPr>
            <a:lstStyle/>
            <a:p>
              <a:pPr>
                <a:defRPr/>
              </a:pPr>
              <a:endParaRPr lang="en-GB" dirty="0"/>
            </a:p>
          </p:txBody>
        </p:sp>
        <p:sp>
          <p:nvSpPr>
            <p:cNvPr id="221" name="Freeform 220"/>
            <p:cNvSpPr>
              <a:spLocks/>
            </p:cNvSpPr>
            <p:nvPr/>
          </p:nvSpPr>
          <p:spPr bwMode="auto">
            <a:xfrm>
              <a:off x="3958211" y="14401569"/>
              <a:ext cx="714766" cy="433694"/>
            </a:xfrm>
            <a:custGeom>
              <a:avLst/>
              <a:gdLst>
                <a:gd name="T0" fmla="*/ 0 w 178"/>
                <a:gd name="T1" fmla="*/ 83 h 111"/>
                <a:gd name="T2" fmla="*/ 0 w 178"/>
                <a:gd name="T3" fmla="*/ 83 h 111"/>
                <a:gd name="T4" fmla="*/ 12 w 178"/>
                <a:gd name="T5" fmla="*/ 49 h 111"/>
                <a:gd name="T6" fmla="*/ 56 w 178"/>
                <a:gd name="T7" fmla="*/ 40 h 111"/>
                <a:gd name="T8" fmla="*/ 61 w 178"/>
                <a:gd name="T9" fmla="*/ 29 h 111"/>
                <a:gd name="T10" fmla="*/ 81 w 178"/>
                <a:gd name="T11" fmla="*/ 25 h 111"/>
                <a:gd name="T12" fmla="*/ 111 w 178"/>
                <a:gd name="T13" fmla="*/ 0 h 111"/>
                <a:gd name="T14" fmla="*/ 121 w 178"/>
                <a:gd name="T15" fmla="*/ 29 h 111"/>
                <a:gd name="T16" fmla="*/ 144 w 178"/>
                <a:gd name="T17" fmla="*/ 40 h 111"/>
                <a:gd name="T18" fmla="*/ 177 w 178"/>
                <a:gd name="T19" fmla="*/ 80 h 111"/>
                <a:gd name="T20" fmla="*/ 95 w 178"/>
                <a:gd name="T21" fmla="*/ 91 h 111"/>
                <a:gd name="T22" fmla="*/ 68 w 178"/>
                <a:gd name="T23" fmla="*/ 80 h 111"/>
                <a:gd name="T24" fmla="*/ 56 w 178"/>
                <a:gd name="T25" fmla="*/ 99 h 111"/>
                <a:gd name="T26" fmla="*/ 33 w 178"/>
                <a:gd name="T27" fmla="*/ 99 h 111"/>
                <a:gd name="T28" fmla="*/ 21 w 178"/>
                <a:gd name="T29" fmla="*/ 110 h 111"/>
                <a:gd name="T30" fmla="*/ 0 w 178"/>
                <a:gd name="T31" fmla="*/ 83 h 111"/>
                <a:gd name="T32" fmla="*/ 0 w 178"/>
                <a:gd name="T33" fmla="*/ 83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8"/>
                <a:gd name="T52" fmla="*/ 0 h 111"/>
                <a:gd name="T53" fmla="*/ 178 w 17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8" h="111">
                  <a:moveTo>
                    <a:pt x="0" y="83"/>
                  </a:moveTo>
                  <a:lnTo>
                    <a:pt x="0" y="83"/>
                  </a:lnTo>
                  <a:lnTo>
                    <a:pt x="12" y="49"/>
                  </a:lnTo>
                  <a:lnTo>
                    <a:pt x="56" y="40"/>
                  </a:lnTo>
                  <a:lnTo>
                    <a:pt x="61" y="29"/>
                  </a:lnTo>
                  <a:lnTo>
                    <a:pt x="81" y="25"/>
                  </a:lnTo>
                  <a:lnTo>
                    <a:pt x="111" y="0"/>
                  </a:lnTo>
                  <a:lnTo>
                    <a:pt x="121" y="29"/>
                  </a:lnTo>
                  <a:lnTo>
                    <a:pt x="144" y="40"/>
                  </a:lnTo>
                  <a:lnTo>
                    <a:pt x="177" y="80"/>
                  </a:lnTo>
                  <a:lnTo>
                    <a:pt x="95" y="91"/>
                  </a:lnTo>
                  <a:lnTo>
                    <a:pt x="68" y="80"/>
                  </a:lnTo>
                  <a:lnTo>
                    <a:pt x="56" y="99"/>
                  </a:lnTo>
                  <a:lnTo>
                    <a:pt x="33" y="99"/>
                  </a:lnTo>
                  <a:lnTo>
                    <a:pt x="21" y="110"/>
                  </a:lnTo>
                  <a:lnTo>
                    <a:pt x="0" y="83"/>
                  </a:lnTo>
                </a:path>
              </a:pathLst>
            </a:custGeom>
            <a:grpFill/>
            <a:ln w="6350">
              <a:noFill/>
              <a:round/>
              <a:headEnd/>
              <a:tailEnd/>
            </a:ln>
          </p:spPr>
          <p:txBody>
            <a:bodyPr lIns="0" tIns="0" rIns="0" bIns="0" anchor="ctr">
              <a:spAutoFit/>
            </a:bodyPr>
            <a:lstStyle/>
            <a:p>
              <a:pPr>
                <a:defRPr/>
              </a:pPr>
              <a:endParaRPr lang="en-GB" dirty="0"/>
            </a:p>
          </p:txBody>
        </p:sp>
        <p:sp>
          <p:nvSpPr>
            <p:cNvPr id="222" name="Freeform 221"/>
            <p:cNvSpPr>
              <a:spLocks/>
            </p:cNvSpPr>
            <p:nvPr/>
          </p:nvSpPr>
          <p:spPr bwMode="auto">
            <a:xfrm>
              <a:off x="3893962" y="13721724"/>
              <a:ext cx="590285" cy="875202"/>
            </a:xfrm>
            <a:custGeom>
              <a:avLst/>
              <a:gdLst>
                <a:gd name="T0" fmla="*/ 0 w 147"/>
                <a:gd name="T1" fmla="*/ 128 h 224"/>
                <a:gd name="T2" fmla="*/ 0 w 147"/>
                <a:gd name="T3" fmla="*/ 128 h 224"/>
                <a:gd name="T4" fmla="*/ 21 w 147"/>
                <a:gd name="T5" fmla="*/ 139 h 224"/>
                <a:gd name="T6" fmla="*/ 16 w 147"/>
                <a:gd name="T7" fmla="*/ 150 h 224"/>
                <a:gd name="T8" fmla="*/ 26 w 147"/>
                <a:gd name="T9" fmla="*/ 187 h 224"/>
                <a:gd name="T10" fmla="*/ 9 w 147"/>
                <a:gd name="T11" fmla="*/ 194 h 224"/>
                <a:gd name="T12" fmla="*/ 28 w 147"/>
                <a:gd name="T13" fmla="*/ 223 h 224"/>
                <a:gd name="T14" fmla="*/ 72 w 147"/>
                <a:gd name="T15" fmla="*/ 214 h 224"/>
                <a:gd name="T16" fmla="*/ 77 w 147"/>
                <a:gd name="T17" fmla="*/ 203 h 224"/>
                <a:gd name="T18" fmla="*/ 97 w 147"/>
                <a:gd name="T19" fmla="*/ 199 h 224"/>
                <a:gd name="T20" fmla="*/ 127 w 147"/>
                <a:gd name="T21" fmla="*/ 174 h 224"/>
                <a:gd name="T22" fmla="*/ 117 w 147"/>
                <a:gd name="T23" fmla="*/ 147 h 224"/>
                <a:gd name="T24" fmla="*/ 131 w 147"/>
                <a:gd name="T25" fmla="*/ 111 h 224"/>
                <a:gd name="T26" fmla="*/ 145 w 147"/>
                <a:gd name="T27" fmla="*/ 108 h 224"/>
                <a:gd name="T28" fmla="*/ 146 w 147"/>
                <a:gd name="T29" fmla="*/ 56 h 224"/>
                <a:gd name="T30" fmla="*/ 36 w 147"/>
                <a:gd name="T31" fmla="*/ 0 h 224"/>
                <a:gd name="T32" fmla="*/ 22 w 147"/>
                <a:gd name="T33" fmla="*/ 5 h 224"/>
                <a:gd name="T34" fmla="*/ 22 w 147"/>
                <a:gd name="T35" fmla="*/ 27 h 224"/>
                <a:gd name="T36" fmla="*/ 36 w 147"/>
                <a:gd name="T37" fmla="*/ 43 h 224"/>
                <a:gd name="T38" fmla="*/ 28 w 147"/>
                <a:gd name="T39" fmla="*/ 92 h 224"/>
                <a:gd name="T40" fmla="*/ 0 w 147"/>
                <a:gd name="T41" fmla="*/ 128 h 224"/>
                <a:gd name="T42" fmla="*/ 0 w 147"/>
                <a:gd name="T43" fmla="*/ 128 h 2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224"/>
                <a:gd name="T68" fmla="*/ 147 w 147"/>
                <a:gd name="T69" fmla="*/ 224 h 2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224">
                  <a:moveTo>
                    <a:pt x="0" y="128"/>
                  </a:moveTo>
                  <a:lnTo>
                    <a:pt x="0" y="128"/>
                  </a:lnTo>
                  <a:lnTo>
                    <a:pt x="21" y="139"/>
                  </a:lnTo>
                  <a:lnTo>
                    <a:pt x="16" y="150"/>
                  </a:lnTo>
                  <a:lnTo>
                    <a:pt x="26" y="187"/>
                  </a:lnTo>
                  <a:lnTo>
                    <a:pt x="9" y="194"/>
                  </a:lnTo>
                  <a:lnTo>
                    <a:pt x="28" y="223"/>
                  </a:lnTo>
                  <a:lnTo>
                    <a:pt x="72" y="214"/>
                  </a:lnTo>
                  <a:lnTo>
                    <a:pt x="77" y="203"/>
                  </a:lnTo>
                  <a:lnTo>
                    <a:pt x="97" y="199"/>
                  </a:lnTo>
                  <a:lnTo>
                    <a:pt x="127" y="174"/>
                  </a:lnTo>
                  <a:lnTo>
                    <a:pt x="117" y="147"/>
                  </a:lnTo>
                  <a:lnTo>
                    <a:pt x="131" y="111"/>
                  </a:lnTo>
                  <a:lnTo>
                    <a:pt x="145" y="108"/>
                  </a:lnTo>
                  <a:lnTo>
                    <a:pt x="146" y="56"/>
                  </a:lnTo>
                  <a:lnTo>
                    <a:pt x="36" y="0"/>
                  </a:lnTo>
                  <a:lnTo>
                    <a:pt x="22" y="5"/>
                  </a:lnTo>
                  <a:lnTo>
                    <a:pt x="22" y="27"/>
                  </a:lnTo>
                  <a:lnTo>
                    <a:pt x="36" y="43"/>
                  </a:lnTo>
                  <a:lnTo>
                    <a:pt x="28" y="92"/>
                  </a:lnTo>
                  <a:lnTo>
                    <a:pt x="0" y="128"/>
                  </a:lnTo>
                </a:path>
              </a:pathLst>
            </a:custGeom>
            <a:grpFill/>
            <a:ln w="6350">
              <a:noFill/>
              <a:round/>
              <a:headEnd/>
              <a:tailEnd/>
            </a:ln>
          </p:spPr>
          <p:txBody>
            <a:bodyPr lIns="0" tIns="0" rIns="0" bIns="0" anchor="ctr">
              <a:spAutoFit/>
            </a:bodyPr>
            <a:lstStyle/>
            <a:p>
              <a:pPr>
                <a:defRPr/>
              </a:pPr>
              <a:endParaRPr lang="en-GB" dirty="0"/>
            </a:p>
          </p:txBody>
        </p:sp>
        <p:sp>
          <p:nvSpPr>
            <p:cNvPr id="223" name="Freeform 222"/>
            <p:cNvSpPr>
              <a:spLocks/>
            </p:cNvSpPr>
            <p:nvPr/>
          </p:nvSpPr>
          <p:spPr bwMode="auto">
            <a:xfrm>
              <a:off x="3769480" y="14788377"/>
              <a:ext cx="417616" cy="464951"/>
            </a:xfrm>
            <a:custGeom>
              <a:avLst/>
              <a:gdLst>
                <a:gd name="T0" fmla="*/ 0 w 104"/>
                <a:gd name="T1" fmla="*/ 104 h 119"/>
                <a:gd name="T2" fmla="*/ 0 w 104"/>
                <a:gd name="T3" fmla="*/ 104 h 119"/>
                <a:gd name="T4" fmla="*/ 11 w 104"/>
                <a:gd name="T5" fmla="*/ 118 h 119"/>
                <a:gd name="T6" fmla="*/ 25 w 104"/>
                <a:gd name="T7" fmla="*/ 114 h 119"/>
                <a:gd name="T8" fmla="*/ 46 w 104"/>
                <a:gd name="T9" fmla="*/ 115 h 119"/>
                <a:gd name="T10" fmla="*/ 65 w 104"/>
                <a:gd name="T11" fmla="*/ 103 h 119"/>
                <a:gd name="T12" fmla="*/ 70 w 104"/>
                <a:gd name="T13" fmla="*/ 79 h 119"/>
                <a:gd name="T14" fmla="*/ 90 w 104"/>
                <a:gd name="T15" fmla="*/ 59 h 119"/>
                <a:gd name="T16" fmla="*/ 103 w 104"/>
                <a:gd name="T17" fmla="*/ 0 h 119"/>
                <a:gd name="T18" fmla="*/ 80 w 104"/>
                <a:gd name="T19" fmla="*/ 0 h 119"/>
                <a:gd name="T20" fmla="*/ 68 w 104"/>
                <a:gd name="T21" fmla="*/ 11 h 119"/>
                <a:gd name="T22" fmla="*/ 66 w 104"/>
                <a:gd name="T23" fmla="*/ 29 h 119"/>
                <a:gd name="T24" fmla="*/ 30 w 104"/>
                <a:gd name="T25" fmla="*/ 21 h 119"/>
                <a:gd name="T26" fmla="*/ 29 w 104"/>
                <a:gd name="T27" fmla="*/ 33 h 119"/>
                <a:gd name="T28" fmla="*/ 43 w 104"/>
                <a:gd name="T29" fmla="*/ 35 h 119"/>
                <a:gd name="T30" fmla="*/ 39 w 104"/>
                <a:gd name="T31" fmla="*/ 81 h 119"/>
                <a:gd name="T32" fmla="*/ 21 w 104"/>
                <a:gd name="T33" fmla="*/ 76 h 119"/>
                <a:gd name="T34" fmla="*/ 0 w 104"/>
                <a:gd name="T35" fmla="*/ 104 h 119"/>
                <a:gd name="T36" fmla="*/ 0 w 104"/>
                <a:gd name="T37" fmla="*/ 104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19"/>
                <a:gd name="T59" fmla="*/ 104 w 104"/>
                <a:gd name="T60" fmla="*/ 119 h 1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19">
                  <a:moveTo>
                    <a:pt x="0" y="104"/>
                  </a:moveTo>
                  <a:lnTo>
                    <a:pt x="0" y="104"/>
                  </a:lnTo>
                  <a:lnTo>
                    <a:pt x="11" y="118"/>
                  </a:lnTo>
                  <a:lnTo>
                    <a:pt x="25" y="114"/>
                  </a:lnTo>
                  <a:lnTo>
                    <a:pt x="46" y="115"/>
                  </a:lnTo>
                  <a:lnTo>
                    <a:pt x="65" y="103"/>
                  </a:lnTo>
                  <a:lnTo>
                    <a:pt x="70" y="79"/>
                  </a:lnTo>
                  <a:lnTo>
                    <a:pt x="90" y="59"/>
                  </a:lnTo>
                  <a:lnTo>
                    <a:pt x="103" y="0"/>
                  </a:lnTo>
                  <a:lnTo>
                    <a:pt x="80" y="0"/>
                  </a:lnTo>
                  <a:lnTo>
                    <a:pt x="68" y="11"/>
                  </a:lnTo>
                  <a:lnTo>
                    <a:pt x="66" y="29"/>
                  </a:lnTo>
                  <a:lnTo>
                    <a:pt x="30" y="21"/>
                  </a:lnTo>
                  <a:lnTo>
                    <a:pt x="29" y="33"/>
                  </a:lnTo>
                  <a:lnTo>
                    <a:pt x="43" y="35"/>
                  </a:lnTo>
                  <a:lnTo>
                    <a:pt x="39" y="81"/>
                  </a:lnTo>
                  <a:lnTo>
                    <a:pt x="21" y="76"/>
                  </a:lnTo>
                  <a:lnTo>
                    <a:pt x="0" y="104"/>
                  </a:lnTo>
                </a:path>
              </a:pathLst>
            </a:custGeom>
            <a:grpFill/>
            <a:ln w="6350">
              <a:noFill/>
              <a:round/>
              <a:headEnd/>
              <a:tailEnd/>
            </a:ln>
          </p:spPr>
          <p:txBody>
            <a:bodyPr lIns="0" tIns="0" rIns="0" bIns="0" anchor="ctr">
              <a:spAutoFit/>
            </a:bodyPr>
            <a:lstStyle/>
            <a:p>
              <a:pPr>
                <a:defRPr/>
              </a:pPr>
              <a:endParaRPr lang="en-GB" dirty="0"/>
            </a:p>
          </p:txBody>
        </p:sp>
        <p:sp>
          <p:nvSpPr>
            <p:cNvPr id="224" name="Freeform 223"/>
            <p:cNvSpPr>
              <a:spLocks/>
            </p:cNvSpPr>
            <p:nvPr/>
          </p:nvSpPr>
          <p:spPr bwMode="auto">
            <a:xfrm>
              <a:off x="3833730" y="14714141"/>
              <a:ext cx="1044041" cy="976788"/>
            </a:xfrm>
            <a:custGeom>
              <a:avLst/>
              <a:gdLst>
                <a:gd name="T0" fmla="*/ 0 w 260"/>
                <a:gd name="T1" fmla="*/ 147 h 250"/>
                <a:gd name="T2" fmla="*/ 0 w 260"/>
                <a:gd name="T3" fmla="*/ 147 h 250"/>
                <a:gd name="T4" fmla="*/ 1 w 260"/>
                <a:gd name="T5" fmla="*/ 154 h 250"/>
                <a:gd name="T6" fmla="*/ 53 w 260"/>
                <a:gd name="T7" fmla="*/ 147 h 250"/>
                <a:gd name="T8" fmla="*/ 76 w 260"/>
                <a:gd name="T9" fmla="*/ 179 h 250"/>
                <a:gd name="T10" fmla="*/ 95 w 260"/>
                <a:gd name="T11" fmla="*/ 177 h 250"/>
                <a:gd name="T12" fmla="*/ 99 w 260"/>
                <a:gd name="T13" fmla="*/ 163 h 250"/>
                <a:gd name="T14" fmla="*/ 117 w 260"/>
                <a:gd name="T15" fmla="*/ 162 h 250"/>
                <a:gd name="T16" fmla="*/ 129 w 260"/>
                <a:gd name="T17" fmla="*/ 171 h 250"/>
                <a:gd name="T18" fmla="*/ 132 w 260"/>
                <a:gd name="T19" fmla="*/ 220 h 250"/>
                <a:gd name="T20" fmla="*/ 160 w 260"/>
                <a:gd name="T21" fmla="*/ 217 h 250"/>
                <a:gd name="T22" fmla="*/ 238 w 260"/>
                <a:gd name="T23" fmla="*/ 249 h 250"/>
                <a:gd name="T24" fmla="*/ 238 w 260"/>
                <a:gd name="T25" fmla="*/ 235 h 250"/>
                <a:gd name="T26" fmla="*/ 222 w 260"/>
                <a:gd name="T27" fmla="*/ 228 h 250"/>
                <a:gd name="T28" fmla="*/ 225 w 260"/>
                <a:gd name="T29" fmla="*/ 192 h 250"/>
                <a:gd name="T30" fmla="*/ 250 w 260"/>
                <a:gd name="T31" fmla="*/ 180 h 250"/>
                <a:gd name="T32" fmla="*/ 234 w 260"/>
                <a:gd name="T33" fmla="*/ 156 h 250"/>
                <a:gd name="T34" fmla="*/ 232 w 260"/>
                <a:gd name="T35" fmla="*/ 115 h 250"/>
                <a:gd name="T36" fmla="*/ 229 w 260"/>
                <a:gd name="T37" fmla="*/ 105 h 250"/>
                <a:gd name="T38" fmla="*/ 238 w 260"/>
                <a:gd name="T39" fmla="*/ 87 h 250"/>
                <a:gd name="T40" fmla="*/ 250 w 260"/>
                <a:gd name="T41" fmla="*/ 52 h 250"/>
                <a:gd name="T42" fmla="*/ 259 w 260"/>
                <a:gd name="T43" fmla="*/ 39 h 250"/>
                <a:gd name="T44" fmla="*/ 254 w 260"/>
                <a:gd name="T45" fmla="*/ 20 h 250"/>
                <a:gd name="T46" fmla="*/ 208 w 260"/>
                <a:gd name="T47" fmla="*/ 0 h 250"/>
                <a:gd name="T48" fmla="*/ 126 w 260"/>
                <a:gd name="T49" fmla="*/ 11 h 250"/>
                <a:gd name="T50" fmla="*/ 99 w 260"/>
                <a:gd name="T51" fmla="*/ 0 h 250"/>
                <a:gd name="T52" fmla="*/ 87 w 260"/>
                <a:gd name="T53" fmla="*/ 19 h 250"/>
                <a:gd name="T54" fmla="*/ 74 w 260"/>
                <a:gd name="T55" fmla="*/ 78 h 250"/>
                <a:gd name="T56" fmla="*/ 54 w 260"/>
                <a:gd name="T57" fmla="*/ 98 h 250"/>
                <a:gd name="T58" fmla="*/ 49 w 260"/>
                <a:gd name="T59" fmla="*/ 122 h 250"/>
                <a:gd name="T60" fmla="*/ 30 w 260"/>
                <a:gd name="T61" fmla="*/ 134 h 250"/>
                <a:gd name="T62" fmla="*/ 9 w 260"/>
                <a:gd name="T63" fmla="*/ 133 h 250"/>
                <a:gd name="T64" fmla="*/ 0 w 260"/>
                <a:gd name="T65" fmla="*/ 147 h 250"/>
                <a:gd name="T66" fmla="*/ 0 w 260"/>
                <a:gd name="T67" fmla="*/ 147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0"/>
                <a:gd name="T103" fmla="*/ 0 h 250"/>
                <a:gd name="T104" fmla="*/ 260 w 260"/>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0" h="250">
                  <a:moveTo>
                    <a:pt x="0" y="147"/>
                  </a:moveTo>
                  <a:lnTo>
                    <a:pt x="0" y="147"/>
                  </a:lnTo>
                  <a:lnTo>
                    <a:pt x="1" y="154"/>
                  </a:lnTo>
                  <a:lnTo>
                    <a:pt x="53" y="147"/>
                  </a:lnTo>
                  <a:lnTo>
                    <a:pt x="76" y="179"/>
                  </a:lnTo>
                  <a:lnTo>
                    <a:pt x="95" y="177"/>
                  </a:lnTo>
                  <a:lnTo>
                    <a:pt x="99" y="163"/>
                  </a:lnTo>
                  <a:lnTo>
                    <a:pt x="117" y="162"/>
                  </a:lnTo>
                  <a:lnTo>
                    <a:pt x="129" y="171"/>
                  </a:lnTo>
                  <a:lnTo>
                    <a:pt x="132" y="220"/>
                  </a:lnTo>
                  <a:lnTo>
                    <a:pt x="160" y="217"/>
                  </a:lnTo>
                  <a:lnTo>
                    <a:pt x="238" y="249"/>
                  </a:lnTo>
                  <a:lnTo>
                    <a:pt x="238" y="235"/>
                  </a:lnTo>
                  <a:lnTo>
                    <a:pt x="222" y="228"/>
                  </a:lnTo>
                  <a:lnTo>
                    <a:pt x="225" y="192"/>
                  </a:lnTo>
                  <a:lnTo>
                    <a:pt x="250" y="180"/>
                  </a:lnTo>
                  <a:lnTo>
                    <a:pt x="234" y="156"/>
                  </a:lnTo>
                  <a:lnTo>
                    <a:pt x="232" y="115"/>
                  </a:lnTo>
                  <a:lnTo>
                    <a:pt x="229" y="105"/>
                  </a:lnTo>
                  <a:lnTo>
                    <a:pt x="238" y="87"/>
                  </a:lnTo>
                  <a:lnTo>
                    <a:pt x="250" y="52"/>
                  </a:lnTo>
                  <a:lnTo>
                    <a:pt x="259" y="39"/>
                  </a:lnTo>
                  <a:lnTo>
                    <a:pt x="254" y="20"/>
                  </a:lnTo>
                  <a:lnTo>
                    <a:pt x="208" y="0"/>
                  </a:lnTo>
                  <a:lnTo>
                    <a:pt x="126" y="11"/>
                  </a:lnTo>
                  <a:lnTo>
                    <a:pt x="99" y="0"/>
                  </a:lnTo>
                  <a:lnTo>
                    <a:pt x="87" y="19"/>
                  </a:lnTo>
                  <a:lnTo>
                    <a:pt x="74" y="78"/>
                  </a:lnTo>
                  <a:lnTo>
                    <a:pt x="54" y="98"/>
                  </a:lnTo>
                  <a:lnTo>
                    <a:pt x="49" y="122"/>
                  </a:lnTo>
                  <a:lnTo>
                    <a:pt x="30" y="134"/>
                  </a:lnTo>
                  <a:lnTo>
                    <a:pt x="9" y="133"/>
                  </a:lnTo>
                  <a:lnTo>
                    <a:pt x="0" y="147"/>
                  </a:lnTo>
                </a:path>
              </a:pathLst>
            </a:custGeom>
            <a:grpFill/>
            <a:ln w="6350">
              <a:noFill/>
              <a:round/>
              <a:headEnd/>
              <a:tailEnd/>
            </a:ln>
          </p:spPr>
          <p:txBody>
            <a:bodyPr lIns="0" tIns="0" rIns="0" bIns="0" anchor="ctr">
              <a:spAutoFit/>
            </a:bodyPr>
            <a:lstStyle/>
            <a:p>
              <a:pPr>
                <a:defRPr/>
              </a:pPr>
              <a:endParaRPr lang="en-GB" dirty="0"/>
            </a:p>
          </p:txBody>
        </p:sp>
        <p:sp>
          <p:nvSpPr>
            <p:cNvPr id="225" name="Freeform 224"/>
            <p:cNvSpPr>
              <a:spLocks/>
            </p:cNvSpPr>
            <p:nvPr/>
          </p:nvSpPr>
          <p:spPr bwMode="auto">
            <a:xfrm>
              <a:off x="4933988" y="13014530"/>
              <a:ext cx="132513" cy="70329"/>
            </a:xfrm>
            <a:custGeom>
              <a:avLst/>
              <a:gdLst>
                <a:gd name="T0" fmla="*/ 0 w 33"/>
                <a:gd name="T1" fmla="*/ 9 h 18"/>
                <a:gd name="T2" fmla="*/ 0 w 33"/>
                <a:gd name="T3" fmla="*/ 9 h 18"/>
                <a:gd name="T4" fmla="*/ 11 w 33"/>
                <a:gd name="T5" fmla="*/ 17 h 18"/>
                <a:gd name="T6" fmla="*/ 32 w 33"/>
                <a:gd name="T7" fmla="*/ 0 h 18"/>
                <a:gd name="T8" fmla="*/ 0 w 33"/>
                <a:gd name="T9" fmla="*/ 9 h 18"/>
                <a:gd name="T10" fmla="*/ 0 w 33"/>
                <a:gd name="T11" fmla="*/ 9 h 18"/>
                <a:gd name="T12" fmla="*/ 0 60000 65536"/>
                <a:gd name="T13" fmla="*/ 0 60000 65536"/>
                <a:gd name="T14" fmla="*/ 0 60000 65536"/>
                <a:gd name="T15" fmla="*/ 0 60000 65536"/>
                <a:gd name="T16" fmla="*/ 0 60000 65536"/>
                <a:gd name="T17" fmla="*/ 0 60000 65536"/>
                <a:gd name="T18" fmla="*/ 0 w 33"/>
                <a:gd name="T19" fmla="*/ 0 h 18"/>
                <a:gd name="T20" fmla="*/ 33 w 3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3" h="18">
                  <a:moveTo>
                    <a:pt x="0" y="9"/>
                  </a:moveTo>
                  <a:lnTo>
                    <a:pt x="0" y="9"/>
                  </a:lnTo>
                  <a:lnTo>
                    <a:pt x="11" y="17"/>
                  </a:lnTo>
                  <a:lnTo>
                    <a:pt x="32" y="0"/>
                  </a:lnTo>
                  <a:lnTo>
                    <a:pt x="0" y="9"/>
                  </a:lnTo>
                </a:path>
              </a:pathLst>
            </a:custGeom>
            <a:grpFill/>
            <a:ln w="6350">
              <a:noFill/>
              <a:round/>
              <a:headEnd/>
              <a:tailEnd/>
            </a:ln>
          </p:spPr>
          <p:txBody>
            <a:bodyPr lIns="0" tIns="0" rIns="0" bIns="0" anchor="ctr">
              <a:spAutoFit/>
            </a:bodyPr>
            <a:lstStyle/>
            <a:p>
              <a:pPr>
                <a:defRPr/>
              </a:pPr>
              <a:endParaRPr lang="en-GB" dirty="0"/>
            </a:p>
          </p:txBody>
        </p:sp>
        <p:sp>
          <p:nvSpPr>
            <p:cNvPr id="226" name="Freeform 225"/>
            <p:cNvSpPr>
              <a:spLocks/>
            </p:cNvSpPr>
            <p:nvPr/>
          </p:nvSpPr>
          <p:spPr bwMode="auto">
            <a:xfrm>
              <a:off x="3211321" y="14323426"/>
              <a:ext cx="152590" cy="332108"/>
            </a:xfrm>
            <a:custGeom>
              <a:avLst/>
              <a:gdLst>
                <a:gd name="T0" fmla="*/ 0 w 38"/>
                <a:gd name="T1" fmla="*/ 21 h 85"/>
                <a:gd name="T2" fmla="*/ 0 w 38"/>
                <a:gd name="T3" fmla="*/ 21 h 85"/>
                <a:gd name="T4" fmla="*/ 14 w 38"/>
                <a:gd name="T5" fmla="*/ 84 h 85"/>
                <a:gd name="T6" fmla="*/ 26 w 38"/>
                <a:gd name="T7" fmla="*/ 83 h 85"/>
                <a:gd name="T8" fmla="*/ 37 w 38"/>
                <a:gd name="T9" fmla="*/ 10 h 85"/>
                <a:gd name="T10" fmla="*/ 26 w 38"/>
                <a:gd name="T11" fmla="*/ 0 h 85"/>
                <a:gd name="T12" fmla="*/ 19 w 38"/>
                <a:gd name="T13" fmla="*/ 7 h 85"/>
                <a:gd name="T14" fmla="*/ 0 w 38"/>
                <a:gd name="T15" fmla="*/ 21 h 85"/>
                <a:gd name="T16" fmla="*/ 0 w 38"/>
                <a:gd name="T17" fmla="*/ 21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85"/>
                <a:gd name="T29" fmla="*/ 38 w 38"/>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85">
                  <a:moveTo>
                    <a:pt x="0" y="21"/>
                  </a:moveTo>
                  <a:lnTo>
                    <a:pt x="0" y="21"/>
                  </a:lnTo>
                  <a:lnTo>
                    <a:pt x="14" y="84"/>
                  </a:lnTo>
                  <a:lnTo>
                    <a:pt x="26" y="83"/>
                  </a:lnTo>
                  <a:lnTo>
                    <a:pt x="37" y="10"/>
                  </a:lnTo>
                  <a:lnTo>
                    <a:pt x="26" y="0"/>
                  </a:lnTo>
                  <a:lnTo>
                    <a:pt x="19" y="7"/>
                  </a:lnTo>
                  <a:lnTo>
                    <a:pt x="0" y="21"/>
                  </a:lnTo>
                </a:path>
              </a:pathLst>
            </a:custGeom>
            <a:grpFill/>
            <a:ln w="6350">
              <a:noFill/>
              <a:round/>
              <a:headEnd/>
              <a:tailEnd/>
            </a:ln>
          </p:spPr>
          <p:txBody>
            <a:bodyPr lIns="0" tIns="0" rIns="0" bIns="0" anchor="ctr">
              <a:spAutoFit/>
            </a:bodyPr>
            <a:lstStyle/>
            <a:p>
              <a:pPr>
                <a:defRPr/>
              </a:pPr>
              <a:endParaRPr lang="en-GB" dirty="0"/>
            </a:p>
          </p:txBody>
        </p:sp>
        <p:sp>
          <p:nvSpPr>
            <p:cNvPr id="227" name="Freeform 226"/>
            <p:cNvSpPr>
              <a:spLocks/>
            </p:cNvSpPr>
            <p:nvPr/>
          </p:nvSpPr>
          <p:spPr bwMode="auto">
            <a:xfrm>
              <a:off x="3677123" y="14866520"/>
              <a:ext cx="104404" cy="70329"/>
            </a:xfrm>
            <a:custGeom>
              <a:avLst/>
              <a:gdLst>
                <a:gd name="T0" fmla="*/ 0 w 26"/>
                <a:gd name="T1" fmla="*/ 17 h 18"/>
                <a:gd name="T2" fmla="*/ 0 w 26"/>
                <a:gd name="T3" fmla="*/ 17 h 18"/>
                <a:gd name="T4" fmla="*/ 3 w 26"/>
                <a:gd name="T5" fmla="*/ 1 h 18"/>
                <a:gd name="T6" fmla="*/ 25 w 26"/>
                <a:gd name="T7" fmla="*/ 0 h 18"/>
                <a:gd name="T8" fmla="*/ 25 w 26"/>
                <a:gd name="T9" fmla="*/ 15 h 18"/>
                <a:gd name="T10" fmla="*/ 0 w 26"/>
                <a:gd name="T11" fmla="*/ 17 h 18"/>
                <a:gd name="T12" fmla="*/ 0 w 26"/>
                <a:gd name="T13" fmla="*/ 17 h 18"/>
                <a:gd name="T14" fmla="*/ 0 60000 65536"/>
                <a:gd name="T15" fmla="*/ 0 60000 65536"/>
                <a:gd name="T16" fmla="*/ 0 60000 65536"/>
                <a:gd name="T17" fmla="*/ 0 60000 65536"/>
                <a:gd name="T18" fmla="*/ 0 60000 65536"/>
                <a:gd name="T19" fmla="*/ 0 60000 65536"/>
                <a:gd name="T20" fmla="*/ 0 60000 65536"/>
                <a:gd name="T21" fmla="*/ 0 w 26"/>
                <a:gd name="T22" fmla="*/ 0 h 18"/>
                <a:gd name="T23" fmla="*/ 26 w 2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8">
                  <a:moveTo>
                    <a:pt x="0" y="17"/>
                  </a:moveTo>
                  <a:lnTo>
                    <a:pt x="0" y="17"/>
                  </a:lnTo>
                  <a:lnTo>
                    <a:pt x="3" y="1"/>
                  </a:lnTo>
                  <a:lnTo>
                    <a:pt x="25" y="0"/>
                  </a:lnTo>
                  <a:lnTo>
                    <a:pt x="25" y="15"/>
                  </a:lnTo>
                  <a:lnTo>
                    <a:pt x="0" y="17"/>
                  </a:lnTo>
                </a:path>
              </a:pathLst>
            </a:custGeom>
            <a:grpFill/>
            <a:ln w="6350">
              <a:noFill/>
              <a:round/>
              <a:headEnd/>
              <a:tailEnd/>
            </a:ln>
          </p:spPr>
          <p:txBody>
            <a:bodyPr lIns="0" tIns="0" rIns="0" bIns="0" anchor="ctr">
              <a:spAutoFit/>
            </a:bodyPr>
            <a:lstStyle/>
            <a:p>
              <a:pPr>
                <a:defRPr/>
              </a:pPr>
              <a:endParaRPr lang="en-GB" dirty="0"/>
            </a:p>
          </p:txBody>
        </p:sp>
        <p:sp>
          <p:nvSpPr>
            <p:cNvPr id="228" name="Freeform 227"/>
            <p:cNvSpPr>
              <a:spLocks/>
            </p:cNvSpPr>
            <p:nvPr/>
          </p:nvSpPr>
          <p:spPr bwMode="auto">
            <a:xfrm>
              <a:off x="4966112" y="14018668"/>
              <a:ext cx="831218" cy="785337"/>
            </a:xfrm>
            <a:custGeom>
              <a:avLst/>
              <a:gdLst>
                <a:gd name="T0" fmla="*/ 0 w 207"/>
                <a:gd name="T1" fmla="*/ 140 h 201"/>
                <a:gd name="T2" fmla="*/ 0 w 207"/>
                <a:gd name="T3" fmla="*/ 140 h 201"/>
                <a:gd name="T4" fmla="*/ 16 w 207"/>
                <a:gd name="T5" fmla="*/ 129 h 201"/>
                <a:gd name="T6" fmla="*/ 17 w 207"/>
                <a:gd name="T7" fmla="*/ 105 h 201"/>
                <a:gd name="T8" fmla="*/ 44 w 207"/>
                <a:gd name="T9" fmla="*/ 72 h 201"/>
                <a:gd name="T10" fmla="*/ 55 w 207"/>
                <a:gd name="T11" fmla="*/ 13 h 201"/>
                <a:gd name="T12" fmla="*/ 76 w 207"/>
                <a:gd name="T13" fmla="*/ 0 h 201"/>
                <a:gd name="T14" fmla="*/ 92 w 207"/>
                <a:gd name="T15" fmla="*/ 40 h 201"/>
                <a:gd name="T16" fmla="*/ 137 w 207"/>
                <a:gd name="T17" fmla="*/ 74 h 201"/>
                <a:gd name="T18" fmla="*/ 121 w 207"/>
                <a:gd name="T19" fmla="*/ 95 h 201"/>
                <a:gd name="T20" fmla="*/ 136 w 207"/>
                <a:gd name="T21" fmla="*/ 100 h 201"/>
                <a:gd name="T22" fmla="*/ 152 w 207"/>
                <a:gd name="T23" fmla="*/ 124 h 201"/>
                <a:gd name="T24" fmla="*/ 206 w 207"/>
                <a:gd name="T25" fmla="*/ 138 h 201"/>
                <a:gd name="T26" fmla="*/ 165 w 207"/>
                <a:gd name="T27" fmla="*/ 179 h 201"/>
                <a:gd name="T28" fmla="*/ 122 w 207"/>
                <a:gd name="T29" fmla="*/ 194 h 201"/>
                <a:gd name="T30" fmla="*/ 83 w 207"/>
                <a:gd name="T31" fmla="*/ 200 h 201"/>
                <a:gd name="T32" fmla="*/ 39 w 207"/>
                <a:gd name="T33" fmla="*/ 185 h 201"/>
                <a:gd name="T34" fmla="*/ 24 w 207"/>
                <a:gd name="T35" fmla="*/ 156 h 201"/>
                <a:gd name="T36" fmla="*/ 0 w 207"/>
                <a:gd name="T37" fmla="*/ 140 h 201"/>
                <a:gd name="T38" fmla="*/ 0 w 207"/>
                <a:gd name="T39" fmla="*/ 140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7"/>
                <a:gd name="T61" fmla="*/ 0 h 201"/>
                <a:gd name="T62" fmla="*/ 207 w 207"/>
                <a:gd name="T63" fmla="*/ 201 h 2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7" h="201">
                  <a:moveTo>
                    <a:pt x="0" y="140"/>
                  </a:moveTo>
                  <a:lnTo>
                    <a:pt x="0" y="140"/>
                  </a:lnTo>
                  <a:lnTo>
                    <a:pt x="16" y="129"/>
                  </a:lnTo>
                  <a:lnTo>
                    <a:pt x="17" y="105"/>
                  </a:lnTo>
                  <a:lnTo>
                    <a:pt x="44" y="72"/>
                  </a:lnTo>
                  <a:lnTo>
                    <a:pt x="55" y="13"/>
                  </a:lnTo>
                  <a:lnTo>
                    <a:pt x="76" y="0"/>
                  </a:lnTo>
                  <a:lnTo>
                    <a:pt x="92" y="40"/>
                  </a:lnTo>
                  <a:lnTo>
                    <a:pt x="137" y="74"/>
                  </a:lnTo>
                  <a:lnTo>
                    <a:pt x="121" y="95"/>
                  </a:lnTo>
                  <a:lnTo>
                    <a:pt x="136" y="100"/>
                  </a:lnTo>
                  <a:lnTo>
                    <a:pt x="152" y="124"/>
                  </a:lnTo>
                  <a:lnTo>
                    <a:pt x="206" y="138"/>
                  </a:lnTo>
                  <a:lnTo>
                    <a:pt x="165" y="179"/>
                  </a:lnTo>
                  <a:lnTo>
                    <a:pt x="122" y="194"/>
                  </a:lnTo>
                  <a:lnTo>
                    <a:pt x="83" y="200"/>
                  </a:lnTo>
                  <a:lnTo>
                    <a:pt x="39" y="185"/>
                  </a:lnTo>
                  <a:lnTo>
                    <a:pt x="24" y="156"/>
                  </a:lnTo>
                  <a:lnTo>
                    <a:pt x="0" y="140"/>
                  </a:lnTo>
                </a:path>
              </a:pathLst>
            </a:custGeom>
            <a:grpFill/>
            <a:ln w="6350">
              <a:noFill/>
              <a:round/>
              <a:headEnd/>
              <a:tailEnd/>
            </a:ln>
          </p:spPr>
          <p:txBody>
            <a:bodyPr lIns="0" tIns="0" rIns="0" bIns="0" anchor="ctr">
              <a:spAutoFit/>
            </a:bodyPr>
            <a:lstStyle/>
            <a:p>
              <a:pPr>
                <a:defRPr/>
              </a:pPr>
              <a:endParaRPr lang="en-GB" dirty="0"/>
            </a:p>
          </p:txBody>
        </p:sp>
        <p:sp>
          <p:nvSpPr>
            <p:cNvPr id="229" name="Freeform 228"/>
            <p:cNvSpPr>
              <a:spLocks/>
            </p:cNvSpPr>
            <p:nvPr/>
          </p:nvSpPr>
          <p:spPr bwMode="auto">
            <a:xfrm>
              <a:off x="5451992" y="14307797"/>
              <a:ext cx="88342" cy="105493"/>
            </a:xfrm>
            <a:custGeom>
              <a:avLst/>
              <a:gdLst>
                <a:gd name="T0" fmla="*/ 0 w 22"/>
                <a:gd name="T1" fmla="*/ 21 h 27"/>
                <a:gd name="T2" fmla="*/ 0 w 22"/>
                <a:gd name="T3" fmla="*/ 21 h 27"/>
                <a:gd name="T4" fmla="*/ 15 w 22"/>
                <a:gd name="T5" fmla="*/ 26 h 27"/>
                <a:gd name="T6" fmla="*/ 21 w 22"/>
                <a:gd name="T7" fmla="*/ 18 h 27"/>
                <a:gd name="T8" fmla="*/ 10 w 22"/>
                <a:gd name="T9" fmla="*/ 16 h 27"/>
                <a:gd name="T10" fmla="*/ 21 w 22"/>
                <a:gd name="T11" fmla="*/ 10 h 27"/>
                <a:gd name="T12" fmla="*/ 16 w 22"/>
                <a:gd name="T13" fmla="*/ 0 h 27"/>
                <a:gd name="T14" fmla="*/ 0 w 22"/>
                <a:gd name="T15" fmla="*/ 21 h 27"/>
                <a:gd name="T16" fmla="*/ 0 w 22"/>
                <a:gd name="T17" fmla="*/ 2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7"/>
                <a:gd name="T29" fmla="*/ 22 w 2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7">
                  <a:moveTo>
                    <a:pt x="0" y="21"/>
                  </a:moveTo>
                  <a:lnTo>
                    <a:pt x="0" y="21"/>
                  </a:lnTo>
                  <a:lnTo>
                    <a:pt x="15" y="26"/>
                  </a:lnTo>
                  <a:lnTo>
                    <a:pt x="21" y="18"/>
                  </a:lnTo>
                  <a:lnTo>
                    <a:pt x="10" y="16"/>
                  </a:lnTo>
                  <a:lnTo>
                    <a:pt x="21" y="10"/>
                  </a:lnTo>
                  <a:lnTo>
                    <a:pt x="16" y="0"/>
                  </a:lnTo>
                  <a:lnTo>
                    <a:pt x="0" y="21"/>
                  </a:lnTo>
                </a:path>
              </a:pathLst>
            </a:custGeom>
            <a:grpFill/>
            <a:ln w="6350">
              <a:noFill/>
              <a:round/>
              <a:headEnd/>
              <a:tailEnd/>
            </a:ln>
          </p:spPr>
          <p:txBody>
            <a:bodyPr lIns="0" tIns="0" rIns="0" bIns="0" anchor="ctr">
              <a:spAutoFit/>
            </a:bodyPr>
            <a:lstStyle/>
            <a:p>
              <a:pPr>
                <a:defRPr/>
              </a:pPr>
              <a:endParaRPr lang="en-GB" dirty="0"/>
            </a:p>
          </p:txBody>
        </p:sp>
        <p:sp>
          <p:nvSpPr>
            <p:cNvPr id="230" name="Freeform 229"/>
            <p:cNvSpPr>
              <a:spLocks/>
            </p:cNvSpPr>
            <p:nvPr/>
          </p:nvSpPr>
          <p:spPr bwMode="auto">
            <a:xfrm>
              <a:off x="3636968" y="14866520"/>
              <a:ext cx="309197" cy="332108"/>
            </a:xfrm>
            <a:custGeom>
              <a:avLst/>
              <a:gdLst>
                <a:gd name="T0" fmla="*/ 0 w 77"/>
                <a:gd name="T1" fmla="*/ 40 h 85"/>
                <a:gd name="T2" fmla="*/ 0 w 77"/>
                <a:gd name="T3" fmla="*/ 40 h 85"/>
                <a:gd name="T4" fmla="*/ 9 w 77"/>
                <a:gd name="T5" fmla="*/ 27 h 85"/>
                <a:gd name="T6" fmla="*/ 14 w 77"/>
                <a:gd name="T7" fmla="*/ 28 h 85"/>
                <a:gd name="T8" fmla="*/ 10 w 77"/>
                <a:gd name="T9" fmla="*/ 17 h 85"/>
                <a:gd name="T10" fmla="*/ 35 w 77"/>
                <a:gd name="T11" fmla="*/ 15 h 85"/>
                <a:gd name="T12" fmla="*/ 35 w 77"/>
                <a:gd name="T13" fmla="*/ 0 h 85"/>
                <a:gd name="T14" fmla="*/ 63 w 77"/>
                <a:gd name="T15" fmla="*/ 1 h 85"/>
                <a:gd name="T16" fmla="*/ 62 w 77"/>
                <a:gd name="T17" fmla="*/ 13 h 85"/>
                <a:gd name="T18" fmla="*/ 76 w 77"/>
                <a:gd name="T19" fmla="*/ 15 h 85"/>
                <a:gd name="T20" fmla="*/ 72 w 77"/>
                <a:gd name="T21" fmla="*/ 61 h 85"/>
                <a:gd name="T22" fmla="*/ 54 w 77"/>
                <a:gd name="T23" fmla="*/ 56 h 85"/>
                <a:gd name="T24" fmla="*/ 33 w 77"/>
                <a:gd name="T25" fmla="*/ 84 h 85"/>
                <a:gd name="T26" fmla="*/ 0 w 77"/>
                <a:gd name="T27" fmla="*/ 40 h 85"/>
                <a:gd name="T28" fmla="*/ 0 w 77"/>
                <a:gd name="T29" fmla="*/ 4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5"/>
                <a:gd name="T47" fmla="*/ 77 w 77"/>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5">
                  <a:moveTo>
                    <a:pt x="0" y="40"/>
                  </a:moveTo>
                  <a:lnTo>
                    <a:pt x="0" y="40"/>
                  </a:lnTo>
                  <a:lnTo>
                    <a:pt x="9" y="27"/>
                  </a:lnTo>
                  <a:lnTo>
                    <a:pt x="14" y="28"/>
                  </a:lnTo>
                  <a:lnTo>
                    <a:pt x="10" y="17"/>
                  </a:lnTo>
                  <a:lnTo>
                    <a:pt x="35" y="15"/>
                  </a:lnTo>
                  <a:lnTo>
                    <a:pt x="35" y="0"/>
                  </a:lnTo>
                  <a:lnTo>
                    <a:pt x="63" y="1"/>
                  </a:lnTo>
                  <a:lnTo>
                    <a:pt x="62" y="13"/>
                  </a:lnTo>
                  <a:lnTo>
                    <a:pt x="76" y="15"/>
                  </a:lnTo>
                  <a:lnTo>
                    <a:pt x="72" y="61"/>
                  </a:lnTo>
                  <a:lnTo>
                    <a:pt x="54" y="56"/>
                  </a:lnTo>
                  <a:lnTo>
                    <a:pt x="33" y="84"/>
                  </a:lnTo>
                  <a:lnTo>
                    <a:pt x="0" y="40"/>
                  </a:lnTo>
                </a:path>
              </a:pathLst>
            </a:custGeom>
            <a:grpFill/>
            <a:ln w="6350">
              <a:noFill/>
              <a:round/>
              <a:headEnd/>
              <a:tailEnd/>
            </a:ln>
          </p:spPr>
          <p:txBody>
            <a:bodyPr lIns="0" tIns="0" rIns="0" bIns="0" anchor="ctr">
              <a:spAutoFit/>
            </a:bodyPr>
            <a:lstStyle/>
            <a:p>
              <a:pPr>
                <a:defRPr/>
              </a:pPr>
              <a:endParaRPr lang="en-GB" dirty="0"/>
            </a:p>
          </p:txBody>
        </p:sp>
        <p:sp>
          <p:nvSpPr>
            <p:cNvPr id="231" name="Freeform 230"/>
            <p:cNvSpPr>
              <a:spLocks/>
            </p:cNvSpPr>
            <p:nvPr/>
          </p:nvSpPr>
          <p:spPr bwMode="auto">
            <a:xfrm>
              <a:off x="2243574" y="14260911"/>
              <a:ext cx="168653" cy="31257"/>
            </a:xfrm>
            <a:custGeom>
              <a:avLst/>
              <a:gdLst>
                <a:gd name="T0" fmla="*/ 0 w 42"/>
                <a:gd name="T1" fmla="*/ 7 h 8"/>
                <a:gd name="T2" fmla="*/ 0 w 42"/>
                <a:gd name="T3" fmla="*/ 7 h 8"/>
                <a:gd name="T4" fmla="*/ 2 w 42"/>
                <a:gd name="T5" fmla="*/ 0 h 8"/>
                <a:gd name="T6" fmla="*/ 41 w 42"/>
                <a:gd name="T7" fmla="*/ 2 h 8"/>
                <a:gd name="T8" fmla="*/ 0 w 42"/>
                <a:gd name="T9" fmla="*/ 7 h 8"/>
                <a:gd name="T10" fmla="*/ 0 w 42"/>
                <a:gd name="T11" fmla="*/ 7 h 8"/>
                <a:gd name="T12" fmla="*/ 0 60000 65536"/>
                <a:gd name="T13" fmla="*/ 0 60000 65536"/>
                <a:gd name="T14" fmla="*/ 0 60000 65536"/>
                <a:gd name="T15" fmla="*/ 0 60000 65536"/>
                <a:gd name="T16" fmla="*/ 0 60000 65536"/>
                <a:gd name="T17" fmla="*/ 0 60000 65536"/>
                <a:gd name="T18" fmla="*/ 0 w 42"/>
                <a:gd name="T19" fmla="*/ 0 h 8"/>
                <a:gd name="T20" fmla="*/ 42 w 42"/>
                <a:gd name="T21" fmla="*/ 8 h 8"/>
              </a:gdLst>
              <a:ahLst/>
              <a:cxnLst>
                <a:cxn ang="T12">
                  <a:pos x="T0" y="T1"/>
                </a:cxn>
                <a:cxn ang="T13">
                  <a:pos x="T2" y="T3"/>
                </a:cxn>
                <a:cxn ang="T14">
                  <a:pos x="T4" y="T5"/>
                </a:cxn>
                <a:cxn ang="T15">
                  <a:pos x="T6" y="T7"/>
                </a:cxn>
                <a:cxn ang="T16">
                  <a:pos x="T8" y="T9"/>
                </a:cxn>
                <a:cxn ang="T17">
                  <a:pos x="T10" y="T11"/>
                </a:cxn>
              </a:cxnLst>
              <a:rect l="T18" t="T19" r="T20" b="T21"/>
              <a:pathLst>
                <a:path w="42" h="8">
                  <a:moveTo>
                    <a:pt x="0" y="7"/>
                  </a:moveTo>
                  <a:lnTo>
                    <a:pt x="0" y="7"/>
                  </a:lnTo>
                  <a:lnTo>
                    <a:pt x="2" y="0"/>
                  </a:lnTo>
                  <a:lnTo>
                    <a:pt x="41" y="2"/>
                  </a:lnTo>
                  <a:lnTo>
                    <a:pt x="0" y="7"/>
                  </a:lnTo>
                </a:path>
              </a:pathLst>
            </a:custGeom>
            <a:grpFill/>
            <a:ln w="6350">
              <a:noFill/>
              <a:round/>
              <a:headEnd/>
              <a:tailEnd/>
            </a:ln>
          </p:spPr>
          <p:txBody>
            <a:bodyPr lIns="0" tIns="0" rIns="0" bIns="0" anchor="ctr">
              <a:spAutoFit/>
            </a:bodyPr>
            <a:lstStyle/>
            <a:p>
              <a:pPr>
                <a:defRPr/>
              </a:pPr>
              <a:endParaRPr lang="en-GB" dirty="0"/>
            </a:p>
          </p:txBody>
        </p:sp>
        <p:sp>
          <p:nvSpPr>
            <p:cNvPr id="232" name="Freeform 231"/>
            <p:cNvSpPr>
              <a:spLocks/>
            </p:cNvSpPr>
            <p:nvPr/>
          </p:nvSpPr>
          <p:spPr bwMode="auto">
            <a:xfrm>
              <a:off x="2994481" y="14389847"/>
              <a:ext cx="236917" cy="347736"/>
            </a:xfrm>
            <a:custGeom>
              <a:avLst/>
              <a:gdLst>
                <a:gd name="T0" fmla="*/ 0 w 59"/>
                <a:gd name="T1" fmla="*/ 83 h 89"/>
                <a:gd name="T2" fmla="*/ 0 w 59"/>
                <a:gd name="T3" fmla="*/ 83 h 89"/>
                <a:gd name="T4" fmla="*/ 5 w 59"/>
                <a:gd name="T5" fmla="*/ 23 h 89"/>
                <a:gd name="T6" fmla="*/ 3 w 59"/>
                <a:gd name="T7" fmla="*/ 4 h 89"/>
                <a:gd name="T8" fmla="*/ 39 w 59"/>
                <a:gd name="T9" fmla="*/ 0 h 89"/>
                <a:gd name="T10" fmla="*/ 58 w 59"/>
                <a:gd name="T11" fmla="*/ 70 h 89"/>
                <a:gd name="T12" fmla="*/ 15 w 59"/>
                <a:gd name="T13" fmla="*/ 88 h 89"/>
                <a:gd name="T14" fmla="*/ 0 w 59"/>
                <a:gd name="T15" fmla="*/ 83 h 89"/>
                <a:gd name="T16" fmla="*/ 0 w 59"/>
                <a:gd name="T17" fmla="*/ 83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89"/>
                <a:gd name="T29" fmla="*/ 59 w 5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89">
                  <a:moveTo>
                    <a:pt x="0" y="83"/>
                  </a:moveTo>
                  <a:lnTo>
                    <a:pt x="0" y="83"/>
                  </a:lnTo>
                  <a:lnTo>
                    <a:pt x="5" y="23"/>
                  </a:lnTo>
                  <a:lnTo>
                    <a:pt x="3" y="4"/>
                  </a:lnTo>
                  <a:lnTo>
                    <a:pt x="39" y="0"/>
                  </a:lnTo>
                  <a:lnTo>
                    <a:pt x="58" y="70"/>
                  </a:lnTo>
                  <a:lnTo>
                    <a:pt x="15" y="88"/>
                  </a:lnTo>
                  <a:lnTo>
                    <a:pt x="0" y="83"/>
                  </a:lnTo>
                </a:path>
              </a:pathLst>
            </a:custGeom>
            <a:grpFill/>
            <a:ln w="6350">
              <a:noFill/>
              <a:round/>
              <a:headEnd/>
              <a:tailEnd/>
            </a:ln>
          </p:spPr>
          <p:txBody>
            <a:bodyPr lIns="0" tIns="0" rIns="0" bIns="0" anchor="ctr">
              <a:spAutoFit/>
            </a:bodyPr>
            <a:lstStyle/>
            <a:p>
              <a:pPr>
                <a:defRPr/>
              </a:pPr>
              <a:endParaRPr lang="en-GB" dirty="0"/>
            </a:p>
          </p:txBody>
        </p:sp>
        <p:sp>
          <p:nvSpPr>
            <p:cNvPr id="233" name="Freeform 232"/>
            <p:cNvSpPr>
              <a:spLocks/>
            </p:cNvSpPr>
            <p:nvPr/>
          </p:nvSpPr>
          <p:spPr bwMode="auto">
            <a:xfrm>
              <a:off x="2339947" y="14307797"/>
              <a:ext cx="405570" cy="289129"/>
            </a:xfrm>
            <a:custGeom>
              <a:avLst/>
              <a:gdLst>
                <a:gd name="T0" fmla="*/ 0 w 101"/>
                <a:gd name="T1" fmla="*/ 25 h 74"/>
                <a:gd name="T2" fmla="*/ 0 w 101"/>
                <a:gd name="T3" fmla="*/ 25 h 74"/>
                <a:gd name="T4" fmla="*/ 17 w 101"/>
                <a:gd name="T5" fmla="*/ 14 h 74"/>
                <a:gd name="T6" fmla="*/ 17 w 101"/>
                <a:gd name="T7" fmla="*/ 0 h 74"/>
                <a:gd name="T8" fmla="*/ 50 w 101"/>
                <a:gd name="T9" fmla="*/ 3 h 74"/>
                <a:gd name="T10" fmla="*/ 59 w 101"/>
                <a:gd name="T11" fmla="*/ 10 h 74"/>
                <a:gd name="T12" fmla="*/ 82 w 101"/>
                <a:gd name="T13" fmla="*/ 2 h 74"/>
                <a:gd name="T14" fmla="*/ 96 w 101"/>
                <a:gd name="T15" fmla="*/ 35 h 74"/>
                <a:gd name="T16" fmla="*/ 100 w 101"/>
                <a:gd name="T17" fmla="*/ 59 h 74"/>
                <a:gd name="T18" fmla="*/ 91 w 101"/>
                <a:gd name="T19" fmla="*/ 58 h 74"/>
                <a:gd name="T20" fmla="*/ 89 w 101"/>
                <a:gd name="T21" fmla="*/ 71 h 74"/>
                <a:gd name="T22" fmla="*/ 75 w 101"/>
                <a:gd name="T23" fmla="*/ 73 h 74"/>
                <a:gd name="T24" fmla="*/ 74 w 101"/>
                <a:gd name="T25" fmla="*/ 59 h 74"/>
                <a:gd name="T26" fmla="*/ 66 w 101"/>
                <a:gd name="T27" fmla="*/ 59 h 74"/>
                <a:gd name="T28" fmla="*/ 52 w 101"/>
                <a:gd name="T29" fmla="*/ 38 h 74"/>
                <a:gd name="T30" fmla="*/ 23 w 101"/>
                <a:gd name="T31" fmla="*/ 50 h 74"/>
                <a:gd name="T32" fmla="*/ 0 w 101"/>
                <a:gd name="T33" fmla="*/ 25 h 74"/>
                <a:gd name="T34" fmla="*/ 0 w 101"/>
                <a:gd name="T35" fmla="*/ 25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74"/>
                <a:gd name="T56" fmla="*/ 101 w 101"/>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74">
                  <a:moveTo>
                    <a:pt x="0" y="25"/>
                  </a:moveTo>
                  <a:lnTo>
                    <a:pt x="0" y="25"/>
                  </a:lnTo>
                  <a:lnTo>
                    <a:pt x="17" y="14"/>
                  </a:lnTo>
                  <a:lnTo>
                    <a:pt x="17" y="0"/>
                  </a:lnTo>
                  <a:lnTo>
                    <a:pt x="50" y="3"/>
                  </a:lnTo>
                  <a:lnTo>
                    <a:pt x="59" y="10"/>
                  </a:lnTo>
                  <a:lnTo>
                    <a:pt x="82" y="2"/>
                  </a:lnTo>
                  <a:lnTo>
                    <a:pt x="96" y="35"/>
                  </a:lnTo>
                  <a:lnTo>
                    <a:pt x="100" y="59"/>
                  </a:lnTo>
                  <a:lnTo>
                    <a:pt x="91" y="58"/>
                  </a:lnTo>
                  <a:lnTo>
                    <a:pt x="89" y="71"/>
                  </a:lnTo>
                  <a:lnTo>
                    <a:pt x="75" y="73"/>
                  </a:lnTo>
                  <a:lnTo>
                    <a:pt x="74" y="59"/>
                  </a:lnTo>
                  <a:lnTo>
                    <a:pt x="66" y="59"/>
                  </a:lnTo>
                  <a:lnTo>
                    <a:pt x="52" y="38"/>
                  </a:lnTo>
                  <a:lnTo>
                    <a:pt x="23" y="50"/>
                  </a:lnTo>
                  <a:lnTo>
                    <a:pt x="0" y="25"/>
                  </a:lnTo>
                </a:path>
              </a:pathLst>
            </a:custGeom>
            <a:grpFill/>
            <a:ln w="6350">
              <a:noFill/>
              <a:round/>
              <a:headEnd/>
              <a:tailEnd/>
            </a:ln>
          </p:spPr>
          <p:txBody>
            <a:bodyPr lIns="0" tIns="0" rIns="0" bIns="0" anchor="ctr">
              <a:spAutoFit/>
            </a:bodyPr>
            <a:lstStyle/>
            <a:p>
              <a:pPr>
                <a:defRPr/>
              </a:pPr>
              <a:endParaRPr lang="en-GB" dirty="0"/>
            </a:p>
          </p:txBody>
        </p:sp>
        <p:sp>
          <p:nvSpPr>
            <p:cNvPr id="234" name="Freeform 233"/>
            <p:cNvSpPr>
              <a:spLocks/>
            </p:cNvSpPr>
            <p:nvPr/>
          </p:nvSpPr>
          <p:spPr bwMode="auto">
            <a:xfrm>
              <a:off x="5612614" y="13393524"/>
              <a:ext cx="104404" cy="31257"/>
            </a:xfrm>
            <a:custGeom>
              <a:avLst/>
              <a:gdLst>
                <a:gd name="T0" fmla="*/ 0 w 26"/>
                <a:gd name="T1" fmla="*/ 0 h 8"/>
                <a:gd name="T2" fmla="*/ 0 w 26"/>
                <a:gd name="T3" fmla="*/ 0 h 8"/>
                <a:gd name="T4" fmla="*/ 13 w 26"/>
                <a:gd name="T5" fmla="*/ 7 h 8"/>
                <a:gd name="T6" fmla="*/ 25 w 26"/>
                <a:gd name="T7" fmla="*/ 2 h 8"/>
                <a:gd name="T8" fmla="*/ 0 w 26"/>
                <a:gd name="T9" fmla="*/ 0 h 8"/>
                <a:gd name="T10" fmla="*/ 0 w 26"/>
                <a:gd name="T11" fmla="*/ 0 h 8"/>
                <a:gd name="T12" fmla="*/ 0 60000 65536"/>
                <a:gd name="T13" fmla="*/ 0 60000 65536"/>
                <a:gd name="T14" fmla="*/ 0 60000 65536"/>
                <a:gd name="T15" fmla="*/ 0 60000 65536"/>
                <a:gd name="T16" fmla="*/ 0 60000 65536"/>
                <a:gd name="T17" fmla="*/ 0 60000 65536"/>
                <a:gd name="T18" fmla="*/ 0 w 26"/>
                <a:gd name="T19" fmla="*/ 0 h 8"/>
                <a:gd name="T20" fmla="*/ 26 w 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26" h="8">
                  <a:moveTo>
                    <a:pt x="0" y="0"/>
                  </a:moveTo>
                  <a:lnTo>
                    <a:pt x="0" y="0"/>
                  </a:lnTo>
                  <a:lnTo>
                    <a:pt x="13" y="7"/>
                  </a:lnTo>
                  <a:lnTo>
                    <a:pt x="25" y="2"/>
                  </a:lnTo>
                  <a:lnTo>
                    <a:pt x="0" y="0"/>
                  </a:lnTo>
                </a:path>
              </a:pathLst>
            </a:custGeom>
            <a:grpFill/>
            <a:ln w="6350">
              <a:noFill/>
              <a:round/>
              <a:headEnd/>
              <a:tailEnd/>
            </a:ln>
          </p:spPr>
          <p:txBody>
            <a:bodyPr lIns="0" tIns="0" rIns="0" bIns="0" anchor="ctr">
              <a:spAutoFit/>
            </a:bodyPr>
            <a:lstStyle/>
            <a:p>
              <a:pPr>
                <a:defRPr/>
              </a:pPr>
              <a:endParaRPr lang="en-GB" dirty="0"/>
            </a:p>
          </p:txBody>
        </p:sp>
        <p:sp>
          <p:nvSpPr>
            <p:cNvPr id="235" name="Freeform 234"/>
            <p:cNvSpPr>
              <a:spLocks/>
            </p:cNvSpPr>
            <p:nvPr/>
          </p:nvSpPr>
          <p:spPr bwMode="auto">
            <a:xfrm>
              <a:off x="5022329" y="13163002"/>
              <a:ext cx="88342" cy="226615"/>
            </a:xfrm>
            <a:custGeom>
              <a:avLst/>
              <a:gdLst>
                <a:gd name="T0" fmla="*/ 0 w 22"/>
                <a:gd name="T1" fmla="*/ 28 h 58"/>
                <a:gd name="T2" fmla="*/ 0 w 22"/>
                <a:gd name="T3" fmla="*/ 28 h 58"/>
                <a:gd name="T4" fmla="*/ 11 w 22"/>
                <a:gd name="T5" fmla="*/ 57 h 58"/>
                <a:gd name="T6" fmla="*/ 13 w 22"/>
                <a:gd name="T7" fmla="*/ 56 h 58"/>
                <a:gd name="T8" fmla="*/ 19 w 22"/>
                <a:gd name="T9" fmla="*/ 25 h 58"/>
                <a:gd name="T10" fmla="*/ 11 w 22"/>
                <a:gd name="T11" fmla="*/ 28 h 58"/>
                <a:gd name="T12" fmla="*/ 13 w 22"/>
                <a:gd name="T13" fmla="*/ 14 h 58"/>
                <a:gd name="T14" fmla="*/ 20 w 22"/>
                <a:gd name="T15" fmla="*/ 7 h 58"/>
                <a:gd name="T16" fmla="*/ 21 w 22"/>
                <a:gd name="T17" fmla="*/ 0 h 58"/>
                <a:gd name="T18" fmla="*/ 14 w 22"/>
                <a:gd name="T19" fmla="*/ 1 h 58"/>
                <a:gd name="T20" fmla="*/ 0 w 22"/>
                <a:gd name="T21" fmla="*/ 28 h 58"/>
                <a:gd name="T22" fmla="*/ 0 w 22"/>
                <a:gd name="T23" fmla="*/ 28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8"/>
                <a:gd name="T38" fmla="*/ 22 w 22"/>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8">
                  <a:moveTo>
                    <a:pt x="0" y="28"/>
                  </a:moveTo>
                  <a:lnTo>
                    <a:pt x="0" y="28"/>
                  </a:lnTo>
                  <a:lnTo>
                    <a:pt x="11" y="57"/>
                  </a:lnTo>
                  <a:lnTo>
                    <a:pt x="13" y="56"/>
                  </a:lnTo>
                  <a:lnTo>
                    <a:pt x="19" y="25"/>
                  </a:lnTo>
                  <a:lnTo>
                    <a:pt x="11" y="28"/>
                  </a:lnTo>
                  <a:lnTo>
                    <a:pt x="13" y="14"/>
                  </a:lnTo>
                  <a:lnTo>
                    <a:pt x="20" y="7"/>
                  </a:lnTo>
                  <a:lnTo>
                    <a:pt x="21" y="0"/>
                  </a:lnTo>
                  <a:lnTo>
                    <a:pt x="14" y="1"/>
                  </a:lnTo>
                  <a:lnTo>
                    <a:pt x="0" y="28"/>
                  </a:lnTo>
                </a:path>
              </a:pathLst>
            </a:custGeom>
            <a:grpFill/>
            <a:ln w="6350">
              <a:noFill/>
              <a:round/>
              <a:headEnd/>
              <a:tailEnd/>
            </a:ln>
          </p:spPr>
          <p:txBody>
            <a:bodyPr lIns="0" tIns="0" rIns="0" bIns="0" anchor="ctr">
              <a:spAutoFit/>
            </a:bodyPr>
            <a:lstStyle/>
            <a:p>
              <a:pPr>
                <a:defRPr/>
              </a:pPr>
              <a:endParaRPr lang="en-GB" dirty="0"/>
            </a:p>
          </p:txBody>
        </p:sp>
        <p:sp>
          <p:nvSpPr>
            <p:cNvPr id="236" name="Freeform 235"/>
            <p:cNvSpPr>
              <a:spLocks/>
            </p:cNvSpPr>
            <p:nvPr/>
          </p:nvSpPr>
          <p:spPr bwMode="auto">
            <a:xfrm>
              <a:off x="2693315" y="14413290"/>
              <a:ext cx="325259" cy="339922"/>
            </a:xfrm>
            <a:custGeom>
              <a:avLst/>
              <a:gdLst>
                <a:gd name="T0" fmla="*/ 0 w 81"/>
                <a:gd name="T1" fmla="*/ 57 h 87"/>
                <a:gd name="T2" fmla="*/ 0 w 81"/>
                <a:gd name="T3" fmla="*/ 57 h 87"/>
                <a:gd name="T4" fmla="*/ 1 w 81"/>
                <a:gd name="T5" fmla="*/ 44 h 87"/>
                <a:gd name="T6" fmla="*/ 3 w 81"/>
                <a:gd name="T7" fmla="*/ 31 h 87"/>
                <a:gd name="T8" fmla="*/ 12 w 81"/>
                <a:gd name="T9" fmla="*/ 32 h 87"/>
                <a:gd name="T10" fmla="*/ 8 w 81"/>
                <a:gd name="T11" fmla="*/ 8 h 87"/>
                <a:gd name="T12" fmla="*/ 32 w 81"/>
                <a:gd name="T13" fmla="*/ 0 h 87"/>
                <a:gd name="T14" fmla="*/ 46 w 81"/>
                <a:gd name="T15" fmla="*/ 5 h 87"/>
                <a:gd name="T16" fmla="*/ 53 w 81"/>
                <a:gd name="T17" fmla="*/ 14 h 87"/>
                <a:gd name="T18" fmla="*/ 80 w 81"/>
                <a:gd name="T19" fmla="*/ 17 h 87"/>
                <a:gd name="T20" fmla="*/ 75 w 81"/>
                <a:gd name="T21" fmla="*/ 77 h 87"/>
                <a:gd name="T22" fmla="*/ 13 w 81"/>
                <a:gd name="T23" fmla="*/ 86 h 87"/>
                <a:gd name="T24" fmla="*/ 15 w 81"/>
                <a:gd name="T25" fmla="*/ 66 h 87"/>
                <a:gd name="T26" fmla="*/ 0 w 81"/>
                <a:gd name="T27" fmla="*/ 57 h 87"/>
                <a:gd name="T28" fmla="*/ 0 w 81"/>
                <a:gd name="T29" fmla="*/ 57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87"/>
                <a:gd name="T47" fmla="*/ 81 w 81"/>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87">
                  <a:moveTo>
                    <a:pt x="0" y="57"/>
                  </a:moveTo>
                  <a:lnTo>
                    <a:pt x="0" y="57"/>
                  </a:lnTo>
                  <a:lnTo>
                    <a:pt x="1" y="44"/>
                  </a:lnTo>
                  <a:lnTo>
                    <a:pt x="3" y="31"/>
                  </a:lnTo>
                  <a:lnTo>
                    <a:pt x="12" y="32"/>
                  </a:lnTo>
                  <a:lnTo>
                    <a:pt x="8" y="8"/>
                  </a:lnTo>
                  <a:lnTo>
                    <a:pt x="32" y="0"/>
                  </a:lnTo>
                  <a:lnTo>
                    <a:pt x="46" y="5"/>
                  </a:lnTo>
                  <a:lnTo>
                    <a:pt x="53" y="14"/>
                  </a:lnTo>
                  <a:lnTo>
                    <a:pt x="80" y="17"/>
                  </a:lnTo>
                  <a:lnTo>
                    <a:pt x="75" y="77"/>
                  </a:lnTo>
                  <a:lnTo>
                    <a:pt x="13" y="86"/>
                  </a:lnTo>
                  <a:lnTo>
                    <a:pt x="15" y="66"/>
                  </a:lnTo>
                  <a:lnTo>
                    <a:pt x="0" y="57"/>
                  </a:lnTo>
                </a:path>
              </a:pathLst>
            </a:custGeom>
            <a:grpFill/>
            <a:ln w="6350">
              <a:noFill/>
              <a:round/>
              <a:headEnd/>
              <a:tailEnd/>
            </a:ln>
          </p:spPr>
          <p:txBody>
            <a:bodyPr lIns="0" tIns="0" rIns="0" bIns="0" anchor="ctr">
              <a:spAutoFit/>
            </a:bodyPr>
            <a:lstStyle/>
            <a:p>
              <a:pPr>
                <a:defRPr/>
              </a:pPr>
              <a:endParaRPr lang="en-GB" dirty="0"/>
            </a:p>
          </p:txBody>
        </p:sp>
        <p:sp>
          <p:nvSpPr>
            <p:cNvPr id="237" name="Freeform 236"/>
            <p:cNvSpPr>
              <a:spLocks/>
            </p:cNvSpPr>
            <p:nvPr/>
          </p:nvSpPr>
          <p:spPr bwMode="auto">
            <a:xfrm>
              <a:off x="5066501" y="13151280"/>
              <a:ext cx="240933" cy="253965"/>
            </a:xfrm>
            <a:custGeom>
              <a:avLst/>
              <a:gdLst>
                <a:gd name="T0" fmla="*/ 0 w 60"/>
                <a:gd name="T1" fmla="*/ 31 h 65"/>
                <a:gd name="T2" fmla="*/ 0 w 60"/>
                <a:gd name="T3" fmla="*/ 31 h 65"/>
                <a:gd name="T4" fmla="*/ 2 w 60"/>
                <a:gd name="T5" fmla="*/ 17 h 65"/>
                <a:gd name="T6" fmla="*/ 9 w 60"/>
                <a:gd name="T7" fmla="*/ 10 h 65"/>
                <a:gd name="T8" fmla="*/ 23 w 60"/>
                <a:gd name="T9" fmla="*/ 16 h 65"/>
                <a:gd name="T10" fmla="*/ 53 w 60"/>
                <a:gd name="T11" fmla="*/ 0 h 65"/>
                <a:gd name="T12" fmla="*/ 59 w 60"/>
                <a:gd name="T13" fmla="*/ 18 h 65"/>
                <a:gd name="T14" fmla="*/ 28 w 60"/>
                <a:gd name="T15" fmla="*/ 28 h 65"/>
                <a:gd name="T16" fmla="*/ 44 w 60"/>
                <a:gd name="T17" fmla="*/ 42 h 65"/>
                <a:gd name="T18" fmla="*/ 36 w 60"/>
                <a:gd name="T19" fmla="*/ 51 h 65"/>
                <a:gd name="T20" fmla="*/ 17 w 60"/>
                <a:gd name="T21" fmla="*/ 64 h 65"/>
                <a:gd name="T22" fmla="*/ 2 w 60"/>
                <a:gd name="T23" fmla="*/ 59 h 65"/>
                <a:gd name="T24" fmla="*/ 2 w 60"/>
                <a:gd name="T25" fmla="*/ 59 h 65"/>
                <a:gd name="T26" fmla="*/ 8 w 60"/>
                <a:gd name="T27" fmla="*/ 28 h 65"/>
                <a:gd name="T28" fmla="*/ 0 w 60"/>
                <a:gd name="T29" fmla="*/ 31 h 65"/>
                <a:gd name="T30" fmla="*/ 0 w 60"/>
                <a:gd name="T31" fmla="*/ 31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65"/>
                <a:gd name="T50" fmla="*/ 60 w 60"/>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65">
                  <a:moveTo>
                    <a:pt x="0" y="31"/>
                  </a:moveTo>
                  <a:lnTo>
                    <a:pt x="0" y="31"/>
                  </a:lnTo>
                  <a:lnTo>
                    <a:pt x="2" y="17"/>
                  </a:lnTo>
                  <a:lnTo>
                    <a:pt x="9" y="10"/>
                  </a:lnTo>
                  <a:lnTo>
                    <a:pt x="23" y="16"/>
                  </a:lnTo>
                  <a:lnTo>
                    <a:pt x="53" y="0"/>
                  </a:lnTo>
                  <a:lnTo>
                    <a:pt x="59" y="18"/>
                  </a:lnTo>
                  <a:lnTo>
                    <a:pt x="28" y="28"/>
                  </a:lnTo>
                  <a:lnTo>
                    <a:pt x="44" y="42"/>
                  </a:lnTo>
                  <a:lnTo>
                    <a:pt x="36" y="51"/>
                  </a:lnTo>
                  <a:lnTo>
                    <a:pt x="17" y="64"/>
                  </a:lnTo>
                  <a:lnTo>
                    <a:pt x="2" y="59"/>
                  </a:lnTo>
                  <a:lnTo>
                    <a:pt x="8" y="28"/>
                  </a:lnTo>
                  <a:lnTo>
                    <a:pt x="0" y="31"/>
                  </a:lnTo>
                </a:path>
              </a:pathLst>
            </a:custGeom>
            <a:grpFill/>
            <a:ln w="6350">
              <a:noFill/>
              <a:round/>
              <a:headEnd/>
              <a:tailEnd/>
            </a:ln>
          </p:spPr>
          <p:txBody>
            <a:bodyPr lIns="0" tIns="0" rIns="0" bIns="0" anchor="ctr">
              <a:spAutoFit/>
            </a:bodyPr>
            <a:lstStyle/>
            <a:p>
              <a:pPr>
                <a:defRPr/>
              </a:pPr>
              <a:endParaRPr lang="en-GB" dirty="0"/>
            </a:p>
          </p:txBody>
        </p:sp>
        <p:sp>
          <p:nvSpPr>
            <p:cNvPr id="238" name="Freeform 237"/>
            <p:cNvSpPr>
              <a:spLocks/>
            </p:cNvSpPr>
            <p:nvPr/>
          </p:nvSpPr>
          <p:spPr bwMode="auto">
            <a:xfrm>
              <a:off x="5022329" y="14741491"/>
              <a:ext cx="437694" cy="492301"/>
            </a:xfrm>
            <a:custGeom>
              <a:avLst/>
              <a:gdLst>
                <a:gd name="T0" fmla="*/ 0 w 109"/>
                <a:gd name="T1" fmla="*/ 8 h 126"/>
                <a:gd name="T2" fmla="*/ 0 w 109"/>
                <a:gd name="T3" fmla="*/ 8 h 126"/>
                <a:gd name="T4" fmla="*/ 15 w 109"/>
                <a:gd name="T5" fmla="*/ 34 h 126"/>
                <a:gd name="T6" fmla="*/ 0 w 109"/>
                <a:gd name="T7" fmla="*/ 59 h 126"/>
                <a:gd name="T8" fmla="*/ 11 w 109"/>
                <a:gd name="T9" fmla="*/ 66 h 126"/>
                <a:gd name="T10" fmla="*/ 3 w 109"/>
                <a:gd name="T11" fmla="*/ 75 h 126"/>
                <a:gd name="T12" fmla="*/ 74 w 109"/>
                <a:gd name="T13" fmla="*/ 125 h 126"/>
                <a:gd name="T14" fmla="*/ 104 w 109"/>
                <a:gd name="T15" fmla="*/ 85 h 126"/>
                <a:gd name="T16" fmla="*/ 97 w 109"/>
                <a:gd name="T17" fmla="*/ 74 h 126"/>
                <a:gd name="T18" fmla="*/ 97 w 109"/>
                <a:gd name="T19" fmla="*/ 23 h 126"/>
                <a:gd name="T20" fmla="*/ 108 w 109"/>
                <a:gd name="T21" fmla="*/ 9 h 126"/>
                <a:gd name="T22" fmla="*/ 69 w 109"/>
                <a:gd name="T23" fmla="*/ 15 h 126"/>
                <a:gd name="T24" fmla="*/ 25 w 109"/>
                <a:gd name="T25" fmla="*/ 0 h 126"/>
                <a:gd name="T26" fmla="*/ 0 w 109"/>
                <a:gd name="T27" fmla="*/ 8 h 126"/>
                <a:gd name="T28" fmla="*/ 0 w 109"/>
                <a:gd name="T29" fmla="*/ 8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26"/>
                <a:gd name="T47" fmla="*/ 109 w 109"/>
                <a:gd name="T48" fmla="*/ 126 h 1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26">
                  <a:moveTo>
                    <a:pt x="0" y="8"/>
                  </a:moveTo>
                  <a:lnTo>
                    <a:pt x="0" y="8"/>
                  </a:lnTo>
                  <a:lnTo>
                    <a:pt x="15" y="34"/>
                  </a:lnTo>
                  <a:lnTo>
                    <a:pt x="0" y="59"/>
                  </a:lnTo>
                  <a:lnTo>
                    <a:pt x="11" y="66"/>
                  </a:lnTo>
                  <a:lnTo>
                    <a:pt x="3" y="75"/>
                  </a:lnTo>
                  <a:lnTo>
                    <a:pt x="74" y="125"/>
                  </a:lnTo>
                  <a:lnTo>
                    <a:pt x="104" y="85"/>
                  </a:lnTo>
                  <a:lnTo>
                    <a:pt x="97" y="74"/>
                  </a:lnTo>
                  <a:lnTo>
                    <a:pt x="97" y="23"/>
                  </a:lnTo>
                  <a:lnTo>
                    <a:pt x="108" y="9"/>
                  </a:lnTo>
                  <a:lnTo>
                    <a:pt x="69" y="15"/>
                  </a:lnTo>
                  <a:lnTo>
                    <a:pt x="25" y="0"/>
                  </a:lnTo>
                  <a:lnTo>
                    <a:pt x="0" y="8"/>
                  </a:lnTo>
                </a:path>
              </a:pathLst>
            </a:custGeom>
            <a:grpFill/>
            <a:ln w="6350">
              <a:noFill/>
              <a:round/>
              <a:headEnd/>
              <a:tailEnd/>
            </a:ln>
          </p:spPr>
          <p:txBody>
            <a:bodyPr lIns="0" tIns="0" rIns="0" bIns="0" anchor="ctr">
              <a:spAutoFit/>
            </a:bodyPr>
            <a:lstStyle/>
            <a:p>
              <a:pPr>
                <a:defRPr/>
              </a:pPr>
              <a:endParaRPr lang="en-GB" dirty="0"/>
            </a:p>
          </p:txBody>
        </p:sp>
        <p:sp>
          <p:nvSpPr>
            <p:cNvPr id="239" name="Freeform 238"/>
            <p:cNvSpPr>
              <a:spLocks/>
            </p:cNvSpPr>
            <p:nvPr/>
          </p:nvSpPr>
          <p:spPr bwMode="auto">
            <a:xfrm>
              <a:off x="5713003" y="13350545"/>
              <a:ext cx="100389" cy="85957"/>
            </a:xfrm>
            <a:custGeom>
              <a:avLst/>
              <a:gdLst>
                <a:gd name="T0" fmla="*/ 0 w 25"/>
                <a:gd name="T1" fmla="*/ 13 h 22"/>
                <a:gd name="T2" fmla="*/ 0 w 25"/>
                <a:gd name="T3" fmla="*/ 13 h 22"/>
                <a:gd name="T4" fmla="*/ 20 w 25"/>
                <a:gd name="T5" fmla="*/ 0 h 22"/>
                <a:gd name="T6" fmla="*/ 24 w 25"/>
                <a:gd name="T7" fmla="*/ 21 h 22"/>
                <a:gd name="T8" fmla="*/ 0 w 25"/>
                <a:gd name="T9" fmla="*/ 13 h 22"/>
                <a:gd name="T10" fmla="*/ 0 w 25"/>
                <a:gd name="T11" fmla="*/ 13 h 22"/>
                <a:gd name="T12" fmla="*/ 0 60000 65536"/>
                <a:gd name="T13" fmla="*/ 0 60000 65536"/>
                <a:gd name="T14" fmla="*/ 0 60000 65536"/>
                <a:gd name="T15" fmla="*/ 0 60000 65536"/>
                <a:gd name="T16" fmla="*/ 0 60000 65536"/>
                <a:gd name="T17" fmla="*/ 0 60000 65536"/>
                <a:gd name="T18" fmla="*/ 0 w 25"/>
                <a:gd name="T19" fmla="*/ 0 h 22"/>
                <a:gd name="T20" fmla="*/ 25 w 2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5" h="22">
                  <a:moveTo>
                    <a:pt x="0" y="13"/>
                  </a:moveTo>
                  <a:lnTo>
                    <a:pt x="0" y="13"/>
                  </a:lnTo>
                  <a:lnTo>
                    <a:pt x="20" y="0"/>
                  </a:lnTo>
                  <a:lnTo>
                    <a:pt x="24" y="21"/>
                  </a:lnTo>
                  <a:lnTo>
                    <a:pt x="0" y="13"/>
                  </a:lnTo>
                </a:path>
              </a:pathLst>
            </a:custGeom>
            <a:grpFill/>
            <a:ln w="6350">
              <a:noFill/>
              <a:round/>
              <a:headEnd/>
              <a:tailEnd/>
            </a:ln>
          </p:spPr>
          <p:txBody>
            <a:bodyPr lIns="0" tIns="0" rIns="0" bIns="0" anchor="ctr">
              <a:spAutoFit/>
            </a:bodyPr>
            <a:lstStyle/>
            <a:p>
              <a:pPr>
                <a:defRPr/>
              </a:pPr>
              <a:endParaRPr lang="en-GB" dirty="0"/>
            </a:p>
          </p:txBody>
        </p:sp>
        <p:sp>
          <p:nvSpPr>
            <p:cNvPr id="240" name="Freeform 239"/>
            <p:cNvSpPr>
              <a:spLocks/>
            </p:cNvSpPr>
            <p:nvPr/>
          </p:nvSpPr>
          <p:spPr bwMode="auto">
            <a:xfrm>
              <a:off x="5078548" y="13073138"/>
              <a:ext cx="88342" cy="97679"/>
            </a:xfrm>
            <a:custGeom>
              <a:avLst/>
              <a:gdLst>
                <a:gd name="T0" fmla="*/ 0 w 22"/>
                <a:gd name="T1" fmla="*/ 24 h 25"/>
                <a:gd name="T2" fmla="*/ 0 w 22"/>
                <a:gd name="T3" fmla="*/ 24 h 25"/>
                <a:gd name="T4" fmla="*/ 7 w 22"/>
                <a:gd name="T5" fmla="*/ 23 h 25"/>
                <a:gd name="T6" fmla="*/ 21 w 22"/>
                <a:gd name="T7" fmla="*/ 7 h 25"/>
                <a:gd name="T8" fmla="*/ 14 w 22"/>
                <a:gd name="T9" fmla="*/ 0 h 25"/>
                <a:gd name="T10" fmla="*/ 0 w 22"/>
                <a:gd name="T11" fmla="*/ 24 h 25"/>
                <a:gd name="T12" fmla="*/ 0 w 22"/>
                <a:gd name="T13" fmla="*/ 24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24"/>
                  </a:moveTo>
                  <a:lnTo>
                    <a:pt x="0" y="24"/>
                  </a:lnTo>
                  <a:lnTo>
                    <a:pt x="7" y="23"/>
                  </a:lnTo>
                  <a:lnTo>
                    <a:pt x="21" y="7"/>
                  </a:lnTo>
                  <a:lnTo>
                    <a:pt x="14" y="0"/>
                  </a:lnTo>
                  <a:lnTo>
                    <a:pt x="0" y="24"/>
                  </a:lnTo>
                </a:path>
              </a:pathLst>
            </a:custGeom>
            <a:grpFill/>
            <a:ln w="6350">
              <a:noFill/>
              <a:round/>
              <a:headEnd/>
              <a:tailEnd/>
            </a:ln>
          </p:spPr>
          <p:txBody>
            <a:bodyPr lIns="0" tIns="0" rIns="0" bIns="0" anchor="ctr">
              <a:spAutoFit/>
            </a:bodyPr>
            <a:lstStyle/>
            <a:p>
              <a:pPr>
                <a:defRPr/>
              </a:pPr>
              <a:endParaRPr lang="en-GB" dirty="0"/>
            </a:p>
          </p:txBody>
        </p:sp>
        <p:sp>
          <p:nvSpPr>
            <p:cNvPr id="241" name="Freeform 240"/>
            <p:cNvSpPr>
              <a:spLocks/>
            </p:cNvSpPr>
            <p:nvPr/>
          </p:nvSpPr>
          <p:spPr bwMode="auto">
            <a:xfrm>
              <a:off x="2536709" y="14538319"/>
              <a:ext cx="220855" cy="214893"/>
            </a:xfrm>
            <a:custGeom>
              <a:avLst/>
              <a:gdLst>
                <a:gd name="T0" fmla="*/ 0 w 55"/>
                <a:gd name="T1" fmla="*/ 20 h 55"/>
                <a:gd name="T2" fmla="*/ 0 w 55"/>
                <a:gd name="T3" fmla="*/ 20 h 55"/>
                <a:gd name="T4" fmla="*/ 17 w 55"/>
                <a:gd name="T5" fmla="*/ 0 h 55"/>
                <a:gd name="T6" fmla="*/ 25 w 55"/>
                <a:gd name="T7" fmla="*/ 0 h 55"/>
                <a:gd name="T8" fmla="*/ 26 w 55"/>
                <a:gd name="T9" fmla="*/ 14 h 55"/>
                <a:gd name="T10" fmla="*/ 40 w 55"/>
                <a:gd name="T11" fmla="*/ 12 h 55"/>
                <a:gd name="T12" fmla="*/ 39 w 55"/>
                <a:gd name="T13" fmla="*/ 25 h 55"/>
                <a:gd name="T14" fmla="*/ 54 w 55"/>
                <a:gd name="T15" fmla="*/ 34 h 55"/>
                <a:gd name="T16" fmla="*/ 52 w 55"/>
                <a:gd name="T17" fmla="*/ 54 h 55"/>
                <a:gd name="T18" fmla="*/ 0 w 55"/>
                <a:gd name="T19" fmla="*/ 20 h 55"/>
                <a:gd name="T20" fmla="*/ 0 w 55"/>
                <a:gd name="T21" fmla="*/ 2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5"/>
                <a:gd name="T35" fmla="*/ 55 w 5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5">
                  <a:moveTo>
                    <a:pt x="0" y="20"/>
                  </a:moveTo>
                  <a:lnTo>
                    <a:pt x="0" y="20"/>
                  </a:lnTo>
                  <a:lnTo>
                    <a:pt x="17" y="0"/>
                  </a:lnTo>
                  <a:lnTo>
                    <a:pt x="25" y="0"/>
                  </a:lnTo>
                  <a:lnTo>
                    <a:pt x="26" y="14"/>
                  </a:lnTo>
                  <a:lnTo>
                    <a:pt x="40" y="12"/>
                  </a:lnTo>
                  <a:lnTo>
                    <a:pt x="39" y="25"/>
                  </a:lnTo>
                  <a:lnTo>
                    <a:pt x="54" y="34"/>
                  </a:lnTo>
                  <a:lnTo>
                    <a:pt x="52" y="54"/>
                  </a:lnTo>
                  <a:lnTo>
                    <a:pt x="0" y="20"/>
                  </a:lnTo>
                </a:path>
              </a:pathLst>
            </a:custGeom>
            <a:grpFill/>
            <a:ln w="6350">
              <a:noFill/>
              <a:round/>
              <a:headEnd/>
              <a:tailEnd/>
            </a:ln>
          </p:spPr>
          <p:txBody>
            <a:bodyPr lIns="0" tIns="0" rIns="0" bIns="0" anchor="ctr">
              <a:spAutoFit/>
            </a:bodyPr>
            <a:lstStyle/>
            <a:p>
              <a:pPr>
                <a:defRPr/>
              </a:pPr>
              <a:endParaRPr lang="en-GB" dirty="0"/>
            </a:p>
          </p:txBody>
        </p:sp>
        <p:sp>
          <p:nvSpPr>
            <p:cNvPr id="242" name="Freeform 241"/>
            <p:cNvSpPr>
              <a:spLocks/>
            </p:cNvSpPr>
            <p:nvPr/>
          </p:nvSpPr>
          <p:spPr bwMode="auto">
            <a:xfrm>
              <a:off x="3673107" y="13166909"/>
              <a:ext cx="859326" cy="777523"/>
            </a:xfrm>
            <a:custGeom>
              <a:avLst/>
              <a:gdLst>
                <a:gd name="T0" fmla="*/ 0 w 214"/>
                <a:gd name="T1" fmla="*/ 103 h 199"/>
                <a:gd name="T2" fmla="*/ 0 w 214"/>
                <a:gd name="T3" fmla="*/ 103 h 199"/>
                <a:gd name="T4" fmla="*/ 0 w 214"/>
                <a:gd name="T5" fmla="*/ 42 h 199"/>
                <a:gd name="T6" fmla="*/ 27 w 214"/>
                <a:gd name="T7" fmla="*/ 0 h 199"/>
                <a:gd name="T8" fmla="*/ 78 w 214"/>
                <a:gd name="T9" fmla="*/ 12 h 199"/>
                <a:gd name="T10" fmla="*/ 87 w 214"/>
                <a:gd name="T11" fmla="*/ 27 h 199"/>
                <a:gd name="T12" fmla="*/ 129 w 214"/>
                <a:gd name="T13" fmla="*/ 42 h 199"/>
                <a:gd name="T14" fmla="*/ 143 w 214"/>
                <a:gd name="T15" fmla="*/ 37 h 199"/>
                <a:gd name="T16" fmla="*/ 144 w 214"/>
                <a:gd name="T17" fmla="*/ 15 h 199"/>
                <a:gd name="T18" fmla="*/ 157 w 214"/>
                <a:gd name="T19" fmla="*/ 5 h 199"/>
                <a:gd name="T20" fmla="*/ 213 w 214"/>
                <a:gd name="T21" fmla="*/ 22 h 199"/>
                <a:gd name="T22" fmla="*/ 207 w 214"/>
                <a:gd name="T23" fmla="*/ 46 h 199"/>
                <a:gd name="T24" fmla="*/ 213 w 214"/>
                <a:gd name="T25" fmla="*/ 162 h 199"/>
                <a:gd name="T26" fmla="*/ 213 w 214"/>
                <a:gd name="T27" fmla="*/ 190 h 199"/>
                <a:gd name="T28" fmla="*/ 201 w 214"/>
                <a:gd name="T29" fmla="*/ 190 h 199"/>
                <a:gd name="T30" fmla="*/ 201 w 214"/>
                <a:gd name="T31" fmla="*/ 198 h 199"/>
                <a:gd name="T32" fmla="*/ 91 w 214"/>
                <a:gd name="T33" fmla="*/ 142 h 199"/>
                <a:gd name="T34" fmla="*/ 77 w 214"/>
                <a:gd name="T35" fmla="*/ 147 h 199"/>
                <a:gd name="T36" fmla="*/ 32 w 214"/>
                <a:gd name="T37" fmla="*/ 141 h 199"/>
                <a:gd name="T38" fmla="*/ 0 w 214"/>
                <a:gd name="T39" fmla="*/ 103 h 199"/>
                <a:gd name="T40" fmla="*/ 0 w 214"/>
                <a:gd name="T41" fmla="*/ 103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99"/>
                <a:gd name="T65" fmla="*/ 214 w 214"/>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99">
                  <a:moveTo>
                    <a:pt x="0" y="103"/>
                  </a:moveTo>
                  <a:lnTo>
                    <a:pt x="0" y="103"/>
                  </a:lnTo>
                  <a:lnTo>
                    <a:pt x="0" y="42"/>
                  </a:lnTo>
                  <a:lnTo>
                    <a:pt x="27" y="0"/>
                  </a:lnTo>
                  <a:lnTo>
                    <a:pt x="78" y="12"/>
                  </a:lnTo>
                  <a:lnTo>
                    <a:pt x="87" y="27"/>
                  </a:lnTo>
                  <a:lnTo>
                    <a:pt x="129" y="42"/>
                  </a:lnTo>
                  <a:lnTo>
                    <a:pt x="143" y="37"/>
                  </a:lnTo>
                  <a:lnTo>
                    <a:pt x="144" y="15"/>
                  </a:lnTo>
                  <a:lnTo>
                    <a:pt x="157" y="5"/>
                  </a:lnTo>
                  <a:lnTo>
                    <a:pt x="213" y="22"/>
                  </a:lnTo>
                  <a:lnTo>
                    <a:pt x="207" y="46"/>
                  </a:lnTo>
                  <a:lnTo>
                    <a:pt x="213" y="162"/>
                  </a:lnTo>
                  <a:lnTo>
                    <a:pt x="213" y="190"/>
                  </a:lnTo>
                  <a:lnTo>
                    <a:pt x="201" y="190"/>
                  </a:lnTo>
                  <a:lnTo>
                    <a:pt x="201" y="198"/>
                  </a:lnTo>
                  <a:lnTo>
                    <a:pt x="91" y="142"/>
                  </a:lnTo>
                  <a:lnTo>
                    <a:pt x="77" y="147"/>
                  </a:lnTo>
                  <a:lnTo>
                    <a:pt x="32" y="141"/>
                  </a:lnTo>
                  <a:lnTo>
                    <a:pt x="0" y="103"/>
                  </a:lnTo>
                </a:path>
              </a:pathLst>
            </a:custGeom>
            <a:grpFill/>
            <a:ln w="6350">
              <a:noFill/>
              <a:round/>
              <a:headEnd/>
              <a:tailEnd/>
            </a:ln>
          </p:spPr>
          <p:txBody>
            <a:bodyPr lIns="0" tIns="0" rIns="0" bIns="0" anchor="ctr">
              <a:spAutoFit/>
            </a:bodyPr>
            <a:lstStyle/>
            <a:p>
              <a:pPr>
                <a:defRPr/>
              </a:pPr>
              <a:endParaRPr lang="en-GB" dirty="0"/>
            </a:p>
          </p:txBody>
        </p:sp>
        <p:sp>
          <p:nvSpPr>
            <p:cNvPr id="243" name="Freeform 242"/>
            <p:cNvSpPr>
              <a:spLocks/>
            </p:cNvSpPr>
            <p:nvPr/>
          </p:nvSpPr>
          <p:spPr bwMode="auto">
            <a:xfrm>
              <a:off x="5520257" y="15632321"/>
              <a:ext cx="389507" cy="742359"/>
            </a:xfrm>
            <a:custGeom>
              <a:avLst/>
              <a:gdLst>
                <a:gd name="T0" fmla="*/ 0 w 97"/>
                <a:gd name="T1" fmla="*/ 135 h 190"/>
                <a:gd name="T2" fmla="*/ 0 w 97"/>
                <a:gd name="T3" fmla="*/ 135 h 190"/>
                <a:gd name="T4" fmla="*/ 9 w 97"/>
                <a:gd name="T5" fmla="*/ 173 h 190"/>
                <a:gd name="T6" fmla="*/ 27 w 97"/>
                <a:gd name="T7" fmla="*/ 189 h 190"/>
                <a:gd name="T8" fmla="*/ 57 w 97"/>
                <a:gd name="T9" fmla="*/ 173 h 190"/>
                <a:gd name="T10" fmla="*/ 90 w 97"/>
                <a:gd name="T11" fmla="*/ 43 h 190"/>
                <a:gd name="T12" fmla="*/ 96 w 97"/>
                <a:gd name="T13" fmla="*/ 48 h 190"/>
                <a:gd name="T14" fmla="*/ 82 w 97"/>
                <a:gd name="T15" fmla="*/ 0 h 190"/>
                <a:gd name="T16" fmla="*/ 64 w 97"/>
                <a:gd name="T17" fmla="*/ 20 h 190"/>
                <a:gd name="T18" fmla="*/ 65 w 97"/>
                <a:gd name="T19" fmla="*/ 34 h 190"/>
                <a:gd name="T20" fmla="*/ 44 w 97"/>
                <a:gd name="T21" fmla="*/ 49 h 190"/>
                <a:gd name="T22" fmla="*/ 17 w 97"/>
                <a:gd name="T23" fmla="*/ 56 h 190"/>
                <a:gd name="T24" fmla="*/ 10 w 97"/>
                <a:gd name="T25" fmla="*/ 73 h 190"/>
                <a:gd name="T26" fmla="*/ 17 w 97"/>
                <a:gd name="T27" fmla="*/ 106 h 190"/>
                <a:gd name="T28" fmla="*/ 0 w 97"/>
                <a:gd name="T29" fmla="*/ 135 h 190"/>
                <a:gd name="T30" fmla="*/ 0 w 97"/>
                <a:gd name="T31" fmla="*/ 135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
                <a:gd name="T49" fmla="*/ 0 h 190"/>
                <a:gd name="T50" fmla="*/ 97 w 97"/>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 h="190">
                  <a:moveTo>
                    <a:pt x="0" y="135"/>
                  </a:moveTo>
                  <a:lnTo>
                    <a:pt x="0" y="135"/>
                  </a:lnTo>
                  <a:lnTo>
                    <a:pt x="9" y="173"/>
                  </a:lnTo>
                  <a:lnTo>
                    <a:pt x="27" y="189"/>
                  </a:lnTo>
                  <a:lnTo>
                    <a:pt x="57" y="173"/>
                  </a:lnTo>
                  <a:lnTo>
                    <a:pt x="90" y="43"/>
                  </a:lnTo>
                  <a:lnTo>
                    <a:pt x="96" y="48"/>
                  </a:lnTo>
                  <a:lnTo>
                    <a:pt x="82" y="0"/>
                  </a:lnTo>
                  <a:lnTo>
                    <a:pt x="64" y="20"/>
                  </a:lnTo>
                  <a:lnTo>
                    <a:pt x="65" y="34"/>
                  </a:lnTo>
                  <a:lnTo>
                    <a:pt x="44" y="49"/>
                  </a:lnTo>
                  <a:lnTo>
                    <a:pt x="17" y="56"/>
                  </a:lnTo>
                  <a:lnTo>
                    <a:pt x="10" y="73"/>
                  </a:lnTo>
                  <a:lnTo>
                    <a:pt x="17" y="106"/>
                  </a:lnTo>
                  <a:lnTo>
                    <a:pt x="0" y="135"/>
                  </a:lnTo>
                </a:path>
              </a:pathLst>
            </a:custGeom>
            <a:grpFill/>
            <a:ln w="6350">
              <a:noFill/>
              <a:round/>
              <a:headEnd/>
              <a:tailEnd/>
            </a:ln>
          </p:spPr>
          <p:txBody>
            <a:bodyPr lIns="0" tIns="0" rIns="0" bIns="0" anchor="ctr">
              <a:spAutoFit/>
            </a:bodyPr>
            <a:lstStyle/>
            <a:p>
              <a:pPr>
                <a:defRPr/>
              </a:pPr>
              <a:endParaRPr lang="en-GB" dirty="0"/>
            </a:p>
          </p:txBody>
        </p:sp>
        <p:sp>
          <p:nvSpPr>
            <p:cNvPr id="244" name="Freeform 243"/>
            <p:cNvSpPr>
              <a:spLocks/>
            </p:cNvSpPr>
            <p:nvPr/>
          </p:nvSpPr>
          <p:spPr bwMode="auto">
            <a:xfrm>
              <a:off x="4954065" y="15483850"/>
              <a:ext cx="180700" cy="418065"/>
            </a:xfrm>
            <a:custGeom>
              <a:avLst/>
              <a:gdLst>
                <a:gd name="T0" fmla="*/ 0 w 45"/>
                <a:gd name="T1" fmla="*/ 58 h 107"/>
                <a:gd name="T2" fmla="*/ 0 w 45"/>
                <a:gd name="T3" fmla="*/ 58 h 107"/>
                <a:gd name="T4" fmla="*/ 6 w 45"/>
                <a:gd name="T5" fmla="*/ 64 h 107"/>
                <a:gd name="T6" fmla="*/ 23 w 45"/>
                <a:gd name="T7" fmla="*/ 70 h 107"/>
                <a:gd name="T8" fmla="*/ 21 w 45"/>
                <a:gd name="T9" fmla="*/ 90 h 107"/>
                <a:gd name="T10" fmla="*/ 36 w 45"/>
                <a:gd name="T11" fmla="*/ 106 h 107"/>
                <a:gd name="T12" fmla="*/ 44 w 45"/>
                <a:gd name="T13" fmla="*/ 76 h 107"/>
                <a:gd name="T14" fmla="*/ 30 w 45"/>
                <a:gd name="T15" fmla="*/ 56 h 107"/>
                <a:gd name="T16" fmla="*/ 34 w 45"/>
                <a:gd name="T17" fmla="*/ 67 h 107"/>
                <a:gd name="T18" fmla="*/ 26 w 45"/>
                <a:gd name="T19" fmla="*/ 67 h 107"/>
                <a:gd name="T20" fmla="*/ 17 w 45"/>
                <a:gd name="T21" fmla="*/ 39 h 107"/>
                <a:gd name="T22" fmla="*/ 16 w 45"/>
                <a:gd name="T23" fmla="*/ 3 h 107"/>
                <a:gd name="T24" fmla="*/ 3 w 45"/>
                <a:gd name="T25" fmla="*/ 0 h 107"/>
                <a:gd name="T26" fmla="*/ 14 w 45"/>
                <a:gd name="T27" fmla="*/ 17 h 107"/>
                <a:gd name="T28" fmla="*/ 0 w 45"/>
                <a:gd name="T29" fmla="*/ 58 h 107"/>
                <a:gd name="T30" fmla="*/ 0 w 45"/>
                <a:gd name="T31" fmla="*/ 58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107"/>
                <a:gd name="T50" fmla="*/ 45 w 45"/>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107">
                  <a:moveTo>
                    <a:pt x="0" y="58"/>
                  </a:moveTo>
                  <a:lnTo>
                    <a:pt x="0" y="58"/>
                  </a:lnTo>
                  <a:lnTo>
                    <a:pt x="6" y="64"/>
                  </a:lnTo>
                  <a:lnTo>
                    <a:pt x="23" y="70"/>
                  </a:lnTo>
                  <a:lnTo>
                    <a:pt x="21" y="90"/>
                  </a:lnTo>
                  <a:lnTo>
                    <a:pt x="36" y="106"/>
                  </a:lnTo>
                  <a:lnTo>
                    <a:pt x="44" y="76"/>
                  </a:lnTo>
                  <a:lnTo>
                    <a:pt x="30" y="56"/>
                  </a:lnTo>
                  <a:lnTo>
                    <a:pt x="34" y="67"/>
                  </a:lnTo>
                  <a:lnTo>
                    <a:pt x="26" y="67"/>
                  </a:lnTo>
                  <a:lnTo>
                    <a:pt x="17" y="39"/>
                  </a:lnTo>
                  <a:lnTo>
                    <a:pt x="16" y="3"/>
                  </a:lnTo>
                  <a:lnTo>
                    <a:pt x="3" y="0"/>
                  </a:lnTo>
                  <a:lnTo>
                    <a:pt x="14" y="17"/>
                  </a:lnTo>
                  <a:lnTo>
                    <a:pt x="0" y="58"/>
                  </a:lnTo>
                </a:path>
              </a:pathLst>
            </a:custGeom>
            <a:grpFill/>
            <a:ln w="6350">
              <a:noFill/>
              <a:round/>
              <a:headEnd/>
              <a:tailEnd/>
            </a:ln>
          </p:spPr>
          <p:txBody>
            <a:bodyPr lIns="0" tIns="0" rIns="0" bIns="0" anchor="ctr">
              <a:spAutoFit/>
            </a:bodyPr>
            <a:lstStyle/>
            <a:p>
              <a:pPr>
                <a:defRPr/>
              </a:pPr>
              <a:endParaRPr lang="en-GB" dirty="0"/>
            </a:p>
          </p:txBody>
        </p:sp>
        <p:sp>
          <p:nvSpPr>
            <p:cNvPr id="245" name="Freeform 244"/>
            <p:cNvSpPr>
              <a:spLocks/>
            </p:cNvSpPr>
            <p:nvPr/>
          </p:nvSpPr>
          <p:spPr bwMode="auto">
            <a:xfrm>
              <a:off x="2500569" y="13635767"/>
              <a:ext cx="887435" cy="812688"/>
            </a:xfrm>
            <a:custGeom>
              <a:avLst/>
              <a:gdLst>
                <a:gd name="T0" fmla="*/ 0 w 221"/>
                <a:gd name="T1" fmla="*/ 143 h 208"/>
                <a:gd name="T2" fmla="*/ 0 w 221"/>
                <a:gd name="T3" fmla="*/ 143 h 208"/>
                <a:gd name="T4" fmla="*/ 9 w 221"/>
                <a:gd name="T5" fmla="*/ 129 h 208"/>
                <a:gd name="T6" fmla="*/ 20 w 221"/>
                <a:gd name="T7" fmla="*/ 138 h 208"/>
                <a:gd name="T8" fmla="*/ 89 w 221"/>
                <a:gd name="T9" fmla="*/ 134 h 208"/>
                <a:gd name="T10" fmla="*/ 75 w 221"/>
                <a:gd name="T11" fmla="*/ 0 h 208"/>
                <a:gd name="T12" fmla="*/ 99 w 221"/>
                <a:gd name="T13" fmla="*/ 0 h 208"/>
                <a:gd name="T14" fmla="*/ 208 w 221"/>
                <a:gd name="T15" fmla="*/ 72 h 208"/>
                <a:gd name="T16" fmla="*/ 209 w 221"/>
                <a:gd name="T17" fmla="*/ 85 h 208"/>
                <a:gd name="T18" fmla="*/ 220 w 221"/>
                <a:gd name="T19" fmla="*/ 83 h 208"/>
                <a:gd name="T20" fmla="*/ 220 w 221"/>
                <a:gd name="T21" fmla="*/ 126 h 208"/>
                <a:gd name="T22" fmla="*/ 211 w 221"/>
                <a:gd name="T23" fmla="*/ 135 h 208"/>
                <a:gd name="T24" fmla="*/ 167 w 221"/>
                <a:gd name="T25" fmla="*/ 141 h 208"/>
                <a:gd name="T26" fmla="*/ 111 w 221"/>
                <a:gd name="T27" fmla="*/ 165 h 208"/>
                <a:gd name="T28" fmla="*/ 94 w 221"/>
                <a:gd name="T29" fmla="*/ 204 h 208"/>
                <a:gd name="T30" fmla="*/ 80 w 221"/>
                <a:gd name="T31" fmla="*/ 199 h 208"/>
                <a:gd name="T32" fmla="*/ 56 w 221"/>
                <a:gd name="T33" fmla="*/ 207 h 208"/>
                <a:gd name="T34" fmla="*/ 42 w 221"/>
                <a:gd name="T35" fmla="*/ 174 h 208"/>
                <a:gd name="T36" fmla="*/ 19 w 221"/>
                <a:gd name="T37" fmla="*/ 182 h 208"/>
                <a:gd name="T38" fmla="*/ 10 w 221"/>
                <a:gd name="T39" fmla="*/ 175 h 208"/>
                <a:gd name="T40" fmla="*/ 0 w 221"/>
                <a:gd name="T41" fmla="*/ 143 h 208"/>
                <a:gd name="T42" fmla="*/ 0 w 221"/>
                <a:gd name="T43" fmla="*/ 143 h 2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1"/>
                <a:gd name="T67" fmla="*/ 0 h 208"/>
                <a:gd name="T68" fmla="*/ 221 w 221"/>
                <a:gd name="T69" fmla="*/ 208 h 2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1" h="208">
                  <a:moveTo>
                    <a:pt x="0" y="143"/>
                  </a:moveTo>
                  <a:lnTo>
                    <a:pt x="0" y="143"/>
                  </a:lnTo>
                  <a:lnTo>
                    <a:pt x="9" y="129"/>
                  </a:lnTo>
                  <a:lnTo>
                    <a:pt x="20" y="138"/>
                  </a:lnTo>
                  <a:lnTo>
                    <a:pt x="89" y="134"/>
                  </a:lnTo>
                  <a:lnTo>
                    <a:pt x="75" y="0"/>
                  </a:lnTo>
                  <a:lnTo>
                    <a:pt x="99" y="0"/>
                  </a:lnTo>
                  <a:lnTo>
                    <a:pt x="208" y="72"/>
                  </a:lnTo>
                  <a:lnTo>
                    <a:pt x="209" y="85"/>
                  </a:lnTo>
                  <a:lnTo>
                    <a:pt x="220" y="83"/>
                  </a:lnTo>
                  <a:lnTo>
                    <a:pt x="220" y="126"/>
                  </a:lnTo>
                  <a:lnTo>
                    <a:pt x="211" y="135"/>
                  </a:lnTo>
                  <a:lnTo>
                    <a:pt x="167" y="141"/>
                  </a:lnTo>
                  <a:lnTo>
                    <a:pt x="111" y="165"/>
                  </a:lnTo>
                  <a:lnTo>
                    <a:pt x="94" y="204"/>
                  </a:lnTo>
                  <a:lnTo>
                    <a:pt x="80" y="199"/>
                  </a:lnTo>
                  <a:lnTo>
                    <a:pt x="56" y="207"/>
                  </a:lnTo>
                  <a:lnTo>
                    <a:pt x="42" y="174"/>
                  </a:lnTo>
                  <a:lnTo>
                    <a:pt x="19" y="182"/>
                  </a:lnTo>
                  <a:lnTo>
                    <a:pt x="10" y="175"/>
                  </a:lnTo>
                  <a:lnTo>
                    <a:pt x="0" y="143"/>
                  </a:lnTo>
                </a:path>
              </a:pathLst>
            </a:custGeom>
            <a:grpFill/>
            <a:ln w="6350">
              <a:noFill/>
              <a:round/>
              <a:headEnd/>
              <a:tailEnd/>
            </a:ln>
          </p:spPr>
          <p:txBody>
            <a:bodyPr lIns="0" tIns="0" rIns="0" bIns="0" anchor="ctr">
              <a:spAutoFit/>
            </a:bodyPr>
            <a:lstStyle/>
            <a:p>
              <a:pPr>
                <a:defRPr/>
              </a:pPr>
              <a:endParaRPr lang="en-GB" dirty="0"/>
            </a:p>
          </p:txBody>
        </p:sp>
        <p:sp>
          <p:nvSpPr>
            <p:cNvPr id="246" name="Freeform 245"/>
            <p:cNvSpPr>
              <a:spLocks/>
            </p:cNvSpPr>
            <p:nvPr/>
          </p:nvSpPr>
          <p:spPr bwMode="auto">
            <a:xfrm>
              <a:off x="2231527" y="13506831"/>
              <a:ext cx="670596" cy="691566"/>
            </a:xfrm>
            <a:custGeom>
              <a:avLst/>
              <a:gdLst>
                <a:gd name="T0" fmla="*/ 0 w 167"/>
                <a:gd name="T1" fmla="*/ 89 h 177"/>
                <a:gd name="T2" fmla="*/ 0 w 167"/>
                <a:gd name="T3" fmla="*/ 89 h 177"/>
                <a:gd name="T4" fmla="*/ 10 w 167"/>
                <a:gd name="T5" fmla="*/ 99 h 177"/>
                <a:gd name="T6" fmla="*/ 13 w 167"/>
                <a:gd name="T7" fmla="*/ 125 h 177"/>
                <a:gd name="T8" fmla="*/ 5 w 167"/>
                <a:gd name="T9" fmla="*/ 158 h 177"/>
                <a:gd name="T10" fmla="*/ 36 w 167"/>
                <a:gd name="T11" fmla="*/ 151 h 177"/>
                <a:gd name="T12" fmla="*/ 67 w 167"/>
                <a:gd name="T13" fmla="*/ 176 h 177"/>
                <a:gd name="T14" fmla="*/ 76 w 167"/>
                <a:gd name="T15" fmla="*/ 162 h 177"/>
                <a:gd name="T16" fmla="*/ 87 w 167"/>
                <a:gd name="T17" fmla="*/ 171 h 177"/>
                <a:gd name="T18" fmla="*/ 156 w 167"/>
                <a:gd name="T19" fmla="*/ 167 h 177"/>
                <a:gd name="T20" fmla="*/ 142 w 167"/>
                <a:gd name="T21" fmla="*/ 33 h 177"/>
                <a:gd name="T22" fmla="*/ 166 w 167"/>
                <a:gd name="T23" fmla="*/ 33 h 177"/>
                <a:gd name="T24" fmla="*/ 115 w 167"/>
                <a:gd name="T25" fmla="*/ 0 h 177"/>
                <a:gd name="T26" fmla="*/ 114 w 167"/>
                <a:gd name="T27" fmla="*/ 18 h 177"/>
                <a:gd name="T28" fmla="*/ 70 w 167"/>
                <a:gd name="T29" fmla="*/ 17 h 177"/>
                <a:gd name="T30" fmla="*/ 70 w 167"/>
                <a:gd name="T31" fmla="*/ 54 h 177"/>
                <a:gd name="T32" fmla="*/ 54 w 167"/>
                <a:gd name="T33" fmla="*/ 60 h 177"/>
                <a:gd name="T34" fmla="*/ 55 w 167"/>
                <a:gd name="T35" fmla="*/ 83 h 177"/>
                <a:gd name="T36" fmla="*/ 0 w 167"/>
                <a:gd name="T37" fmla="*/ 89 h 177"/>
                <a:gd name="T38" fmla="*/ 0 w 167"/>
                <a:gd name="T39" fmla="*/ 89 h 1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77"/>
                <a:gd name="T62" fmla="*/ 167 w 167"/>
                <a:gd name="T63" fmla="*/ 177 h 1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77">
                  <a:moveTo>
                    <a:pt x="0" y="89"/>
                  </a:moveTo>
                  <a:lnTo>
                    <a:pt x="0" y="89"/>
                  </a:lnTo>
                  <a:lnTo>
                    <a:pt x="10" y="99"/>
                  </a:lnTo>
                  <a:lnTo>
                    <a:pt x="13" y="125"/>
                  </a:lnTo>
                  <a:lnTo>
                    <a:pt x="5" y="158"/>
                  </a:lnTo>
                  <a:lnTo>
                    <a:pt x="36" y="151"/>
                  </a:lnTo>
                  <a:lnTo>
                    <a:pt x="67" y="176"/>
                  </a:lnTo>
                  <a:lnTo>
                    <a:pt x="76" y="162"/>
                  </a:lnTo>
                  <a:lnTo>
                    <a:pt x="87" y="171"/>
                  </a:lnTo>
                  <a:lnTo>
                    <a:pt x="156" y="167"/>
                  </a:lnTo>
                  <a:lnTo>
                    <a:pt x="142" y="33"/>
                  </a:lnTo>
                  <a:lnTo>
                    <a:pt x="166" y="33"/>
                  </a:lnTo>
                  <a:lnTo>
                    <a:pt x="115" y="0"/>
                  </a:lnTo>
                  <a:lnTo>
                    <a:pt x="114" y="18"/>
                  </a:lnTo>
                  <a:lnTo>
                    <a:pt x="70" y="17"/>
                  </a:lnTo>
                  <a:lnTo>
                    <a:pt x="70" y="54"/>
                  </a:lnTo>
                  <a:lnTo>
                    <a:pt x="54" y="60"/>
                  </a:lnTo>
                  <a:lnTo>
                    <a:pt x="55" y="83"/>
                  </a:lnTo>
                  <a:lnTo>
                    <a:pt x="0" y="89"/>
                  </a:lnTo>
                </a:path>
              </a:pathLst>
            </a:custGeom>
            <a:grpFill/>
            <a:ln w="6350">
              <a:noFill/>
              <a:round/>
              <a:headEnd/>
              <a:tailEnd/>
            </a:ln>
          </p:spPr>
          <p:txBody>
            <a:bodyPr lIns="0" tIns="0" rIns="0" bIns="0" anchor="ctr">
              <a:spAutoFit/>
            </a:bodyPr>
            <a:lstStyle/>
            <a:p>
              <a:pPr>
                <a:defRPr/>
              </a:pPr>
              <a:endParaRPr lang="en-GB" dirty="0"/>
            </a:p>
          </p:txBody>
        </p:sp>
        <p:sp>
          <p:nvSpPr>
            <p:cNvPr id="247" name="Freeform 246"/>
            <p:cNvSpPr>
              <a:spLocks/>
            </p:cNvSpPr>
            <p:nvPr/>
          </p:nvSpPr>
          <p:spPr bwMode="auto">
            <a:xfrm>
              <a:off x="2448367" y="13014530"/>
              <a:ext cx="646502" cy="476673"/>
            </a:xfrm>
            <a:custGeom>
              <a:avLst/>
              <a:gdLst>
                <a:gd name="T0" fmla="*/ 0 w 161"/>
                <a:gd name="T1" fmla="*/ 119 h 122"/>
                <a:gd name="T2" fmla="*/ 0 w 161"/>
                <a:gd name="T3" fmla="*/ 119 h 122"/>
                <a:gd name="T4" fmla="*/ 40 w 161"/>
                <a:gd name="T5" fmla="*/ 96 h 122"/>
                <a:gd name="T6" fmla="*/ 54 w 161"/>
                <a:gd name="T7" fmla="*/ 48 h 122"/>
                <a:gd name="T8" fmla="*/ 88 w 161"/>
                <a:gd name="T9" fmla="*/ 24 h 122"/>
                <a:gd name="T10" fmla="*/ 99 w 161"/>
                <a:gd name="T11" fmla="*/ 0 h 122"/>
                <a:gd name="T12" fmla="*/ 148 w 161"/>
                <a:gd name="T13" fmla="*/ 8 h 122"/>
                <a:gd name="T14" fmla="*/ 160 w 161"/>
                <a:gd name="T15" fmla="*/ 53 h 122"/>
                <a:gd name="T16" fmla="*/ 139 w 161"/>
                <a:gd name="T17" fmla="*/ 54 h 122"/>
                <a:gd name="T18" fmla="*/ 127 w 161"/>
                <a:gd name="T19" fmla="*/ 59 h 122"/>
                <a:gd name="T20" fmla="*/ 129 w 161"/>
                <a:gd name="T21" fmla="*/ 71 h 122"/>
                <a:gd name="T22" fmla="*/ 67 w 161"/>
                <a:gd name="T23" fmla="*/ 98 h 122"/>
                <a:gd name="T24" fmla="*/ 60 w 161"/>
                <a:gd name="T25" fmla="*/ 121 h 122"/>
                <a:gd name="T26" fmla="*/ 0 w 161"/>
                <a:gd name="T27" fmla="*/ 119 h 122"/>
                <a:gd name="T28" fmla="*/ 0 w 161"/>
                <a:gd name="T29" fmla="*/ 119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122"/>
                <a:gd name="T47" fmla="*/ 161 w 161"/>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122">
                  <a:moveTo>
                    <a:pt x="0" y="119"/>
                  </a:moveTo>
                  <a:lnTo>
                    <a:pt x="0" y="119"/>
                  </a:lnTo>
                  <a:lnTo>
                    <a:pt x="40" y="96"/>
                  </a:lnTo>
                  <a:lnTo>
                    <a:pt x="54" y="48"/>
                  </a:lnTo>
                  <a:lnTo>
                    <a:pt x="88" y="24"/>
                  </a:lnTo>
                  <a:lnTo>
                    <a:pt x="99" y="0"/>
                  </a:lnTo>
                  <a:lnTo>
                    <a:pt x="148" y="8"/>
                  </a:lnTo>
                  <a:lnTo>
                    <a:pt x="160" y="53"/>
                  </a:lnTo>
                  <a:lnTo>
                    <a:pt x="139" y="54"/>
                  </a:lnTo>
                  <a:lnTo>
                    <a:pt x="127" y="59"/>
                  </a:lnTo>
                  <a:lnTo>
                    <a:pt x="129" y="71"/>
                  </a:lnTo>
                  <a:lnTo>
                    <a:pt x="67" y="98"/>
                  </a:lnTo>
                  <a:lnTo>
                    <a:pt x="60" y="121"/>
                  </a:lnTo>
                  <a:lnTo>
                    <a:pt x="0" y="119"/>
                  </a:lnTo>
                </a:path>
              </a:pathLst>
            </a:custGeom>
            <a:grpFill/>
            <a:ln w="6350">
              <a:noFill/>
              <a:round/>
              <a:headEnd/>
              <a:tailEnd/>
            </a:ln>
          </p:spPr>
          <p:txBody>
            <a:bodyPr lIns="0" tIns="0" rIns="0" bIns="0" anchor="ctr">
              <a:spAutoFit/>
            </a:bodyPr>
            <a:lstStyle/>
            <a:p>
              <a:pPr>
                <a:defRPr/>
              </a:pPr>
              <a:endParaRPr lang="en-GB" dirty="0"/>
            </a:p>
          </p:txBody>
        </p:sp>
        <p:sp>
          <p:nvSpPr>
            <p:cNvPr id="248" name="Freeform 247"/>
            <p:cNvSpPr>
              <a:spLocks/>
            </p:cNvSpPr>
            <p:nvPr/>
          </p:nvSpPr>
          <p:spPr bwMode="auto">
            <a:xfrm>
              <a:off x="4801475" y="15542457"/>
              <a:ext cx="582253" cy="890831"/>
            </a:xfrm>
            <a:custGeom>
              <a:avLst/>
              <a:gdLst>
                <a:gd name="T0" fmla="*/ 0 w 145"/>
                <a:gd name="T1" fmla="*/ 63 h 228"/>
                <a:gd name="T2" fmla="*/ 0 w 145"/>
                <a:gd name="T3" fmla="*/ 63 h 228"/>
                <a:gd name="T4" fmla="*/ 4 w 145"/>
                <a:gd name="T5" fmla="*/ 70 h 228"/>
                <a:gd name="T6" fmla="*/ 38 w 145"/>
                <a:gd name="T7" fmla="*/ 81 h 228"/>
                <a:gd name="T8" fmla="*/ 41 w 145"/>
                <a:gd name="T9" fmla="*/ 95 h 228"/>
                <a:gd name="T10" fmla="*/ 39 w 145"/>
                <a:gd name="T11" fmla="*/ 131 h 228"/>
                <a:gd name="T12" fmla="*/ 21 w 145"/>
                <a:gd name="T13" fmla="*/ 168 h 228"/>
                <a:gd name="T14" fmla="*/ 26 w 145"/>
                <a:gd name="T15" fmla="*/ 213 h 228"/>
                <a:gd name="T16" fmla="*/ 28 w 145"/>
                <a:gd name="T17" fmla="*/ 227 h 228"/>
                <a:gd name="T18" fmla="*/ 39 w 145"/>
                <a:gd name="T19" fmla="*/ 227 h 228"/>
                <a:gd name="T20" fmla="*/ 39 w 145"/>
                <a:gd name="T21" fmla="*/ 212 h 228"/>
                <a:gd name="T22" fmla="*/ 74 w 145"/>
                <a:gd name="T23" fmla="*/ 191 h 228"/>
                <a:gd name="T24" fmla="*/ 64 w 145"/>
                <a:gd name="T25" fmla="*/ 131 h 228"/>
                <a:gd name="T26" fmla="*/ 143 w 145"/>
                <a:gd name="T27" fmla="*/ 70 h 228"/>
                <a:gd name="T28" fmla="*/ 144 w 145"/>
                <a:gd name="T29" fmla="*/ 0 h 228"/>
                <a:gd name="T30" fmla="*/ 124 w 145"/>
                <a:gd name="T31" fmla="*/ 12 h 228"/>
                <a:gd name="T32" fmla="*/ 69 w 145"/>
                <a:gd name="T33" fmla="*/ 15 h 228"/>
                <a:gd name="T34" fmla="*/ 68 w 145"/>
                <a:gd name="T35" fmla="*/ 41 h 228"/>
                <a:gd name="T36" fmla="*/ 82 w 145"/>
                <a:gd name="T37" fmla="*/ 61 h 228"/>
                <a:gd name="T38" fmla="*/ 74 w 145"/>
                <a:gd name="T39" fmla="*/ 91 h 228"/>
                <a:gd name="T40" fmla="*/ 59 w 145"/>
                <a:gd name="T41" fmla="*/ 75 h 228"/>
                <a:gd name="T42" fmla="*/ 61 w 145"/>
                <a:gd name="T43" fmla="*/ 55 h 228"/>
                <a:gd name="T44" fmla="*/ 44 w 145"/>
                <a:gd name="T45" fmla="*/ 49 h 228"/>
                <a:gd name="T46" fmla="*/ 0 w 145"/>
                <a:gd name="T47" fmla="*/ 63 h 228"/>
                <a:gd name="T48" fmla="*/ 0 w 145"/>
                <a:gd name="T49" fmla="*/ 63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228"/>
                <a:gd name="T77" fmla="*/ 145 w 145"/>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228">
                  <a:moveTo>
                    <a:pt x="0" y="63"/>
                  </a:moveTo>
                  <a:lnTo>
                    <a:pt x="0" y="63"/>
                  </a:lnTo>
                  <a:lnTo>
                    <a:pt x="4" y="70"/>
                  </a:lnTo>
                  <a:lnTo>
                    <a:pt x="38" y="81"/>
                  </a:lnTo>
                  <a:lnTo>
                    <a:pt x="41" y="95"/>
                  </a:lnTo>
                  <a:lnTo>
                    <a:pt x="39" y="131"/>
                  </a:lnTo>
                  <a:lnTo>
                    <a:pt x="21" y="168"/>
                  </a:lnTo>
                  <a:lnTo>
                    <a:pt x="26" y="213"/>
                  </a:lnTo>
                  <a:lnTo>
                    <a:pt x="28" y="227"/>
                  </a:lnTo>
                  <a:lnTo>
                    <a:pt x="39" y="227"/>
                  </a:lnTo>
                  <a:lnTo>
                    <a:pt x="39" y="212"/>
                  </a:lnTo>
                  <a:lnTo>
                    <a:pt x="74" y="191"/>
                  </a:lnTo>
                  <a:lnTo>
                    <a:pt x="64" y="131"/>
                  </a:lnTo>
                  <a:lnTo>
                    <a:pt x="143" y="70"/>
                  </a:lnTo>
                  <a:lnTo>
                    <a:pt x="144" y="0"/>
                  </a:lnTo>
                  <a:lnTo>
                    <a:pt x="124" y="12"/>
                  </a:lnTo>
                  <a:lnTo>
                    <a:pt x="69" y="15"/>
                  </a:lnTo>
                  <a:lnTo>
                    <a:pt x="68" y="41"/>
                  </a:lnTo>
                  <a:lnTo>
                    <a:pt x="82" y="61"/>
                  </a:lnTo>
                  <a:lnTo>
                    <a:pt x="74" y="91"/>
                  </a:lnTo>
                  <a:lnTo>
                    <a:pt x="59" y="75"/>
                  </a:lnTo>
                  <a:lnTo>
                    <a:pt x="61" y="55"/>
                  </a:lnTo>
                  <a:lnTo>
                    <a:pt x="44" y="49"/>
                  </a:lnTo>
                  <a:lnTo>
                    <a:pt x="0" y="63"/>
                  </a:lnTo>
                </a:path>
              </a:pathLst>
            </a:custGeom>
            <a:grpFill/>
            <a:ln w="6350">
              <a:noFill/>
              <a:round/>
              <a:headEnd/>
              <a:tailEnd/>
            </a:ln>
          </p:spPr>
          <p:txBody>
            <a:bodyPr lIns="0" tIns="0" rIns="0" bIns="0" anchor="ctr">
              <a:spAutoFit/>
            </a:bodyPr>
            <a:lstStyle/>
            <a:p>
              <a:pPr>
                <a:defRPr/>
              </a:pPr>
              <a:endParaRPr lang="en-GB" dirty="0"/>
            </a:p>
          </p:txBody>
        </p:sp>
        <p:sp>
          <p:nvSpPr>
            <p:cNvPr id="249" name="Freeform 248"/>
            <p:cNvSpPr>
              <a:spLocks/>
            </p:cNvSpPr>
            <p:nvPr/>
          </p:nvSpPr>
          <p:spPr bwMode="auto">
            <a:xfrm>
              <a:off x="3171165" y="13717817"/>
              <a:ext cx="871372" cy="648587"/>
            </a:xfrm>
            <a:custGeom>
              <a:avLst/>
              <a:gdLst>
                <a:gd name="T0" fmla="*/ 0 w 217"/>
                <a:gd name="T1" fmla="*/ 120 h 166"/>
                <a:gd name="T2" fmla="*/ 0 w 217"/>
                <a:gd name="T3" fmla="*/ 120 h 166"/>
                <a:gd name="T4" fmla="*/ 3 w 217"/>
                <a:gd name="T5" fmla="*/ 133 h 166"/>
                <a:gd name="T6" fmla="*/ 29 w 217"/>
                <a:gd name="T7" fmla="*/ 162 h 166"/>
                <a:gd name="T8" fmla="*/ 36 w 217"/>
                <a:gd name="T9" fmla="*/ 155 h 166"/>
                <a:gd name="T10" fmla="*/ 47 w 217"/>
                <a:gd name="T11" fmla="*/ 165 h 166"/>
                <a:gd name="T12" fmla="*/ 63 w 217"/>
                <a:gd name="T13" fmla="*/ 136 h 166"/>
                <a:gd name="T14" fmla="*/ 125 w 217"/>
                <a:gd name="T15" fmla="*/ 151 h 166"/>
                <a:gd name="T16" fmla="*/ 178 w 217"/>
                <a:gd name="T17" fmla="*/ 136 h 166"/>
                <a:gd name="T18" fmla="*/ 180 w 217"/>
                <a:gd name="T19" fmla="*/ 129 h 166"/>
                <a:gd name="T20" fmla="*/ 208 w 217"/>
                <a:gd name="T21" fmla="*/ 93 h 166"/>
                <a:gd name="T22" fmla="*/ 216 w 217"/>
                <a:gd name="T23" fmla="*/ 44 h 166"/>
                <a:gd name="T24" fmla="*/ 202 w 217"/>
                <a:gd name="T25" fmla="*/ 28 h 166"/>
                <a:gd name="T26" fmla="*/ 202 w 217"/>
                <a:gd name="T27" fmla="*/ 6 h 166"/>
                <a:gd name="T28" fmla="*/ 157 w 217"/>
                <a:gd name="T29" fmla="*/ 0 h 166"/>
                <a:gd name="T30" fmla="*/ 74 w 217"/>
                <a:gd name="T31" fmla="*/ 57 h 166"/>
                <a:gd name="T32" fmla="*/ 53 w 217"/>
                <a:gd name="T33" fmla="*/ 62 h 166"/>
                <a:gd name="T34" fmla="*/ 53 w 217"/>
                <a:gd name="T35" fmla="*/ 105 h 166"/>
                <a:gd name="T36" fmla="*/ 44 w 217"/>
                <a:gd name="T37" fmla="*/ 114 h 166"/>
                <a:gd name="T38" fmla="*/ 0 w 217"/>
                <a:gd name="T39" fmla="*/ 120 h 166"/>
                <a:gd name="T40" fmla="*/ 0 w 217"/>
                <a:gd name="T41" fmla="*/ 120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66"/>
                <a:gd name="T65" fmla="*/ 217 w 217"/>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66">
                  <a:moveTo>
                    <a:pt x="0" y="120"/>
                  </a:moveTo>
                  <a:lnTo>
                    <a:pt x="0" y="120"/>
                  </a:lnTo>
                  <a:lnTo>
                    <a:pt x="3" y="133"/>
                  </a:lnTo>
                  <a:lnTo>
                    <a:pt x="29" y="162"/>
                  </a:lnTo>
                  <a:lnTo>
                    <a:pt x="36" y="155"/>
                  </a:lnTo>
                  <a:lnTo>
                    <a:pt x="47" y="165"/>
                  </a:lnTo>
                  <a:lnTo>
                    <a:pt x="63" y="136"/>
                  </a:lnTo>
                  <a:lnTo>
                    <a:pt x="125" y="151"/>
                  </a:lnTo>
                  <a:lnTo>
                    <a:pt x="178" y="136"/>
                  </a:lnTo>
                  <a:lnTo>
                    <a:pt x="180" y="129"/>
                  </a:lnTo>
                  <a:lnTo>
                    <a:pt x="208" y="93"/>
                  </a:lnTo>
                  <a:lnTo>
                    <a:pt x="216" y="44"/>
                  </a:lnTo>
                  <a:lnTo>
                    <a:pt x="202" y="28"/>
                  </a:lnTo>
                  <a:lnTo>
                    <a:pt x="202" y="6"/>
                  </a:lnTo>
                  <a:lnTo>
                    <a:pt x="157" y="0"/>
                  </a:lnTo>
                  <a:lnTo>
                    <a:pt x="74" y="57"/>
                  </a:lnTo>
                  <a:lnTo>
                    <a:pt x="53" y="62"/>
                  </a:lnTo>
                  <a:lnTo>
                    <a:pt x="53" y="105"/>
                  </a:lnTo>
                  <a:lnTo>
                    <a:pt x="44" y="114"/>
                  </a:lnTo>
                  <a:lnTo>
                    <a:pt x="0" y="120"/>
                  </a:lnTo>
                </a:path>
              </a:pathLst>
            </a:custGeom>
            <a:grpFill/>
            <a:ln w="6350">
              <a:noFill/>
              <a:round/>
              <a:headEnd/>
              <a:tailEnd/>
            </a:ln>
          </p:spPr>
          <p:txBody>
            <a:bodyPr lIns="0" tIns="0" rIns="0" bIns="0" anchor="ctr">
              <a:spAutoFit/>
            </a:bodyPr>
            <a:lstStyle/>
            <a:p>
              <a:pPr>
                <a:defRPr/>
              </a:pPr>
              <a:endParaRPr lang="en-GB" dirty="0"/>
            </a:p>
          </p:txBody>
        </p:sp>
        <p:sp>
          <p:nvSpPr>
            <p:cNvPr id="250" name="Freeform 249"/>
            <p:cNvSpPr>
              <a:spLocks/>
            </p:cNvSpPr>
            <p:nvPr/>
          </p:nvSpPr>
          <p:spPr bwMode="auto">
            <a:xfrm>
              <a:off x="3315724" y="14249190"/>
              <a:ext cx="638472" cy="515744"/>
            </a:xfrm>
            <a:custGeom>
              <a:avLst/>
              <a:gdLst>
                <a:gd name="T0" fmla="*/ 0 w 159"/>
                <a:gd name="T1" fmla="*/ 102 h 132"/>
                <a:gd name="T2" fmla="*/ 0 w 159"/>
                <a:gd name="T3" fmla="*/ 102 h 132"/>
                <a:gd name="T4" fmla="*/ 11 w 159"/>
                <a:gd name="T5" fmla="*/ 29 h 132"/>
                <a:gd name="T6" fmla="*/ 27 w 159"/>
                <a:gd name="T7" fmla="*/ 0 h 132"/>
                <a:gd name="T8" fmla="*/ 89 w 159"/>
                <a:gd name="T9" fmla="*/ 15 h 132"/>
                <a:gd name="T10" fmla="*/ 142 w 159"/>
                <a:gd name="T11" fmla="*/ 0 h 132"/>
                <a:gd name="T12" fmla="*/ 153 w 159"/>
                <a:gd name="T13" fmla="*/ 17 h 132"/>
                <a:gd name="T14" fmla="*/ 158 w 159"/>
                <a:gd name="T15" fmla="*/ 29 h 132"/>
                <a:gd name="T16" fmla="*/ 144 w 159"/>
                <a:gd name="T17" fmla="*/ 40 h 132"/>
                <a:gd name="T18" fmla="*/ 116 w 159"/>
                <a:gd name="T19" fmla="*/ 99 h 132"/>
                <a:gd name="T20" fmla="*/ 90 w 159"/>
                <a:gd name="T21" fmla="*/ 95 h 132"/>
                <a:gd name="T22" fmla="*/ 76 w 159"/>
                <a:gd name="T23" fmla="*/ 124 h 132"/>
                <a:gd name="T24" fmla="*/ 45 w 159"/>
                <a:gd name="T25" fmla="*/ 131 h 132"/>
                <a:gd name="T26" fmla="*/ 27 w 159"/>
                <a:gd name="T27" fmla="*/ 106 h 132"/>
                <a:gd name="T28" fmla="*/ 0 w 159"/>
                <a:gd name="T29" fmla="*/ 102 h 132"/>
                <a:gd name="T30" fmla="*/ 0 w 159"/>
                <a:gd name="T31" fmla="*/ 102 h 1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9"/>
                <a:gd name="T49" fmla="*/ 0 h 132"/>
                <a:gd name="T50" fmla="*/ 159 w 159"/>
                <a:gd name="T51" fmla="*/ 132 h 1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9" h="132">
                  <a:moveTo>
                    <a:pt x="0" y="102"/>
                  </a:moveTo>
                  <a:lnTo>
                    <a:pt x="0" y="102"/>
                  </a:lnTo>
                  <a:lnTo>
                    <a:pt x="11" y="29"/>
                  </a:lnTo>
                  <a:lnTo>
                    <a:pt x="27" y="0"/>
                  </a:lnTo>
                  <a:lnTo>
                    <a:pt x="89" y="15"/>
                  </a:lnTo>
                  <a:lnTo>
                    <a:pt x="142" y="0"/>
                  </a:lnTo>
                  <a:lnTo>
                    <a:pt x="153" y="17"/>
                  </a:lnTo>
                  <a:lnTo>
                    <a:pt x="158" y="29"/>
                  </a:lnTo>
                  <a:lnTo>
                    <a:pt x="144" y="40"/>
                  </a:lnTo>
                  <a:lnTo>
                    <a:pt x="116" y="99"/>
                  </a:lnTo>
                  <a:lnTo>
                    <a:pt x="90" y="95"/>
                  </a:lnTo>
                  <a:lnTo>
                    <a:pt x="76" y="124"/>
                  </a:lnTo>
                  <a:lnTo>
                    <a:pt x="45" y="131"/>
                  </a:lnTo>
                  <a:lnTo>
                    <a:pt x="27" y="106"/>
                  </a:lnTo>
                  <a:lnTo>
                    <a:pt x="0" y="102"/>
                  </a:lnTo>
                </a:path>
              </a:pathLst>
            </a:custGeom>
            <a:grpFill/>
            <a:ln w="6350">
              <a:noFill/>
              <a:round/>
              <a:headEnd/>
              <a:tailEnd/>
            </a:ln>
          </p:spPr>
          <p:txBody>
            <a:bodyPr lIns="0" tIns="0" rIns="0" bIns="0" anchor="ctr">
              <a:spAutoFit/>
            </a:bodyPr>
            <a:lstStyle/>
            <a:p>
              <a:pPr>
                <a:defRPr/>
              </a:pPr>
              <a:endParaRPr lang="en-GB" dirty="0"/>
            </a:p>
          </p:txBody>
        </p:sp>
        <p:sp>
          <p:nvSpPr>
            <p:cNvPr id="251" name="Freeform 250"/>
            <p:cNvSpPr>
              <a:spLocks/>
            </p:cNvSpPr>
            <p:nvPr/>
          </p:nvSpPr>
          <p:spPr bwMode="auto">
            <a:xfrm>
              <a:off x="2243574" y="14307797"/>
              <a:ext cx="168653" cy="101586"/>
            </a:xfrm>
            <a:custGeom>
              <a:avLst/>
              <a:gdLst>
                <a:gd name="T0" fmla="*/ 0 w 42"/>
                <a:gd name="T1" fmla="*/ 3 h 26"/>
                <a:gd name="T2" fmla="*/ 0 w 42"/>
                <a:gd name="T3" fmla="*/ 3 h 26"/>
                <a:gd name="T4" fmla="*/ 12 w 42"/>
                <a:gd name="T5" fmla="*/ 14 h 26"/>
                <a:gd name="T6" fmla="*/ 25 w 42"/>
                <a:gd name="T7" fmla="*/ 11 h 26"/>
                <a:gd name="T8" fmla="*/ 18 w 42"/>
                <a:gd name="T9" fmla="*/ 14 h 26"/>
                <a:gd name="T10" fmla="*/ 24 w 42"/>
                <a:gd name="T11" fmla="*/ 25 h 26"/>
                <a:gd name="T12" fmla="*/ 41 w 42"/>
                <a:gd name="T13" fmla="*/ 14 h 26"/>
                <a:gd name="T14" fmla="*/ 41 w 42"/>
                <a:gd name="T15" fmla="*/ 0 h 26"/>
                <a:gd name="T16" fmla="*/ 0 w 42"/>
                <a:gd name="T17" fmla="*/ 3 h 26"/>
                <a:gd name="T18" fmla="*/ 0 w 42"/>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6"/>
                <a:gd name="T32" fmla="*/ 42 w 42"/>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6">
                  <a:moveTo>
                    <a:pt x="0" y="3"/>
                  </a:moveTo>
                  <a:lnTo>
                    <a:pt x="0" y="3"/>
                  </a:lnTo>
                  <a:lnTo>
                    <a:pt x="12" y="14"/>
                  </a:lnTo>
                  <a:lnTo>
                    <a:pt x="25" y="11"/>
                  </a:lnTo>
                  <a:lnTo>
                    <a:pt x="18" y="14"/>
                  </a:lnTo>
                  <a:lnTo>
                    <a:pt x="24" y="25"/>
                  </a:lnTo>
                  <a:lnTo>
                    <a:pt x="41" y="14"/>
                  </a:lnTo>
                  <a:lnTo>
                    <a:pt x="41" y="0"/>
                  </a:lnTo>
                  <a:lnTo>
                    <a:pt x="0" y="3"/>
                  </a:lnTo>
                </a:path>
              </a:pathLst>
            </a:custGeom>
            <a:grpFill/>
            <a:ln w="6350">
              <a:noFill/>
              <a:round/>
              <a:headEnd/>
              <a:tailEnd/>
            </a:ln>
          </p:spPr>
          <p:txBody>
            <a:bodyPr lIns="0" tIns="0" rIns="0" bIns="0" anchor="ctr">
              <a:spAutoFit/>
            </a:bodyPr>
            <a:lstStyle/>
            <a:p>
              <a:pPr>
                <a:defRPr/>
              </a:pPr>
              <a:endParaRPr lang="en-GB" dirty="0"/>
            </a:p>
          </p:txBody>
        </p:sp>
        <p:sp>
          <p:nvSpPr>
            <p:cNvPr id="252" name="Freeform 251"/>
            <p:cNvSpPr>
              <a:spLocks/>
            </p:cNvSpPr>
            <p:nvPr/>
          </p:nvSpPr>
          <p:spPr bwMode="auto">
            <a:xfrm>
              <a:off x="5941888" y="13573253"/>
              <a:ext cx="36140" cy="89865"/>
            </a:xfrm>
            <a:custGeom>
              <a:avLst/>
              <a:gdLst>
                <a:gd name="T0" fmla="*/ 0 w 9"/>
                <a:gd name="T1" fmla="*/ 18 h 23"/>
                <a:gd name="T2" fmla="*/ 0 w 9"/>
                <a:gd name="T3" fmla="*/ 18 h 23"/>
                <a:gd name="T4" fmla="*/ 4 w 9"/>
                <a:gd name="T5" fmla="*/ 22 h 23"/>
                <a:gd name="T6" fmla="*/ 8 w 9"/>
                <a:gd name="T7" fmla="*/ 21 h 23"/>
                <a:gd name="T8" fmla="*/ 5 w 9"/>
                <a:gd name="T9" fmla="*/ 0 h 23"/>
                <a:gd name="T10" fmla="*/ 0 w 9"/>
                <a:gd name="T11" fmla="*/ 18 h 23"/>
                <a:gd name="T12" fmla="*/ 0 w 9"/>
                <a:gd name="T13" fmla="*/ 18 h 23"/>
                <a:gd name="T14" fmla="*/ 0 60000 65536"/>
                <a:gd name="T15" fmla="*/ 0 60000 65536"/>
                <a:gd name="T16" fmla="*/ 0 60000 65536"/>
                <a:gd name="T17" fmla="*/ 0 60000 65536"/>
                <a:gd name="T18" fmla="*/ 0 60000 65536"/>
                <a:gd name="T19" fmla="*/ 0 60000 65536"/>
                <a:gd name="T20" fmla="*/ 0 60000 65536"/>
                <a:gd name="T21" fmla="*/ 0 w 9"/>
                <a:gd name="T22" fmla="*/ 0 h 23"/>
                <a:gd name="T23" fmla="*/ 9 w 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3">
                  <a:moveTo>
                    <a:pt x="0" y="18"/>
                  </a:moveTo>
                  <a:lnTo>
                    <a:pt x="0" y="18"/>
                  </a:lnTo>
                  <a:lnTo>
                    <a:pt x="4" y="22"/>
                  </a:lnTo>
                  <a:lnTo>
                    <a:pt x="8" y="21"/>
                  </a:lnTo>
                  <a:lnTo>
                    <a:pt x="5" y="0"/>
                  </a:lnTo>
                  <a:lnTo>
                    <a:pt x="0" y="18"/>
                  </a:lnTo>
                </a:path>
              </a:pathLst>
            </a:custGeom>
            <a:grpFill/>
            <a:ln w="6350">
              <a:noFill/>
              <a:round/>
              <a:headEnd/>
              <a:tailEnd/>
            </a:ln>
          </p:spPr>
          <p:txBody>
            <a:bodyPr lIns="0" tIns="0" rIns="0" bIns="0" anchor="ctr">
              <a:spAutoFit/>
            </a:bodyPr>
            <a:lstStyle/>
            <a:p>
              <a:pPr>
                <a:defRPr/>
              </a:pPr>
              <a:endParaRPr lang="en-GB" dirty="0"/>
            </a:p>
          </p:txBody>
        </p:sp>
        <p:sp>
          <p:nvSpPr>
            <p:cNvPr id="253" name="Freeform 252"/>
            <p:cNvSpPr>
              <a:spLocks/>
            </p:cNvSpPr>
            <p:nvPr/>
          </p:nvSpPr>
          <p:spPr bwMode="auto">
            <a:xfrm>
              <a:off x="4753289" y="15038435"/>
              <a:ext cx="96373" cy="89865"/>
            </a:xfrm>
            <a:custGeom>
              <a:avLst/>
              <a:gdLst>
                <a:gd name="T0" fmla="*/ 0 w 24"/>
                <a:gd name="T1" fmla="*/ 22 h 23"/>
                <a:gd name="T2" fmla="*/ 0 w 24"/>
                <a:gd name="T3" fmla="*/ 22 h 23"/>
                <a:gd name="T4" fmla="*/ 9 w 24"/>
                <a:gd name="T5" fmla="*/ 4 h 23"/>
                <a:gd name="T6" fmla="*/ 20 w 24"/>
                <a:gd name="T7" fmla="*/ 0 h 23"/>
                <a:gd name="T8" fmla="*/ 23 w 24"/>
                <a:gd name="T9" fmla="*/ 18 h 23"/>
                <a:gd name="T10" fmla="*/ 0 w 24"/>
                <a:gd name="T11" fmla="*/ 22 h 23"/>
                <a:gd name="T12" fmla="*/ 0 w 24"/>
                <a:gd name="T13" fmla="*/ 22 h 23"/>
                <a:gd name="T14" fmla="*/ 0 60000 65536"/>
                <a:gd name="T15" fmla="*/ 0 60000 65536"/>
                <a:gd name="T16" fmla="*/ 0 60000 65536"/>
                <a:gd name="T17" fmla="*/ 0 60000 65536"/>
                <a:gd name="T18" fmla="*/ 0 60000 65536"/>
                <a:gd name="T19" fmla="*/ 0 60000 65536"/>
                <a:gd name="T20" fmla="*/ 0 60000 65536"/>
                <a:gd name="T21" fmla="*/ 0 w 24"/>
                <a:gd name="T22" fmla="*/ 0 h 23"/>
                <a:gd name="T23" fmla="*/ 24 w 2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3">
                  <a:moveTo>
                    <a:pt x="0" y="22"/>
                  </a:moveTo>
                  <a:lnTo>
                    <a:pt x="0" y="22"/>
                  </a:lnTo>
                  <a:lnTo>
                    <a:pt x="9" y="4"/>
                  </a:lnTo>
                  <a:lnTo>
                    <a:pt x="20" y="0"/>
                  </a:lnTo>
                  <a:lnTo>
                    <a:pt x="23" y="18"/>
                  </a:lnTo>
                  <a:lnTo>
                    <a:pt x="0" y="22"/>
                  </a:lnTo>
                </a:path>
              </a:pathLst>
            </a:custGeom>
            <a:grpFill/>
            <a:ln w="6350">
              <a:noFill/>
              <a:round/>
              <a:headEnd/>
              <a:tailEnd/>
            </a:ln>
          </p:spPr>
          <p:txBody>
            <a:bodyPr lIns="0" tIns="0" rIns="0" bIns="0" anchor="ctr">
              <a:spAutoFit/>
            </a:bodyPr>
            <a:lstStyle/>
            <a:p>
              <a:pPr>
                <a:defRPr/>
              </a:pPr>
              <a:endParaRPr lang="en-GB" dirty="0"/>
            </a:p>
          </p:txBody>
        </p:sp>
        <p:sp>
          <p:nvSpPr>
            <p:cNvPr id="254" name="Freeform 253"/>
            <p:cNvSpPr>
              <a:spLocks/>
            </p:cNvSpPr>
            <p:nvPr/>
          </p:nvSpPr>
          <p:spPr bwMode="auto">
            <a:xfrm>
              <a:off x="2199403" y="14096811"/>
              <a:ext cx="345336" cy="226615"/>
            </a:xfrm>
            <a:custGeom>
              <a:avLst/>
              <a:gdLst>
                <a:gd name="T0" fmla="*/ 0 w 86"/>
                <a:gd name="T1" fmla="*/ 25 h 58"/>
                <a:gd name="T2" fmla="*/ 0 w 86"/>
                <a:gd name="T3" fmla="*/ 25 h 58"/>
                <a:gd name="T4" fmla="*/ 13 w 86"/>
                <a:gd name="T5" fmla="*/ 42 h 58"/>
                <a:gd name="T6" fmla="*/ 52 w 86"/>
                <a:gd name="T7" fmla="*/ 44 h 58"/>
                <a:gd name="T8" fmla="*/ 11 w 86"/>
                <a:gd name="T9" fmla="*/ 49 h 58"/>
                <a:gd name="T10" fmla="*/ 11 w 86"/>
                <a:gd name="T11" fmla="*/ 57 h 58"/>
                <a:gd name="T12" fmla="*/ 52 w 86"/>
                <a:gd name="T13" fmla="*/ 54 h 58"/>
                <a:gd name="T14" fmla="*/ 85 w 86"/>
                <a:gd name="T15" fmla="*/ 57 h 58"/>
                <a:gd name="T16" fmla="*/ 75 w 86"/>
                <a:gd name="T17" fmla="*/ 25 h 58"/>
                <a:gd name="T18" fmla="*/ 44 w 86"/>
                <a:gd name="T19" fmla="*/ 0 h 58"/>
                <a:gd name="T20" fmla="*/ 13 w 86"/>
                <a:gd name="T21" fmla="*/ 7 h 58"/>
                <a:gd name="T22" fmla="*/ 0 w 86"/>
                <a:gd name="T23" fmla="*/ 25 h 58"/>
                <a:gd name="T24" fmla="*/ 0 w 86"/>
                <a:gd name="T25" fmla="*/ 25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58"/>
                <a:gd name="T41" fmla="*/ 86 w 8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58">
                  <a:moveTo>
                    <a:pt x="0" y="25"/>
                  </a:moveTo>
                  <a:lnTo>
                    <a:pt x="0" y="25"/>
                  </a:lnTo>
                  <a:lnTo>
                    <a:pt x="13" y="42"/>
                  </a:lnTo>
                  <a:lnTo>
                    <a:pt x="52" y="44"/>
                  </a:lnTo>
                  <a:lnTo>
                    <a:pt x="11" y="49"/>
                  </a:lnTo>
                  <a:lnTo>
                    <a:pt x="11" y="57"/>
                  </a:lnTo>
                  <a:lnTo>
                    <a:pt x="52" y="54"/>
                  </a:lnTo>
                  <a:lnTo>
                    <a:pt x="85" y="57"/>
                  </a:lnTo>
                  <a:lnTo>
                    <a:pt x="75" y="25"/>
                  </a:lnTo>
                  <a:lnTo>
                    <a:pt x="44" y="0"/>
                  </a:lnTo>
                  <a:lnTo>
                    <a:pt x="13" y="7"/>
                  </a:lnTo>
                  <a:lnTo>
                    <a:pt x="0" y="25"/>
                  </a:lnTo>
                </a:path>
              </a:pathLst>
            </a:custGeom>
            <a:grpFill/>
            <a:ln w="6350">
              <a:noFill/>
              <a:round/>
              <a:headEnd/>
              <a:tailEnd/>
            </a:ln>
          </p:spPr>
          <p:txBody>
            <a:bodyPr lIns="0" tIns="0" rIns="0" bIns="0" anchor="ctr">
              <a:spAutoFit/>
            </a:bodyPr>
            <a:lstStyle/>
            <a:p>
              <a:pPr>
                <a:defRPr/>
              </a:pPr>
              <a:endParaRPr lang="en-GB" dirty="0"/>
            </a:p>
          </p:txBody>
        </p:sp>
        <p:sp>
          <p:nvSpPr>
            <p:cNvPr id="255" name="Freeform 254"/>
            <p:cNvSpPr>
              <a:spLocks/>
            </p:cNvSpPr>
            <p:nvPr/>
          </p:nvSpPr>
          <p:spPr bwMode="auto">
            <a:xfrm>
              <a:off x="2432305" y="14456269"/>
              <a:ext cx="176684" cy="164100"/>
            </a:xfrm>
            <a:custGeom>
              <a:avLst/>
              <a:gdLst>
                <a:gd name="T0" fmla="*/ 0 w 44"/>
                <a:gd name="T1" fmla="*/ 12 h 42"/>
                <a:gd name="T2" fmla="*/ 0 w 44"/>
                <a:gd name="T3" fmla="*/ 12 h 42"/>
                <a:gd name="T4" fmla="*/ 5 w 44"/>
                <a:gd name="T5" fmla="*/ 28 h 42"/>
                <a:gd name="T6" fmla="*/ 26 w 44"/>
                <a:gd name="T7" fmla="*/ 41 h 42"/>
                <a:gd name="T8" fmla="*/ 43 w 44"/>
                <a:gd name="T9" fmla="*/ 21 h 42"/>
                <a:gd name="T10" fmla="*/ 29 w 44"/>
                <a:gd name="T11" fmla="*/ 0 h 42"/>
                <a:gd name="T12" fmla="*/ 0 w 44"/>
                <a:gd name="T13" fmla="*/ 12 h 42"/>
                <a:gd name="T14" fmla="*/ 0 w 44"/>
                <a:gd name="T15" fmla="*/ 12 h 42"/>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2"/>
                <a:gd name="T26" fmla="*/ 44 w 4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2">
                  <a:moveTo>
                    <a:pt x="0" y="12"/>
                  </a:moveTo>
                  <a:lnTo>
                    <a:pt x="0" y="12"/>
                  </a:lnTo>
                  <a:lnTo>
                    <a:pt x="5" y="28"/>
                  </a:lnTo>
                  <a:lnTo>
                    <a:pt x="26" y="41"/>
                  </a:lnTo>
                  <a:lnTo>
                    <a:pt x="43" y="21"/>
                  </a:lnTo>
                  <a:lnTo>
                    <a:pt x="29" y="0"/>
                  </a:lnTo>
                  <a:lnTo>
                    <a:pt x="0" y="12"/>
                  </a:lnTo>
                </a:path>
              </a:pathLst>
            </a:custGeom>
            <a:grpFill/>
            <a:ln w="6350">
              <a:noFill/>
              <a:round/>
              <a:headEnd/>
              <a:tailEnd/>
            </a:ln>
          </p:spPr>
          <p:txBody>
            <a:bodyPr lIns="0" tIns="0" rIns="0" bIns="0" anchor="ctr">
              <a:spAutoFit/>
            </a:bodyPr>
            <a:lstStyle/>
            <a:p>
              <a:pPr>
                <a:defRPr/>
              </a:pPr>
              <a:endParaRPr lang="en-GB" dirty="0"/>
            </a:p>
          </p:txBody>
        </p:sp>
        <p:sp>
          <p:nvSpPr>
            <p:cNvPr id="256" name="Freeform 255"/>
            <p:cNvSpPr>
              <a:spLocks/>
            </p:cNvSpPr>
            <p:nvPr/>
          </p:nvSpPr>
          <p:spPr bwMode="auto">
            <a:xfrm>
              <a:off x="5411838" y="14350776"/>
              <a:ext cx="562176" cy="726730"/>
            </a:xfrm>
            <a:custGeom>
              <a:avLst/>
              <a:gdLst>
                <a:gd name="T0" fmla="*/ 0 w 140"/>
                <a:gd name="T1" fmla="*/ 174 h 186"/>
                <a:gd name="T2" fmla="*/ 0 w 140"/>
                <a:gd name="T3" fmla="*/ 174 h 186"/>
                <a:gd name="T4" fmla="*/ 0 w 140"/>
                <a:gd name="T5" fmla="*/ 123 h 186"/>
                <a:gd name="T6" fmla="*/ 11 w 140"/>
                <a:gd name="T7" fmla="*/ 109 h 186"/>
                <a:gd name="T8" fmla="*/ 54 w 140"/>
                <a:gd name="T9" fmla="*/ 94 h 186"/>
                <a:gd name="T10" fmla="*/ 95 w 140"/>
                <a:gd name="T11" fmla="*/ 53 h 186"/>
                <a:gd name="T12" fmla="*/ 41 w 140"/>
                <a:gd name="T13" fmla="*/ 39 h 186"/>
                <a:gd name="T14" fmla="*/ 25 w 140"/>
                <a:gd name="T15" fmla="*/ 15 h 186"/>
                <a:gd name="T16" fmla="*/ 31 w 140"/>
                <a:gd name="T17" fmla="*/ 7 h 186"/>
                <a:gd name="T18" fmla="*/ 52 w 140"/>
                <a:gd name="T19" fmla="*/ 21 h 186"/>
                <a:gd name="T20" fmla="*/ 133 w 140"/>
                <a:gd name="T21" fmla="*/ 0 h 186"/>
                <a:gd name="T22" fmla="*/ 139 w 140"/>
                <a:gd name="T23" fmla="*/ 21 h 186"/>
                <a:gd name="T24" fmla="*/ 90 w 140"/>
                <a:gd name="T25" fmla="*/ 108 h 186"/>
                <a:gd name="T26" fmla="*/ 7 w 140"/>
                <a:gd name="T27" fmla="*/ 185 h 186"/>
                <a:gd name="T28" fmla="*/ 0 w 140"/>
                <a:gd name="T29" fmla="*/ 174 h 186"/>
                <a:gd name="T30" fmla="*/ 0 w 140"/>
                <a:gd name="T31" fmla="*/ 174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0"/>
                <a:gd name="T49" fmla="*/ 0 h 186"/>
                <a:gd name="T50" fmla="*/ 140 w 140"/>
                <a:gd name="T51" fmla="*/ 186 h 1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0" h="186">
                  <a:moveTo>
                    <a:pt x="0" y="174"/>
                  </a:moveTo>
                  <a:lnTo>
                    <a:pt x="0" y="174"/>
                  </a:lnTo>
                  <a:lnTo>
                    <a:pt x="0" y="123"/>
                  </a:lnTo>
                  <a:lnTo>
                    <a:pt x="11" y="109"/>
                  </a:lnTo>
                  <a:lnTo>
                    <a:pt x="54" y="94"/>
                  </a:lnTo>
                  <a:lnTo>
                    <a:pt x="95" y="53"/>
                  </a:lnTo>
                  <a:lnTo>
                    <a:pt x="41" y="39"/>
                  </a:lnTo>
                  <a:lnTo>
                    <a:pt x="25" y="15"/>
                  </a:lnTo>
                  <a:lnTo>
                    <a:pt x="31" y="7"/>
                  </a:lnTo>
                  <a:lnTo>
                    <a:pt x="52" y="21"/>
                  </a:lnTo>
                  <a:lnTo>
                    <a:pt x="133" y="0"/>
                  </a:lnTo>
                  <a:lnTo>
                    <a:pt x="139" y="21"/>
                  </a:lnTo>
                  <a:lnTo>
                    <a:pt x="90" y="108"/>
                  </a:lnTo>
                  <a:lnTo>
                    <a:pt x="7" y="185"/>
                  </a:lnTo>
                  <a:lnTo>
                    <a:pt x="0" y="174"/>
                  </a:lnTo>
                </a:path>
              </a:pathLst>
            </a:custGeom>
            <a:grpFill/>
            <a:ln w="6350">
              <a:noFill/>
              <a:round/>
              <a:headEnd/>
              <a:tailEnd/>
            </a:ln>
          </p:spPr>
          <p:txBody>
            <a:bodyPr lIns="0" tIns="0" rIns="0" bIns="0" anchor="ctr">
              <a:spAutoFit/>
            </a:bodyPr>
            <a:lstStyle/>
            <a:p>
              <a:pPr>
                <a:defRPr/>
              </a:pPr>
              <a:endParaRPr lang="en-GB" dirty="0"/>
            </a:p>
          </p:txBody>
        </p:sp>
        <p:sp>
          <p:nvSpPr>
            <p:cNvPr id="257" name="Freeform 256"/>
            <p:cNvSpPr>
              <a:spLocks/>
            </p:cNvSpPr>
            <p:nvPr/>
          </p:nvSpPr>
          <p:spPr bwMode="auto">
            <a:xfrm>
              <a:off x="4536449" y="15815957"/>
              <a:ext cx="433679" cy="386808"/>
            </a:xfrm>
            <a:custGeom>
              <a:avLst/>
              <a:gdLst>
                <a:gd name="T0" fmla="*/ 0 w 108"/>
                <a:gd name="T1" fmla="*/ 30 h 99"/>
                <a:gd name="T2" fmla="*/ 0 w 108"/>
                <a:gd name="T3" fmla="*/ 30 h 99"/>
                <a:gd name="T4" fmla="*/ 0 w 108"/>
                <a:gd name="T5" fmla="*/ 30 h 99"/>
                <a:gd name="T6" fmla="*/ 24 w 108"/>
                <a:gd name="T7" fmla="*/ 31 h 99"/>
                <a:gd name="T8" fmla="*/ 48 w 108"/>
                <a:gd name="T9" fmla="*/ 13 h 99"/>
                <a:gd name="T10" fmla="*/ 49 w 108"/>
                <a:gd name="T11" fmla="*/ 5 h 99"/>
                <a:gd name="T12" fmla="*/ 70 w 108"/>
                <a:gd name="T13" fmla="*/ 0 h 99"/>
                <a:gd name="T14" fmla="*/ 104 w 108"/>
                <a:gd name="T15" fmla="*/ 11 h 99"/>
                <a:gd name="T16" fmla="*/ 107 w 108"/>
                <a:gd name="T17" fmla="*/ 25 h 99"/>
                <a:gd name="T18" fmla="*/ 105 w 108"/>
                <a:gd name="T19" fmla="*/ 61 h 99"/>
                <a:gd name="T20" fmla="*/ 87 w 108"/>
                <a:gd name="T21" fmla="*/ 98 h 99"/>
                <a:gd name="T22" fmla="*/ 56 w 108"/>
                <a:gd name="T23" fmla="*/ 92 h 99"/>
                <a:gd name="T24" fmla="*/ 38 w 108"/>
                <a:gd name="T25" fmla="*/ 83 h 99"/>
                <a:gd name="T26" fmla="*/ 0 w 108"/>
                <a:gd name="T27" fmla="*/ 30 h 99"/>
                <a:gd name="T28" fmla="*/ 0 w 108"/>
                <a:gd name="T29" fmla="*/ 3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99"/>
                <a:gd name="T47" fmla="*/ 108 w 108"/>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99">
                  <a:moveTo>
                    <a:pt x="0" y="30"/>
                  </a:moveTo>
                  <a:lnTo>
                    <a:pt x="0" y="30"/>
                  </a:lnTo>
                  <a:lnTo>
                    <a:pt x="24" y="31"/>
                  </a:lnTo>
                  <a:lnTo>
                    <a:pt x="48" y="13"/>
                  </a:lnTo>
                  <a:lnTo>
                    <a:pt x="49" y="5"/>
                  </a:lnTo>
                  <a:lnTo>
                    <a:pt x="70" y="0"/>
                  </a:lnTo>
                  <a:lnTo>
                    <a:pt x="104" y="11"/>
                  </a:lnTo>
                  <a:lnTo>
                    <a:pt x="107" y="25"/>
                  </a:lnTo>
                  <a:lnTo>
                    <a:pt x="105" y="61"/>
                  </a:lnTo>
                  <a:lnTo>
                    <a:pt x="87" y="98"/>
                  </a:lnTo>
                  <a:lnTo>
                    <a:pt x="56" y="92"/>
                  </a:lnTo>
                  <a:lnTo>
                    <a:pt x="38" y="83"/>
                  </a:lnTo>
                  <a:lnTo>
                    <a:pt x="0" y="30"/>
                  </a:lnTo>
                </a:path>
              </a:pathLst>
            </a:custGeom>
            <a:grpFill/>
            <a:ln w="6350">
              <a:noFill/>
              <a:round/>
              <a:headEnd/>
              <a:tailEnd/>
            </a:ln>
          </p:spPr>
          <p:txBody>
            <a:bodyPr lIns="0" tIns="0" rIns="0" bIns="0" anchor="ctr">
              <a:spAutoFit/>
            </a:bodyPr>
            <a:lstStyle/>
            <a:p>
              <a:pPr>
                <a:defRPr/>
              </a:pPr>
              <a:endParaRPr lang="en-GB" dirty="0"/>
            </a:p>
          </p:txBody>
        </p:sp>
        <p:sp>
          <p:nvSpPr>
            <p:cNvPr id="258" name="Freeform 257"/>
            <p:cNvSpPr>
              <a:spLocks/>
            </p:cNvSpPr>
            <p:nvPr/>
          </p:nvSpPr>
          <p:spPr bwMode="auto">
            <a:xfrm>
              <a:off x="3793574" y="15886286"/>
              <a:ext cx="746891" cy="683751"/>
            </a:xfrm>
            <a:custGeom>
              <a:avLst/>
              <a:gdLst>
                <a:gd name="T0" fmla="*/ 0 w 186"/>
                <a:gd name="T1" fmla="*/ 6 h 175"/>
                <a:gd name="T2" fmla="*/ 0 w 186"/>
                <a:gd name="T3" fmla="*/ 6 h 175"/>
                <a:gd name="T4" fmla="*/ 23 w 186"/>
                <a:gd name="T5" fmla="*/ 0 h 175"/>
                <a:gd name="T6" fmla="*/ 134 w 186"/>
                <a:gd name="T7" fmla="*/ 16 h 175"/>
                <a:gd name="T8" fmla="*/ 159 w 186"/>
                <a:gd name="T9" fmla="*/ 9 h 175"/>
                <a:gd name="T10" fmla="*/ 185 w 186"/>
                <a:gd name="T11" fmla="*/ 12 h 175"/>
                <a:gd name="T12" fmla="*/ 185 w 186"/>
                <a:gd name="T13" fmla="*/ 12 h 175"/>
                <a:gd name="T14" fmla="*/ 162 w 186"/>
                <a:gd name="T15" fmla="*/ 25 h 175"/>
                <a:gd name="T16" fmla="*/ 154 w 186"/>
                <a:gd name="T17" fmla="*/ 16 h 175"/>
                <a:gd name="T18" fmla="*/ 128 w 186"/>
                <a:gd name="T19" fmla="*/ 22 h 175"/>
                <a:gd name="T20" fmla="*/ 128 w 186"/>
                <a:gd name="T21" fmla="*/ 71 h 175"/>
                <a:gd name="T22" fmla="*/ 114 w 186"/>
                <a:gd name="T23" fmla="*/ 71 h 175"/>
                <a:gd name="T24" fmla="*/ 114 w 186"/>
                <a:gd name="T25" fmla="*/ 110 h 175"/>
                <a:gd name="T26" fmla="*/ 114 w 186"/>
                <a:gd name="T27" fmla="*/ 165 h 175"/>
                <a:gd name="T28" fmla="*/ 102 w 186"/>
                <a:gd name="T29" fmla="*/ 174 h 175"/>
                <a:gd name="T30" fmla="*/ 84 w 186"/>
                <a:gd name="T31" fmla="*/ 174 h 175"/>
                <a:gd name="T32" fmla="*/ 75 w 186"/>
                <a:gd name="T33" fmla="*/ 162 h 175"/>
                <a:gd name="T34" fmla="*/ 67 w 186"/>
                <a:gd name="T35" fmla="*/ 168 h 175"/>
                <a:gd name="T36" fmla="*/ 49 w 186"/>
                <a:gd name="T37" fmla="*/ 149 h 175"/>
                <a:gd name="T38" fmla="*/ 39 w 186"/>
                <a:gd name="T39" fmla="*/ 88 h 175"/>
                <a:gd name="T40" fmla="*/ 39 w 186"/>
                <a:gd name="T41" fmla="*/ 81 h 175"/>
                <a:gd name="T42" fmla="*/ 0 w 186"/>
                <a:gd name="T43" fmla="*/ 6 h 175"/>
                <a:gd name="T44" fmla="*/ 0 w 186"/>
                <a:gd name="T45" fmla="*/ 6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6"/>
                <a:gd name="T70" fmla="*/ 0 h 175"/>
                <a:gd name="T71" fmla="*/ 186 w 186"/>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6" h="175">
                  <a:moveTo>
                    <a:pt x="0" y="6"/>
                  </a:moveTo>
                  <a:lnTo>
                    <a:pt x="0" y="6"/>
                  </a:lnTo>
                  <a:lnTo>
                    <a:pt x="23" y="0"/>
                  </a:lnTo>
                  <a:lnTo>
                    <a:pt x="134" y="16"/>
                  </a:lnTo>
                  <a:lnTo>
                    <a:pt x="159" y="9"/>
                  </a:lnTo>
                  <a:lnTo>
                    <a:pt x="185" y="12"/>
                  </a:lnTo>
                  <a:lnTo>
                    <a:pt x="162" y="25"/>
                  </a:lnTo>
                  <a:lnTo>
                    <a:pt x="154" y="16"/>
                  </a:lnTo>
                  <a:lnTo>
                    <a:pt x="128" y="22"/>
                  </a:lnTo>
                  <a:lnTo>
                    <a:pt x="128" y="71"/>
                  </a:lnTo>
                  <a:lnTo>
                    <a:pt x="114" y="71"/>
                  </a:lnTo>
                  <a:lnTo>
                    <a:pt x="114" y="110"/>
                  </a:lnTo>
                  <a:lnTo>
                    <a:pt x="114" y="165"/>
                  </a:lnTo>
                  <a:lnTo>
                    <a:pt x="102" y="174"/>
                  </a:lnTo>
                  <a:lnTo>
                    <a:pt x="84" y="174"/>
                  </a:lnTo>
                  <a:lnTo>
                    <a:pt x="75" y="162"/>
                  </a:lnTo>
                  <a:lnTo>
                    <a:pt x="67" y="168"/>
                  </a:lnTo>
                  <a:lnTo>
                    <a:pt x="49" y="149"/>
                  </a:lnTo>
                  <a:lnTo>
                    <a:pt x="39" y="88"/>
                  </a:lnTo>
                  <a:lnTo>
                    <a:pt x="39" y="81"/>
                  </a:lnTo>
                  <a:lnTo>
                    <a:pt x="0" y="6"/>
                  </a:lnTo>
                </a:path>
              </a:pathLst>
            </a:custGeom>
            <a:grpFill/>
            <a:ln w="6350">
              <a:noFill/>
              <a:round/>
              <a:headEnd/>
              <a:tailEnd/>
            </a:ln>
          </p:spPr>
          <p:txBody>
            <a:bodyPr lIns="0" tIns="0" rIns="0" bIns="0" anchor="ctr">
              <a:spAutoFit/>
            </a:bodyPr>
            <a:lstStyle/>
            <a:p>
              <a:pPr>
                <a:defRPr/>
              </a:pPr>
              <a:endParaRPr lang="en-GB" dirty="0"/>
            </a:p>
          </p:txBody>
        </p:sp>
        <p:sp>
          <p:nvSpPr>
            <p:cNvPr id="259" name="Freeform 258"/>
            <p:cNvSpPr>
              <a:spLocks/>
            </p:cNvSpPr>
            <p:nvPr/>
          </p:nvSpPr>
          <p:spPr bwMode="auto">
            <a:xfrm>
              <a:off x="2231527" y="13479481"/>
              <a:ext cx="465803" cy="378993"/>
            </a:xfrm>
            <a:custGeom>
              <a:avLst/>
              <a:gdLst>
                <a:gd name="T0" fmla="*/ 0 w 116"/>
                <a:gd name="T1" fmla="*/ 96 h 97"/>
                <a:gd name="T2" fmla="*/ 0 w 116"/>
                <a:gd name="T3" fmla="*/ 96 h 97"/>
                <a:gd name="T4" fmla="*/ 54 w 116"/>
                <a:gd name="T5" fmla="*/ 0 h 97"/>
                <a:gd name="T6" fmla="*/ 114 w 116"/>
                <a:gd name="T7" fmla="*/ 2 h 97"/>
                <a:gd name="T8" fmla="*/ 115 w 116"/>
                <a:gd name="T9" fmla="*/ 7 h 97"/>
                <a:gd name="T10" fmla="*/ 114 w 116"/>
                <a:gd name="T11" fmla="*/ 25 h 97"/>
                <a:gd name="T12" fmla="*/ 70 w 116"/>
                <a:gd name="T13" fmla="*/ 24 h 97"/>
                <a:gd name="T14" fmla="*/ 70 w 116"/>
                <a:gd name="T15" fmla="*/ 61 h 97"/>
                <a:gd name="T16" fmla="*/ 54 w 116"/>
                <a:gd name="T17" fmla="*/ 67 h 97"/>
                <a:gd name="T18" fmla="*/ 55 w 116"/>
                <a:gd name="T19" fmla="*/ 90 h 97"/>
                <a:gd name="T20" fmla="*/ 0 w 116"/>
                <a:gd name="T21" fmla="*/ 96 h 97"/>
                <a:gd name="T22" fmla="*/ 0 w 116"/>
                <a:gd name="T23" fmla="*/ 96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97"/>
                <a:gd name="T38" fmla="*/ 116 w 116"/>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97">
                  <a:moveTo>
                    <a:pt x="0" y="96"/>
                  </a:moveTo>
                  <a:lnTo>
                    <a:pt x="0" y="96"/>
                  </a:lnTo>
                  <a:lnTo>
                    <a:pt x="54" y="0"/>
                  </a:lnTo>
                  <a:lnTo>
                    <a:pt x="114" y="2"/>
                  </a:lnTo>
                  <a:lnTo>
                    <a:pt x="115" y="7"/>
                  </a:lnTo>
                  <a:lnTo>
                    <a:pt x="114" y="25"/>
                  </a:lnTo>
                  <a:lnTo>
                    <a:pt x="70" y="24"/>
                  </a:lnTo>
                  <a:lnTo>
                    <a:pt x="70" y="61"/>
                  </a:lnTo>
                  <a:lnTo>
                    <a:pt x="54" y="67"/>
                  </a:lnTo>
                  <a:lnTo>
                    <a:pt x="55" y="90"/>
                  </a:lnTo>
                  <a:lnTo>
                    <a:pt x="0" y="96"/>
                  </a:lnTo>
                </a:path>
              </a:pathLst>
            </a:custGeom>
            <a:grpFill/>
            <a:ln w="6350">
              <a:noFill/>
              <a:round/>
              <a:headEnd/>
              <a:tailEnd/>
            </a:ln>
          </p:spPr>
          <p:txBody>
            <a:bodyPr lIns="0" tIns="0" rIns="0" bIns="0" anchor="ctr">
              <a:spAutoFit/>
            </a:bodyPr>
            <a:lstStyle/>
            <a:p>
              <a:pPr>
                <a:defRPr/>
              </a:pPr>
              <a:endParaRPr lang="en-GB" dirty="0"/>
            </a:p>
          </p:txBody>
        </p:sp>
        <p:sp>
          <p:nvSpPr>
            <p:cNvPr id="260" name="Freeform 259"/>
            <p:cNvSpPr>
              <a:spLocks/>
            </p:cNvSpPr>
            <p:nvPr/>
          </p:nvSpPr>
          <p:spPr bwMode="auto">
            <a:xfrm>
              <a:off x="4363780" y="13741260"/>
              <a:ext cx="911528" cy="1054931"/>
            </a:xfrm>
            <a:custGeom>
              <a:avLst/>
              <a:gdLst>
                <a:gd name="T0" fmla="*/ 0 w 227"/>
                <a:gd name="T1" fmla="*/ 142 h 270"/>
                <a:gd name="T2" fmla="*/ 0 w 227"/>
                <a:gd name="T3" fmla="*/ 142 h 270"/>
                <a:gd name="T4" fmla="*/ 10 w 227"/>
                <a:gd name="T5" fmla="*/ 169 h 270"/>
                <a:gd name="T6" fmla="*/ 20 w 227"/>
                <a:gd name="T7" fmla="*/ 198 h 270"/>
                <a:gd name="T8" fmla="*/ 43 w 227"/>
                <a:gd name="T9" fmla="*/ 209 h 270"/>
                <a:gd name="T10" fmla="*/ 76 w 227"/>
                <a:gd name="T11" fmla="*/ 249 h 270"/>
                <a:gd name="T12" fmla="*/ 122 w 227"/>
                <a:gd name="T13" fmla="*/ 269 h 270"/>
                <a:gd name="T14" fmla="*/ 164 w 227"/>
                <a:gd name="T15" fmla="*/ 264 h 270"/>
                <a:gd name="T16" fmla="*/ 189 w 227"/>
                <a:gd name="T17" fmla="*/ 256 h 270"/>
                <a:gd name="T18" fmla="*/ 174 w 227"/>
                <a:gd name="T19" fmla="*/ 227 h 270"/>
                <a:gd name="T20" fmla="*/ 150 w 227"/>
                <a:gd name="T21" fmla="*/ 211 h 270"/>
                <a:gd name="T22" fmla="*/ 166 w 227"/>
                <a:gd name="T23" fmla="*/ 200 h 270"/>
                <a:gd name="T24" fmla="*/ 167 w 227"/>
                <a:gd name="T25" fmla="*/ 176 h 270"/>
                <a:gd name="T26" fmla="*/ 194 w 227"/>
                <a:gd name="T27" fmla="*/ 143 h 270"/>
                <a:gd name="T28" fmla="*/ 205 w 227"/>
                <a:gd name="T29" fmla="*/ 84 h 270"/>
                <a:gd name="T30" fmla="*/ 226 w 227"/>
                <a:gd name="T31" fmla="*/ 71 h 270"/>
                <a:gd name="T32" fmla="*/ 210 w 227"/>
                <a:gd name="T33" fmla="*/ 59 h 270"/>
                <a:gd name="T34" fmla="*/ 203 w 227"/>
                <a:gd name="T35" fmla="*/ 16 h 270"/>
                <a:gd name="T36" fmla="*/ 185 w 227"/>
                <a:gd name="T37" fmla="*/ 0 h 270"/>
                <a:gd name="T38" fmla="*/ 164 w 227"/>
                <a:gd name="T39" fmla="*/ 18 h 270"/>
                <a:gd name="T40" fmla="*/ 41 w 227"/>
                <a:gd name="T41" fmla="*/ 15 h 270"/>
                <a:gd name="T42" fmla="*/ 41 w 227"/>
                <a:gd name="T43" fmla="*/ 43 h 270"/>
                <a:gd name="T44" fmla="*/ 29 w 227"/>
                <a:gd name="T45" fmla="*/ 43 h 270"/>
                <a:gd name="T46" fmla="*/ 29 w 227"/>
                <a:gd name="T47" fmla="*/ 51 h 270"/>
                <a:gd name="T48" fmla="*/ 28 w 227"/>
                <a:gd name="T49" fmla="*/ 103 h 270"/>
                <a:gd name="T50" fmla="*/ 14 w 227"/>
                <a:gd name="T51" fmla="*/ 106 h 270"/>
                <a:gd name="T52" fmla="*/ 0 w 227"/>
                <a:gd name="T53" fmla="*/ 142 h 270"/>
                <a:gd name="T54" fmla="*/ 0 w 227"/>
                <a:gd name="T55" fmla="*/ 142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7"/>
                <a:gd name="T85" fmla="*/ 0 h 270"/>
                <a:gd name="T86" fmla="*/ 227 w 227"/>
                <a:gd name="T87" fmla="*/ 270 h 2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7" h="270">
                  <a:moveTo>
                    <a:pt x="0" y="142"/>
                  </a:moveTo>
                  <a:lnTo>
                    <a:pt x="0" y="142"/>
                  </a:lnTo>
                  <a:lnTo>
                    <a:pt x="10" y="169"/>
                  </a:lnTo>
                  <a:lnTo>
                    <a:pt x="20" y="198"/>
                  </a:lnTo>
                  <a:lnTo>
                    <a:pt x="43" y="209"/>
                  </a:lnTo>
                  <a:lnTo>
                    <a:pt x="76" y="249"/>
                  </a:lnTo>
                  <a:lnTo>
                    <a:pt x="122" y="269"/>
                  </a:lnTo>
                  <a:lnTo>
                    <a:pt x="164" y="264"/>
                  </a:lnTo>
                  <a:lnTo>
                    <a:pt x="189" y="256"/>
                  </a:lnTo>
                  <a:lnTo>
                    <a:pt x="174" y="227"/>
                  </a:lnTo>
                  <a:lnTo>
                    <a:pt x="150" y="211"/>
                  </a:lnTo>
                  <a:lnTo>
                    <a:pt x="166" y="200"/>
                  </a:lnTo>
                  <a:lnTo>
                    <a:pt x="167" y="176"/>
                  </a:lnTo>
                  <a:lnTo>
                    <a:pt x="194" y="143"/>
                  </a:lnTo>
                  <a:lnTo>
                    <a:pt x="205" y="84"/>
                  </a:lnTo>
                  <a:lnTo>
                    <a:pt x="226" y="71"/>
                  </a:lnTo>
                  <a:lnTo>
                    <a:pt x="210" y="59"/>
                  </a:lnTo>
                  <a:lnTo>
                    <a:pt x="203" y="16"/>
                  </a:lnTo>
                  <a:lnTo>
                    <a:pt x="185" y="0"/>
                  </a:lnTo>
                  <a:lnTo>
                    <a:pt x="164" y="18"/>
                  </a:lnTo>
                  <a:lnTo>
                    <a:pt x="41" y="15"/>
                  </a:lnTo>
                  <a:lnTo>
                    <a:pt x="41" y="43"/>
                  </a:lnTo>
                  <a:lnTo>
                    <a:pt x="29" y="43"/>
                  </a:lnTo>
                  <a:lnTo>
                    <a:pt x="29" y="51"/>
                  </a:lnTo>
                  <a:lnTo>
                    <a:pt x="28" y="103"/>
                  </a:lnTo>
                  <a:lnTo>
                    <a:pt x="14" y="106"/>
                  </a:lnTo>
                  <a:lnTo>
                    <a:pt x="0" y="142"/>
                  </a:lnTo>
                </a:path>
              </a:pathLst>
            </a:custGeom>
            <a:grpFill/>
            <a:ln w="6350">
              <a:noFill/>
              <a:round/>
              <a:headEnd/>
              <a:tailEnd/>
            </a:ln>
          </p:spPr>
          <p:txBody>
            <a:bodyPr lIns="0" tIns="0" rIns="0" bIns="0" anchor="ctr">
              <a:spAutoFit/>
            </a:bodyPr>
            <a:lstStyle/>
            <a:p>
              <a:pPr>
                <a:defRPr/>
              </a:pPr>
              <a:endParaRPr lang="en-GB" dirty="0"/>
            </a:p>
          </p:txBody>
        </p:sp>
        <p:sp>
          <p:nvSpPr>
            <p:cNvPr id="261" name="Freeform 260"/>
            <p:cNvSpPr>
              <a:spLocks/>
            </p:cNvSpPr>
            <p:nvPr/>
          </p:nvSpPr>
          <p:spPr bwMode="auto">
            <a:xfrm>
              <a:off x="4849662" y="16374680"/>
              <a:ext cx="68264" cy="89865"/>
            </a:xfrm>
            <a:custGeom>
              <a:avLst/>
              <a:gdLst>
                <a:gd name="T0" fmla="*/ 0 w 17"/>
                <a:gd name="T1" fmla="*/ 12 h 23"/>
                <a:gd name="T2" fmla="*/ 0 w 17"/>
                <a:gd name="T3" fmla="*/ 12 h 23"/>
                <a:gd name="T4" fmla="*/ 9 w 17"/>
                <a:gd name="T5" fmla="*/ 22 h 23"/>
                <a:gd name="T6" fmla="*/ 16 w 17"/>
                <a:gd name="T7" fmla="*/ 14 h 23"/>
                <a:gd name="T8" fmla="*/ 14 w 17"/>
                <a:gd name="T9" fmla="*/ 0 h 23"/>
                <a:gd name="T10" fmla="*/ 0 w 17"/>
                <a:gd name="T11" fmla="*/ 12 h 23"/>
                <a:gd name="T12" fmla="*/ 0 w 17"/>
                <a:gd name="T13" fmla="*/ 1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0" y="12"/>
                  </a:moveTo>
                  <a:lnTo>
                    <a:pt x="0" y="12"/>
                  </a:lnTo>
                  <a:lnTo>
                    <a:pt x="9" y="22"/>
                  </a:lnTo>
                  <a:lnTo>
                    <a:pt x="16" y="14"/>
                  </a:lnTo>
                  <a:lnTo>
                    <a:pt x="14" y="0"/>
                  </a:lnTo>
                  <a:lnTo>
                    <a:pt x="0" y="12"/>
                  </a:lnTo>
                </a:path>
              </a:pathLst>
            </a:custGeom>
            <a:grpFill/>
            <a:ln w="6350">
              <a:noFill/>
              <a:round/>
              <a:headEnd/>
              <a:tailEnd/>
            </a:ln>
          </p:spPr>
          <p:txBody>
            <a:bodyPr lIns="0" tIns="0" rIns="0" bIns="0" anchor="ctr">
              <a:spAutoFit/>
            </a:bodyPr>
            <a:lstStyle/>
            <a:p>
              <a:pPr>
                <a:defRPr/>
              </a:pPr>
              <a:endParaRPr lang="en-GB" dirty="0"/>
            </a:p>
          </p:txBody>
        </p:sp>
        <p:sp>
          <p:nvSpPr>
            <p:cNvPr id="262" name="Freeform 261"/>
            <p:cNvSpPr>
              <a:spLocks/>
            </p:cNvSpPr>
            <p:nvPr/>
          </p:nvSpPr>
          <p:spPr bwMode="auto">
            <a:xfrm>
              <a:off x="4789428" y="15034527"/>
              <a:ext cx="594300" cy="570444"/>
            </a:xfrm>
            <a:custGeom>
              <a:avLst/>
              <a:gdLst>
                <a:gd name="T0" fmla="*/ 0 w 148"/>
                <a:gd name="T1" fmla="*/ 46 h 146"/>
                <a:gd name="T2" fmla="*/ 0 w 148"/>
                <a:gd name="T3" fmla="*/ 46 h 146"/>
                <a:gd name="T4" fmla="*/ 1 w 148"/>
                <a:gd name="T5" fmla="*/ 74 h 146"/>
                <a:gd name="T6" fmla="*/ 19 w 148"/>
                <a:gd name="T7" fmla="*/ 103 h 146"/>
                <a:gd name="T8" fmla="*/ 44 w 148"/>
                <a:gd name="T9" fmla="*/ 115 h 146"/>
                <a:gd name="T10" fmla="*/ 57 w 148"/>
                <a:gd name="T11" fmla="*/ 118 h 146"/>
                <a:gd name="T12" fmla="*/ 72 w 148"/>
                <a:gd name="T13" fmla="*/ 145 h 146"/>
                <a:gd name="T14" fmla="*/ 127 w 148"/>
                <a:gd name="T15" fmla="*/ 142 h 146"/>
                <a:gd name="T16" fmla="*/ 147 w 148"/>
                <a:gd name="T17" fmla="*/ 130 h 146"/>
                <a:gd name="T18" fmla="*/ 126 w 148"/>
                <a:gd name="T19" fmla="*/ 72 h 146"/>
                <a:gd name="T20" fmla="*/ 132 w 148"/>
                <a:gd name="T21" fmla="*/ 50 h 146"/>
                <a:gd name="T22" fmla="*/ 61 w 148"/>
                <a:gd name="T23" fmla="*/ 0 h 146"/>
                <a:gd name="T24" fmla="*/ 43 w 148"/>
                <a:gd name="T25" fmla="*/ 25 h 146"/>
                <a:gd name="T26" fmla="*/ 35 w 148"/>
                <a:gd name="T27" fmla="*/ 18 h 146"/>
                <a:gd name="T28" fmla="*/ 29 w 148"/>
                <a:gd name="T29" fmla="*/ 24 h 146"/>
                <a:gd name="T30" fmla="*/ 29 w 148"/>
                <a:gd name="T31" fmla="*/ 0 h 146"/>
                <a:gd name="T32" fmla="*/ 11 w 148"/>
                <a:gd name="T33" fmla="*/ 1 h 146"/>
                <a:gd name="T34" fmla="*/ 14 w 148"/>
                <a:gd name="T35" fmla="*/ 19 h 146"/>
                <a:gd name="T36" fmla="*/ 15 w 148"/>
                <a:gd name="T37" fmla="*/ 30 h 146"/>
                <a:gd name="T38" fmla="*/ 0 w 148"/>
                <a:gd name="T39" fmla="*/ 46 h 146"/>
                <a:gd name="T40" fmla="*/ 0 w 148"/>
                <a:gd name="T41" fmla="*/ 46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46"/>
                <a:gd name="T65" fmla="*/ 148 w 148"/>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46">
                  <a:moveTo>
                    <a:pt x="0" y="46"/>
                  </a:moveTo>
                  <a:lnTo>
                    <a:pt x="0" y="46"/>
                  </a:lnTo>
                  <a:lnTo>
                    <a:pt x="1" y="74"/>
                  </a:lnTo>
                  <a:lnTo>
                    <a:pt x="19" y="103"/>
                  </a:lnTo>
                  <a:lnTo>
                    <a:pt x="44" y="115"/>
                  </a:lnTo>
                  <a:lnTo>
                    <a:pt x="57" y="118"/>
                  </a:lnTo>
                  <a:lnTo>
                    <a:pt x="72" y="145"/>
                  </a:lnTo>
                  <a:lnTo>
                    <a:pt x="127" y="142"/>
                  </a:lnTo>
                  <a:lnTo>
                    <a:pt x="147" y="130"/>
                  </a:lnTo>
                  <a:lnTo>
                    <a:pt x="126" y="72"/>
                  </a:lnTo>
                  <a:lnTo>
                    <a:pt x="132" y="50"/>
                  </a:lnTo>
                  <a:lnTo>
                    <a:pt x="61" y="0"/>
                  </a:lnTo>
                  <a:lnTo>
                    <a:pt x="43" y="25"/>
                  </a:lnTo>
                  <a:lnTo>
                    <a:pt x="35" y="18"/>
                  </a:lnTo>
                  <a:lnTo>
                    <a:pt x="29" y="24"/>
                  </a:lnTo>
                  <a:lnTo>
                    <a:pt x="29" y="0"/>
                  </a:lnTo>
                  <a:lnTo>
                    <a:pt x="11" y="1"/>
                  </a:lnTo>
                  <a:lnTo>
                    <a:pt x="14" y="19"/>
                  </a:lnTo>
                  <a:lnTo>
                    <a:pt x="15" y="30"/>
                  </a:lnTo>
                  <a:lnTo>
                    <a:pt x="0" y="46"/>
                  </a:lnTo>
                </a:path>
              </a:pathLst>
            </a:custGeom>
            <a:grpFill/>
            <a:ln w="6350">
              <a:noFill/>
              <a:round/>
              <a:headEnd/>
              <a:tailEnd/>
            </a:ln>
          </p:spPr>
          <p:txBody>
            <a:bodyPr lIns="0" tIns="0" rIns="0" bIns="0" anchor="ctr">
              <a:spAutoFit/>
            </a:bodyPr>
            <a:lstStyle/>
            <a:p>
              <a:pPr>
                <a:defRPr/>
              </a:pPr>
              <a:endParaRPr lang="en-GB" dirty="0"/>
            </a:p>
          </p:txBody>
        </p:sp>
        <p:sp>
          <p:nvSpPr>
            <p:cNvPr id="263" name="Freeform 262"/>
            <p:cNvSpPr>
              <a:spLocks/>
            </p:cNvSpPr>
            <p:nvPr/>
          </p:nvSpPr>
          <p:spPr bwMode="auto">
            <a:xfrm>
              <a:off x="3151087" y="14389847"/>
              <a:ext cx="120466" cy="277407"/>
            </a:xfrm>
            <a:custGeom>
              <a:avLst/>
              <a:gdLst>
                <a:gd name="T0" fmla="*/ 0 w 30"/>
                <a:gd name="T1" fmla="*/ 0 h 71"/>
                <a:gd name="T2" fmla="*/ 0 w 30"/>
                <a:gd name="T3" fmla="*/ 0 h 71"/>
                <a:gd name="T4" fmla="*/ 15 w 30"/>
                <a:gd name="T5" fmla="*/ 4 h 71"/>
                <a:gd name="T6" fmla="*/ 29 w 30"/>
                <a:gd name="T7" fmla="*/ 67 h 71"/>
                <a:gd name="T8" fmla="*/ 19 w 30"/>
                <a:gd name="T9" fmla="*/ 70 h 71"/>
                <a:gd name="T10" fmla="*/ 0 w 30"/>
                <a:gd name="T11" fmla="*/ 0 h 71"/>
                <a:gd name="T12" fmla="*/ 0 w 30"/>
                <a:gd name="T13" fmla="*/ 0 h 71"/>
                <a:gd name="T14" fmla="*/ 0 60000 65536"/>
                <a:gd name="T15" fmla="*/ 0 60000 65536"/>
                <a:gd name="T16" fmla="*/ 0 60000 65536"/>
                <a:gd name="T17" fmla="*/ 0 60000 65536"/>
                <a:gd name="T18" fmla="*/ 0 60000 65536"/>
                <a:gd name="T19" fmla="*/ 0 60000 65536"/>
                <a:gd name="T20" fmla="*/ 0 60000 65536"/>
                <a:gd name="T21" fmla="*/ 0 w 30"/>
                <a:gd name="T22" fmla="*/ 0 h 71"/>
                <a:gd name="T23" fmla="*/ 30 w 30"/>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71">
                  <a:moveTo>
                    <a:pt x="0" y="0"/>
                  </a:moveTo>
                  <a:lnTo>
                    <a:pt x="0" y="0"/>
                  </a:lnTo>
                  <a:lnTo>
                    <a:pt x="15" y="4"/>
                  </a:lnTo>
                  <a:lnTo>
                    <a:pt x="29" y="67"/>
                  </a:lnTo>
                  <a:lnTo>
                    <a:pt x="19" y="70"/>
                  </a:lnTo>
                  <a:lnTo>
                    <a:pt x="0" y="0"/>
                  </a:lnTo>
                </a:path>
              </a:pathLst>
            </a:custGeom>
            <a:grpFill/>
            <a:ln w="6350">
              <a:noFill/>
              <a:round/>
              <a:headEnd/>
              <a:tailEnd/>
            </a:ln>
          </p:spPr>
          <p:txBody>
            <a:bodyPr lIns="0" tIns="0" rIns="0" bIns="0" anchor="ctr">
              <a:spAutoFit/>
            </a:bodyPr>
            <a:lstStyle/>
            <a:p>
              <a:pPr>
                <a:defRPr/>
              </a:pPr>
              <a:endParaRPr lang="en-GB" dirty="0"/>
            </a:p>
          </p:txBody>
        </p:sp>
        <p:sp>
          <p:nvSpPr>
            <p:cNvPr id="264" name="Freeform 263"/>
            <p:cNvSpPr>
              <a:spLocks/>
            </p:cNvSpPr>
            <p:nvPr/>
          </p:nvSpPr>
          <p:spPr bwMode="auto">
            <a:xfrm>
              <a:off x="4789428" y="14772748"/>
              <a:ext cx="297150" cy="285222"/>
            </a:xfrm>
            <a:custGeom>
              <a:avLst/>
              <a:gdLst>
                <a:gd name="T0" fmla="*/ 0 w 74"/>
                <a:gd name="T1" fmla="*/ 72 h 73"/>
                <a:gd name="T2" fmla="*/ 0 w 74"/>
                <a:gd name="T3" fmla="*/ 72 h 73"/>
                <a:gd name="T4" fmla="*/ 11 w 74"/>
                <a:gd name="T5" fmla="*/ 68 h 73"/>
                <a:gd name="T6" fmla="*/ 29 w 74"/>
                <a:gd name="T7" fmla="*/ 67 h 73"/>
                <a:gd name="T8" fmla="*/ 29 w 74"/>
                <a:gd name="T9" fmla="*/ 57 h 73"/>
                <a:gd name="T10" fmla="*/ 58 w 74"/>
                <a:gd name="T11" fmla="*/ 51 h 73"/>
                <a:gd name="T12" fmla="*/ 73 w 74"/>
                <a:gd name="T13" fmla="*/ 26 h 73"/>
                <a:gd name="T14" fmla="*/ 58 w 74"/>
                <a:gd name="T15" fmla="*/ 0 h 73"/>
                <a:gd name="T16" fmla="*/ 16 w 74"/>
                <a:gd name="T17" fmla="*/ 5 h 73"/>
                <a:gd name="T18" fmla="*/ 21 w 74"/>
                <a:gd name="T19" fmla="*/ 24 h 73"/>
                <a:gd name="T20" fmla="*/ 12 w 74"/>
                <a:gd name="T21" fmla="*/ 37 h 73"/>
                <a:gd name="T22" fmla="*/ 0 w 74"/>
                <a:gd name="T23" fmla="*/ 72 h 73"/>
                <a:gd name="T24" fmla="*/ 0 w 74"/>
                <a:gd name="T25" fmla="*/ 72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3"/>
                <a:gd name="T41" fmla="*/ 74 w 74"/>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3">
                  <a:moveTo>
                    <a:pt x="0" y="72"/>
                  </a:moveTo>
                  <a:lnTo>
                    <a:pt x="0" y="72"/>
                  </a:lnTo>
                  <a:lnTo>
                    <a:pt x="11" y="68"/>
                  </a:lnTo>
                  <a:lnTo>
                    <a:pt x="29" y="67"/>
                  </a:lnTo>
                  <a:lnTo>
                    <a:pt x="29" y="57"/>
                  </a:lnTo>
                  <a:lnTo>
                    <a:pt x="58" y="51"/>
                  </a:lnTo>
                  <a:lnTo>
                    <a:pt x="73" y="26"/>
                  </a:lnTo>
                  <a:lnTo>
                    <a:pt x="58" y="0"/>
                  </a:lnTo>
                  <a:lnTo>
                    <a:pt x="16" y="5"/>
                  </a:lnTo>
                  <a:lnTo>
                    <a:pt x="21" y="24"/>
                  </a:lnTo>
                  <a:lnTo>
                    <a:pt x="12" y="37"/>
                  </a:lnTo>
                  <a:lnTo>
                    <a:pt x="0" y="72"/>
                  </a:lnTo>
                </a:path>
              </a:pathLst>
            </a:custGeom>
            <a:grpFill/>
            <a:ln w="6350">
              <a:noFill/>
              <a:round/>
              <a:headEnd/>
              <a:tailEnd/>
            </a:ln>
          </p:spPr>
          <p:txBody>
            <a:bodyPr lIns="0" tIns="0" rIns="0" bIns="0" anchor="ctr">
              <a:spAutoFit/>
            </a:bodyPr>
            <a:lstStyle/>
            <a:p>
              <a:pPr>
                <a:defRPr/>
              </a:pPr>
              <a:endParaRPr lang="en-GB" dirty="0"/>
            </a:p>
          </p:txBody>
        </p:sp>
        <p:sp>
          <p:nvSpPr>
            <p:cNvPr id="265" name="Freeform 264"/>
            <p:cNvSpPr>
              <a:spLocks/>
            </p:cNvSpPr>
            <p:nvPr/>
          </p:nvSpPr>
          <p:spPr bwMode="auto">
            <a:xfrm>
              <a:off x="4504325" y="13252866"/>
              <a:ext cx="618393" cy="562629"/>
            </a:xfrm>
            <a:custGeom>
              <a:avLst/>
              <a:gdLst>
                <a:gd name="T0" fmla="*/ 0 w 154"/>
                <a:gd name="T1" fmla="*/ 24 h 144"/>
                <a:gd name="T2" fmla="*/ 0 w 154"/>
                <a:gd name="T3" fmla="*/ 24 h 144"/>
                <a:gd name="T4" fmla="*/ 6 w 154"/>
                <a:gd name="T5" fmla="*/ 140 h 144"/>
                <a:gd name="T6" fmla="*/ 129 w 154"/>
                <a:gd name="T7" fmla="*/ 143 h 144"/>
                <a:gd name="T8" fmla="*/ 150 w 154"/>
                <a:gd name="T9" fmla="*/ 125 h 144"/>
                <a:gd name="T10" fmla="*/ 153 w 154"/>
                <a:gd name="T11" fmla="*/ 113 h 144"/>
                <a:gd name="T12" fmla="*/ 107 w 154"/>
                <a:gd name="T13" fmla="*/ 30 h 144"/>
                <a:gd name="T14" fmla="*/ 129 w 154"/>
                <a:gd name="T15" fmla="*/ 57 h 144"/>
                <a:gd name="T16" fmla="*/ 140 w 154"/>
                <a:gd name="T17" fmla="*/ 34 h 144"/>
                <a:gd name="T18" fmla="*/ 129 w 154"/>
                <a:gd name="T19" fmla="*/ 5 h 144"/>
                <a:gd name="T20" fmla="*/ 100 w 154"/>
                <a:gd name="T21" fmla="*/ 10 h 144"/>
                <a:gd name="T22" fmla="*/ 100 w 154"/>
                <a:gd name="T23" fmla="*/ 2 h 144"/>
                <a:gd name="T24" fmla="*/ 85 w 154"/>
                <a:gd name="T25" fmla="*/ 2 h 144"/>
                <a:gd name="T26" fmla="*/ 59 w 154"/>
                <a:gd name="T27" fmla="*/ 12 h 144"/>
                <a:gd name="T28" fmla="*/ 6 w 154"/>
                <a:gd name="T29" fmla="*/ 0 h 144"/>
                <a:gd name="T30" fmla="*/ 0 w 154"/>
                <a:gd name="T31" fmla="*/ 24 h 144"/>
                <a:gd name="T32" fmla="*/ 0 w 154"/>
                <a:gd name="T33" fmla="*/ 24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
                <a:gd name="T52" fmla="*/ 0 h 144"/>
                <a:gd name="T53" fmla="*/ 154 w 154"/>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 h="144">
                  <a:moveTo>
                    <a:pt x="0" y="24"/>
                  </a:moveTo>
                  <a:lnTo>
                    <a:pt x="0" y="24"/>
                  </a:lnTo>
                  <a:lnTo>
                    <a:pt x="6" y="140"/>
                  </a:lnTo>
                  <a:lnTo>
                    <a:pt x="129" y="143"/>
                  </a:lnTo>
                  <a:lnTo>
                    <a:pt x="150" y="125"/>
                  </a:lnTo>
                  <a:lnTo>
                    <a:pt x="153" y="113"/>
                  </a:lnTo>
                  <a:lnTo>
                    <a:pt x="107" y="30"/>
                  </a:lnTo>
                  <a:lnTo>
                    <a:pt x="129" y="57"/>
                  </a:lnTo>
                  <a:lnTo>
                    <a:pt x="140" y="34"/>
                  </a:lnTo>
                  <a:lnTo>
                    <a:pt x="129" y="5"/>
                  </a:lnTo>
                  <a:lnTo>
                    <a:pt x="100" y="10"/>
                  </a:lnTo>
                  <a:lnTo>
                    <a:pt x="100" y="2"/>
                  </a:lnTo>
                  <a:lnTo>
                    <a:pt x="85" y="2"/>
                  </a:lnTo>
                  <a:lnTo>
                    <a:pt x="59" y="12"/>
                  </a:lnTo>
                  <a:lnTo>
                    <a:pt x="6" y="0"/>
                  </a:lnTo>
                  <a:lnTo>
                    <a:pt x="0" y="24"/>
                  </a:lnTo>
                </a:path>
              </a:pathLst>
            </a:custGeom>
            <a:grpFill/>
            <a:ln w="6350">
              <a:noFill/>
              <a:round/>
              <a:headEnd/>
              <a:tailEnd/>
            </a:ln>
          </p:spPr>
          <p:txBody>
            <a:bodyPr lIns="0" tIns="0" rIns="0" bIns="0" anchor="ctr">
              <a:spAutoFit/>
            </a:bodyPr>
            <a:lstStyle/>
            <a:p>
              <a:pPr>
                <a:defRPr/>
              </a:pPr>
              <a:endParaRPr lang="en-GB" dirty="0"/>
            </a:p>
          </p:txBody>
        </p:sp>
        <p:sp>
          <p:nvSpPr>
            <p:cNvPr id="266" name="Freeform 265"/>
            <p:cNvSpPr>
              <a:spLocks/>
            </p:cNvSpPr>
            <p:nvPr/>
          </p:nvSpPr>
          <p:spPr bwMode="auto">
            <a:xfrm>
              <a:off x="2878030" y="14186675"/>
              <a:ext cx="413600" cy="296943"/>
            </a:xfrm>
            <a:custGeom>
              <a:avLst/>
              <a:gdLst>
                <a:gd name="T0" fmla="*/ 0 w 103"/>
                <a:gd name="T1" fmla="*/ 63 h 76"/>
                <a:gd name="T2" fmla="*/ 0 w 103"/>
                <a:gd name="T3" fmla="*/ 63 h 76"/>
                <a:gd name="T4" fmla="*/ 7 w 103"/>
                <a:gd name="T5" fmla="*/ 72 h 76"/>
                <a:gd name="T6" fmla="*/ 34 w 103"/>
                <a:gd name="T7" fmla="*/ 75 h 76"/>
                <a:gd name="T8" fmla="*/ 32 w 103"/>
                <a:gd name="T9" fmla="*/ 56 h 76"/>
                <a:gd name="T10" fmla="*/ 68 w 103"/>
                <a:gd name="T11" fmla="*/ 52 h 76"/>
                <a:gd name="T12" fmla="*/ 83 w 103"/>
                <a:gd name="T13" fmla="*/ 56 h 76"/>
                <a:gd name="T14" fmla="*/ 102 w 103"/>
                <a:gd name="T15" fmla="*/ 42 h 76"/>
                <a:gd name="T16" fmla="*/ 76 w 103"/>
                <a:gd name="T17" fmla="*/ 13 h 76"/>
                <a:gd name="T18" fmla="*/ 73 w 103"/>
                <a:gd name="T19" fmla="*/ 0 h 76"/>
                <a:gd name="T20" fmla="*/ 17 w 103"/>
                <a:gd name="T21" fmla="*/ 24 h 76"/>
                <a:gd name="T22" fmla="*/ 0 w 103"/>
                <a:gd name="T23" fmla="*/ 63 h 76"/>
                <a:gd name="T24" fmla="*/ 0 w 103"/>
                <a:gd name="T25" fmla="*/ 63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76"/>
                <a:gd name="T41" fmla="*/ 103 w 103"/>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76">
                  <a:moveTo>
                    <a:pt x="0" y="63"/>
                  </a:moveTo>
                  <a:lnTo>
                    <a:pt x="0" y="63"/>
                  </a:lnTo>
                  <a:lnTo>
                    <a:pt x="7" y="72"/>
                  </a:lnTo>
                  <a:lnTo>
                    <a:pt x="34" y="75"/>
                  </a:lnTo>
                  <a:lnTo>
                    <a:pt x="32" y="56"/>
                  </a:lnTo>
                  <a:lnTo>
                    <a:pt x="68" y="52"/>
                  </a:lnTo>
                  <a:lnTo>
                    <a:pt x="83" y="56"/>
                  </a:lnTo>
                  <a:lnTo>
                    <a:pt x="102" y="42"/>
                  </a:lnTo>
                  <a:lnTo>
                    <a:pt x="76" y="13"/>
                  </a:lnTo>
                  <a:lnTo>
                    <a:pt x="73" y="0"/>
                  </a:lnTo>
                  <a:lnTo>
                    <a:pt x="17" y="24"/>
                  </a:lnTo>
                  <a:lnTo>
                    <a:pt x="0" y="63"/>
                  </a:lnTo>
                </a:path>
              </a:pathLst>
            </a:custGeom>
            <a:grpFill/>
            <a:ln w="6350">
              <a:noFill/>
              <a:round/>
              <a:headEnd/>
              <a:tailEnd/>
            </a:ln>
          </p:spPr>
          <p:txBody>
            <a:bodyPr lIns="0" tIns="0" rIns="0" bIns="0" anchor="ctr">
              <a:spAutoFit/>
            </a:bodyPr>
            <a:lstStyle/>
            <a:p>
              <a:pPr>
                <a:defRPr/>
              </a:pPr>
              <a:endParaRPr lang="en-GB" dirty="0"/>
            </a:p>
          </p:txBody>
        </p:sp>
        <p:sp>
          <p:nvSpPr>
            <p:cNvPr id="267" name="Freeform 266"/>
            <p:cNvSpPr>
              <a:spLocks/>
            </p:cNvSpPr>
            <p:nvPr/>
          </p:nvSpPr>
          <p:spPr bwMode="auto">
            <a:xfrm>
              <a:off x="4363780" y="15417428"/>
              <a:ext cx="650518" cy="523558"/>
            </a:xfrm>
            <a:custGeom>
              <a:avLst/>
              <a:gdLst>
                <a:gd name="T0" fmla="*/ 0 w 162"/>
                <a:gd name="T1" fmla="*/ 65 h 134"/>
                <a:gd name="T2" fmla="*/ 0 w 162"/>
                <a:gd name="T3" fmla="*/ 65 h 134"/>
                <a:gd name="T4" fmla="*/ 0 w 162"/>
                <a:gd name="T5" fmla="*/ 116 h 134"/>
                <a:gd name="T6" fmla="*/ 17 w 162"/>
                <a:gd name="T7" fmla="*/ 129 h 134"/>
                <a:gd name="T8" fmla="*/ 43 w 162"/>
                <a:gd name="T9" fmla="*/ 132 h 134"/>
                <a:gd name="T10" fmla="*/ 67 w 162"/>
                <a:gd name="T11" fmla="*/ 133 h 134"/>
                <a:gd name="T12" fmla="*/ 91 w 162"/>
                <a:gd name="T13" fmla="*/ 115 h 134"/>
                <a:gd name="T14" fmla="*/ 92 w 162"/>
                <a:gd name="T15" fmla="*/ 107 h 134"/>
                <a:gd name="T16" fmla="*/ 113 w 162"/>
                <a:gd name="T17" fmla="*/ 102 h 134"/>
                <a:gd name="T18" fmla="*/ 109 w 162"/>
                <a:gd name="T19" fmla="*/ 95 h 134"/>
                <a:gd name="T20" fmla="*/ 153 w 162"/>
                <a:gd name="T21" fmla="*/ 81 h 134"/>
                <a:gd name="T22" fmla="*/ 147 w 162"/>
                <a:gd name="T23" fmla="*/ 75 h 134"/>
                <a:gd name="T24" fmla="*/ 161 w 162"/>
                <a:gd name="T25" fmla="*/ 34 h 134"/>
                <a:gd name="T26" fmla="*/ 150 w 162"/>
                <a:gd name="T27" fmla="*/ 17 h 134"/>
                <a:gd name="T28" fmla="*/ 125 w 162"/>
                <a:gd name="T29" fmla="*/ 5 h 134"/>
                <a:gd name="T30" fmla="*/ 118 w 162"/>
                <a:gd name="T31" fmla="*/ 0 h 134"/>
                <a:gd name="T32" fmla="*/ 93 w 162"/>
                <a:gd name="T33" fmla="*/ 12 h 134"/>
                <a:gd name="T34" fmla="*/ 90 w 162"/>
                <a:gd name="T35" fmla="*/ 48 h 134"/>
                <a:gd name="T36" fmla="*/ 106 w 162"/>
                <a:gd name="T37" fmla="*/ 55 h 134"/>
                <a:gd name="T38" fmla="*/ 106 w 162"/>
                <a:gd name="T39" fmla="*/ 69 h 134"/>
                <a:gd name="T40" fmla="*/ 28 w 162"/>
                <a:gd name="T41" fmla="*/ 37 h 134"/>
                <a:gd name="T42" fmla="*/ 31 w 162"/>
                <a:gd name="T43" fmla="*/ 65 h 134"/>
                <a:gd name="T44" fmla="*/ 0 w 162"/>
                <a:gd name="T45" fmla="*/ 65 h 134"/>
                <a:gd name="T46" fmla="*/ 0 w 162"/>
                <a:gd name="T47" fmla="*/ 65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2"/>
                <a:gd name="T73" fmla="*/ 0 h 134"/>
                <a:gd name="T74" fmla="*/ 162 w 162"/>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2" h="134">
                  <a:moveTo>
                    <a:pt x="0" y="65"/>
                  </a:moveTo>
                  <a:lnTo>
                    <a:pt x="0" y="65"/>
                  </a:lnTo>
                  <a:lnTo>
                    <a:pt x="0" y="116"/>
                  </a:lnTo>
                  <a:lnTo>
                    <a:pt x="17" y="129"/>
                  </a:lnTo>
                  <a:lnTo>
                    <a:pt x="43" y="132"/>
                  </a:lnTo>
                  <a:lnTo>
                    <a:pt x="67" y="133"/>
                  </a:lnTo>
                  <a:lnTo>
                    <a:pt x="91" y="115"/>
                  </a:lnTo>
                  <a:lnTo>
                    <a:pt x="92" y="107"/>
                  </a:lnTo>
                  <a:lnTo>
                    <a:pt x="113" y="102"/>
                  </a:lnTo>
                  <a:lnTo>
                    <a:pt x="109" y="95"/>
                  </a:lnTo>
                  <a:lnTo>
                    <a:pt x="153" y="81"/>
                  </a:lnTo>
                  <a:lnTo>
                    <a:pt x="147" y="75"/>
                  </a:lnTo>
                  <a:lnTo>
                    <a:pt x="161" y="34"/>
                  </a:lnTo>
                  <a:lnTo>
                    <a:pt x="150" y="17"/>
                  </a:lnTo>
                  <a:lnTo>
                    <a:pt x="125" y="5"/>
                  </a:lnTo>
                  <a:lnTo>
                    <a:pt x="118" y="0"/>
                  </a:lnTo>
                  <a:lnTo>
                    <a:pt x="93" y="12"/>
                  </a:lnTo>
                  <a:lnTo>
                    <a:pt x="90" y="48"/>
                  </a:lnTo>
                  <a:lnTo>
                    <a:pt x="106" y="55"/>
                  </a:lnTo>
                  <a:lnTo>
                    <a:pt x="106" y="69"/>
                  </a:lnTo>
                  <a:lnTo>
                    <a:pt x="28" y="37"/>
                  </a:lnTo>
                  <a:lnTo>
                    <a:pt x="31" y="65"/>
                  </a:lnTo>
                  <a:lnTo>
                    <a:pt x="0" y="65"/>
                  </a:lnTo>
                </a:path>
              </a:pathLst>
            </a:custGeom>
            <a:grpFill/>
            <a:ln w="6350">
              <a:noFill/>
              <a:round/>
              <a:headEnd/>
              <a:tailEnd/>
            </a:ln>
          </p:spPr>
          <p:txBody>
            <a:bodyPr lIns="0" tIns="0" rIns="0" bIns="0" anchor="ctr">
              <a:spAutoFit/>
            </a:bodyPr>
            <a:lstStyle/>
            <a:p>
              <a:pPr>
                <a:defRPr/>
              </a:pPr>
              <a:endParaRPr lang="en-GB" dirty="0"/>
            </a:p>
          </p:txBody>
        </p:sp>
        <p:sp>
          <p:nvSpPr>
            <p:cNvPr id="268" name="Freeform 267"/>
            <p:cNvSpPr>
              <a:spLocks/>
            </p:cNvSpPr>
            <p:nvPr/>
          </p:nvSpPr>
          <p:spPr bwMode="auto">
            <a:xfrm>
              <a:off x="4062615" y="16175415"/>
              <a:ext cx="899482" cy="703287"/>
            </a:xfrm>
            <a:custGeom>
              <a:avLst/>
              <a:gdLst>
                <a:gd name="T0" fmla="*/ 0 w 224"/>
                <a:gd name="T1" fmla="*/ 94 h 180"/>
                <a:gd name="T2" fmla="*/ 0 w 224"/>
                <a:gd name="T3" fmla="*/ 94 h 180"/>
                <a:gd name="T4" fmla="*/ 8 w 224"/>
                <a:gd name="T5" fmla="*/ 88 h 180"/>
                <a:gd name="T6" fmla="*/ 17 w 224"/>
                <a:gd name="T7" fmla="*/ 100 h 180"/>
                <a:gd name="T8" fmla="*/ 35 w 224"/>
                <a:gd name="T9" fmla="*/ 100 h 180"/>
                <a:gd name="T10" fmla="*/ 47 w 224"/>
                <a:gd name="T11" fmla="*/ 91 h 180"/>
                <a:gd name="T12" fmla="*/ 47 w 224"/>
                <a:gd name="T13" fmla="*/ 36 h 180"/>
                <a:gd name="T14" fmla="*/ 58 w 224"/>
                <a:gd name="T15" fmla="*/ 50 h 180"/>
                <a:gd name="T16" fmla="*/ 58 w 224"/>
                <a:gd name="T17" fmla="*/ 65 h 180"/>
                <a:gd name="T18" fmla="*/ 77 w 224"/>
                <a:gd name="T19" fmla="*/ 64 h 180"/>
                <a:gd name="T20" fmla="*/ 93 w 224"/>
                <a:gd name="T21" fmla="*/ 47 h 180"/>
                <a:gd name="T22" fmla="*/ 123 w 224"/>
                <a:gd name="T23" fmla="*/ 47 h 180"/>
                <a:gd name="T24" fmla="*/ 174 w 224"/>
                <a:gd name="T25" fmla="*/ 0 h 180"/>
                <a:gd name="T26" fmla="*/ 205 w 224"/>
                <a:gd name="T27" fmla="*/ 6 h 180"/>
                <a:gd name="T28" fmla="*/ 210 w 224"/>
                <a:gd name="T29" fmla="*/ 51 h 180"/>
                <a:gd name="T30" fmla="*/ 196 w 224"/>
                <a:gd name="T31" fmla="*/ 63 h 180"/>
                <a:gd name="T32" fmla="*/ 205 w 224"/>
                <a:gd name="T33" fmla="*/ 73 h 180"/>
                <a:gd name="T34" fmla="*/ 212 w 224"/>
                <a:gd name="T35" fmla="*/ 65 h 180"/>
                <a:gd name="T36" fmla="*/ 223 w 224"/>
                <a:gd name="T37" fmla="*/ 65 h 180"/>
                <a:gd name="T38" fmla="*/ 217 w 224"/>
                <a:gd name="T39" fmla="*/ 91 h 180"/>
                <a:gd name="T40" fmla="*/ 184 w 224"/>
                <a:gd name="T41" fmla="*/ 132 h 180"/>
                <a:gd name="T42" fmla="*/ 144 w 224"/>
                <a:gd name="T43" fmla="*/ 167 h 180"/>
                <a:gd name="T44" fmla="*/ 114 w 224"/>
                <a:gd name="T45" fmla="*/ 178 h 180"/>
                <a:gd name="T46" fmla="*/ 26 w 224"/>
                <a:gd name="T47" fmla="*/ 179 h 180"/>
                <a:gd name="T48" fmla="*/ 19 w 224"/>
                <a:gd name="T49" fmla="*/ 159 h 180"/>
                <a:gd name="T50" fmla="*/ 22 w 224"/>
                <a:gd name="T51" fmla="*/ 143 h 180"/>
                <a:gd name="T52" fmla="*/ 0 w 224"/>
                <a:gd name="T53" fmla="*/ 94 h 180"/>
                <a:gd name="T54" fmla="*/ 0 w 224"/>
                <a:gd name="T55" fmla="*/ 94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4"/>
                <a:gd name="T85" fmla="*/ 0 h 180"/>
                <a:gd name="T86" fmla="*/ 224 w 224"/>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4" h="180">
                  <a:moveTo>
                    <a:pt x="0" y="94"/>
                  </a:moveTo>
                  <a:lnTo>
                    <a:pt x="0" y="94"/>
                  </a:lnTo>
                  <a:lnTo>
                    <a:pt x="8" y="88"/>
                  </a:lnTo>
                  <a:lnTo>
                    <a:pt x="17" y="100"/>
                  </a:lnTo>
                  <a:lnTo>
                    <a:pt x="35" y="100"/>
                  </a:lnTo>
                  <a:lnTo>
                    <a:pt x="47" y="91"/>
                  </a:lnTo>
                  <a:lnTo>
                    <a:pt x="47" y="36"/>
                  </a:lnTo>
                  <a:lnTo>
                    <a:pt x="58" y="50"/>
                  </a:lnTo>
                  <a:lnTo>
                    <a:pt x="58" y="65"/>
                  </a:lnTo>
                  <a:lnTo>
                    <a:pt x="77" y="64"/>
                  </a:lnTo>
                  <a:lnTo>
                    <a:pt x="93" y="47"/>
                  </a:lnTo>
                  <a:lnTo>
                    <a:pt x="123" y="47"/>
                  </a:lnTo>
                  <a:lnTo>
                    <a:pt x="174" y="0"/>
                  </a:lnTo>
                  <a:lnTo>
                    <a:pt x="205" y="6"/>
                  </a:lnTo>
                  <a:lnTo>
                    <a:pt x="210" y="51"/>
                  </a:lnTo>
                  <a:lnTo>
                    <a:pt x="196" y="63"/>
                  </a:lnTo>
                  <a:lnTo>
                    <a:pt x="205" y="73"/>
                  </a:lnTo>
                  <a:lnTo>
                    <a:pt x="212" y="65"/>
                  </a:lnTo>
                  <a:lnTo>
                    <a:pt x="223" y="65"/>
                  </a:lnTo>
                  <a:lnTo>
                    <a:pt x="217" y="91"/>
                  </a:lnTo>
                  <a:lnTo>
                    <a:pt x="184" y="132"/>
                  </a:lnTo>
                  <a:lnTo>
                    <a:pt x="144" y="167"/>
                  </a:lnTo>
                  <a:lnTo>
                    <a:pt x="114" y="178"/>
                  </a:lnTo>
                  <a:lnTo>
                    <a:pt x="26" y="179"/>
                  </a:lnTo>
                  <a:lnTo>
                    <a:pt x="19" y="159"/>
                  </a:lnTo>
                  <a:lnTo>
                    <a:pt x="22" y="143"/>
                  </a:lnTo>
                  <a:lnTo>
                    <a:pt x="0" y="94"/>
                  </a:lnTo>
                </a:path>
              </a:pathLst>
            </a:custGeom>
            <a:grpFill/>
            <a:ln w="6350">
              <a:noFill/>
              <a:round/>
              <a:headEnd/>
              <a:tailEnd/>
            </a:ln>
          </p:spPr>
          <p:txBody>
            <a:bodyPr lIns="0" tIns="0" rIns="0" bIns="0" anchor="ctr">
              <a:spAutoFit/>
            </a:bodyPr>
            <a:lstStyle/>
            <a:p>
              <a:pPr>
                <a:defRPr/>
              </a:pPr>
              <a:endParaRPr lang="en-GB" dirty="0"/>
            </a:p>
          </p:txBody>
        </p:sp>
        <p:sp>
          <p:nvSpPr>
            <p:cNvPr id="269" name="Freeform 268"/>
            <p:cNvSpPr>
              <a:spLocks/>
            </p:cNvSpPr>
            <p:nvPr/>
          </p:nvSpPr>
          <p:spPr bwMode="auto">
            <a:xfrm>
              <a:off x="4640853" y="16550502"/>
              <a:ext cx="128497" cy="128936"/>
            </a:xfrm>
            <a:custGeom>
              <a:avLst/>
              <a:gdLst>
                <a:gd name="T0" fmla="*/ 0 w 32"/>
                <a:gd name="T1" fmla="*/ 16 h 33"/>
                <a:gd name="T2" fmla="*/ 0 w 32"/>
                <a:gd name="T3" fmla="*/ 16 h 33"/>
                <a:gd name="T4" fmla="*/ 11 w 32"/>
                <a:gd name="T5" fmla="*/ 32 h 33"/>
                <a:gd name="T6" fmla="*/ 31 w 32"/>
                <a:gd name="T7" fmla="*/ 16 h 33"/>
                <a:gd name="T8" fmla="*/ 22 w 32"/>
                <a:gd name="T9" fmla="*/ 0 h 33"/>
                <a:gd name="T10" fmla="*/ 0 w 32"/>
                <a:gd name="T11" fmla="*/ 16 h 33"/>
                <a:gd name="T12" fmla="*/ 0 w 32"/>
                <a:gd name="T13" fmla="*/ 16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16"/>
                  </a:moveTo>
                  <a:lnTo>
                    <a:pt x="0" y="16"/>
                  </a:lnTo>
                  <a:lnTo>
                    <a:pt x="11" y="32"/>
                  </a:lnTo>
                  <a:lnTo>
                    <a:pt x="31" y="16"/>
                  </a:lnTo>
                  <a:lnTo>
                    <a:pt x="22" y="0"/>
                  </a:lnTo>
                  <a:lnTo>
                    <a:pt x="0" y="16"/>
                  </a:lnTo>
                </a:path>
              </a:pathLst>
            </a:custGeom>
            <a:grpFill/>
            <a:ln w="6350">
              <a:noFill/>
              <a:round/>
              <a:headEnd/>
              <a:tailEnd/>
            </a:ln>
          </p:spPr>
          <p:txBody>
            <a:bodyPr lIns="0" tIns="0" rIns="0" bIns="0" anchor="ctr">
              <a:spAutoFit/>
            </a:bodyPr>
            <a:lstStyle/>
            <a:p>
              <a:pPr>
                <a:defRPr/>
              </a:pPr>
              <a:endParaRPr lang="en-GB" dirty="0"/>
            </a:p>
          </p:txBody>
        </p:sp>
        <p:sp>
          <p:nvSpPr>
            <p:cNvPr id="270" name="Freeform 269"/>
            <p:cNvSpPr>
              <a:spLocks/>
            </p:cNvSpPr>
            <p:nvPr/>
          </p:nvSpPr>
          <p:spPr bwMode="auto">
            <a:xfrm>
              <a:off x="3644998" y="13077045"/>
              <a:ext cx="172669" cy="105493"/>
            </a:xfrm>
            <a:custGeom>
              <a:avLst/>
              <a:gdLst>
                <a:gd name="T0" fmla="*/ 2 w 43"/>
                <a:gd name="T1" fmla="*/ 25 h 27"/>
                <a:gd name="T2" fmla="*/ 11 w 43"/>
                <a:gd name="T3" fmla="*/ 26 h 27"/>
                <a:gd name="T4" fmla="*/ 15 w 43"/>
                <a:gd name="T5" fmla="*/ 25 h 27"/>
                <a:gd name="T6" fmla="*/ 20 w 43"/>
                <a:gd name="T7" fmla="*/ 22 h 27"/>
                <a:gd name="T8" fmla="*/ 29 w 43"/>
                <a:gd name="T9" fmla="*/ 20 h 27"/>
                <a:gd name="T10" fmla="*/ 37 w 43"/>
                <a:gd name="T11" fmla="*/ 18 h 27"/>
                <a:gd name="T12" fmla="*/ 40 w 43"/>
                <a:gd name="T13" fmla="*/ 11 h 27"/>
                <a:gd name="T14" fmla="*/ 42 w 43"/>
                <a:gd name="T15" fmla="*/ 7 h 27"/>
                <a:gd name="T16" fmla="*/ 33 w 43"/>
                <a:gd name="T17" fmla="*/ 0 h 27"/>
                <a:gd name="T18" fmla="*/ 0 w 43"/>
                <a:gd name="T19" fmla="*/ 7 h 27"/>
                <a:gd name="T20" fmla="*/ 0 w 43"/>
                <a:gd name="T21" fmla="*/ 25 h 27"/>
                <a:gd name="T22" fmla="*/ 2 w 43"/>
                <a:gd name="T23" fmla="*/ 25 h 27"/>
                <a:gd name="T24" fmla="*/ 2 w 43"/>
                <a:gd name="T25" fmla="*/ 25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27"/>
                <a:gd name="T41" fmla="*/ 43 w 43"/>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27">
                  <a:moveTo>
                    <a:pt x="2" y="25"/>
                  </a:moveTo>
                  <a:lnTo>
                    <a:pt x="11" y="26"/>
                  </a:lnTo>
                  <a:lnTo>
                    <a:pt x="15" y="25"/>
                  </a:lnTo>
                  <a:lnTo>
                    <a:pt x="20" y="22"/>
                  </a:lnTo>
                  <a:lnTo>
                    <a:pt x="29" y="20"/>
                  </a:lnTo>
                  <a:lnTo>
                    <a:pt x="37" y="18"/>
                  </a:lnTo>
                  <a:lnTo>
                    <a:pt x="40" y="11"/>
                  </a:lnTo>
                  <a:lnTo>
                    <a:pt x="42" y="7"/>
                  </a:lnTo>
                  <a:lnTo>
                    <a:pt x="33" y="0"/>
                  </a:lnTo>
                  <a:lnTo>
                    <a:pt x="0" y="7"/>
                  </a:lnTo>
                  <a:lnTo>
                    <a:pt x="0" y="25"/>
                  </a:lnTo>
                  <a:lnTo>
                    <a:pt x="2" y="25"/>
                  </a:lnTo>
                </a:path>
              </a:pathLst>
            </a:custGeom>
            <a:grpFill/>
            <a:ln w="6350">
              <a:noFill/>
              <a:round/>
              <a:headEnd/>
              <a:tailEnd/>
            </a:ln>
          </p:spPr>
          <p:txBody>
            <a:bodyPr lIns="0" tIns="0" rIns="0" bIns="0" anchor="ctr">
              <a:spAutoFit/>
            </a:bodyPr>
            <a:lstStyle/>
            <a:p>
              <a:pPr>
                <a:defRPr/>
              </a:pPr>
              <a:endParaRPr lang="en-GB" dirty="0"/>
            </a:p>
          </p:txBody>
        </p:sp>
        <p:sp>
          <p:nvSpPr>
            <p:cNvPr id="271" name="Freeform 270"/>
            <p:cNvSpPr>
              <a:spLocks/>
            </p:cNvSpPr>
            <p:nvPr/>
          </p:nvSpPr>
          <p:spPr bwMode="auto">
            <a:xfrm>
              <a:off x="3564688" y="12932481"/>
              <a:ext cx="220855" cy="402437"/>
            </a:xfrm>
            <a:custGeom>
              <a:avLst/>
              <a:gdLst>
                <a:gd name="T0" fmla="*/ 0 w 55"/>
                <a:gd name="T1" fmla="*/ 47 h 103"/>
                <a:gd name="T2" fmla="*/ 0 w 55"/>
                <a:gd name="T3" fmla="*/ 47 h 103"/>
                <a:gd name="T4" fmla="*/ 12 w 55"/>
                <a:gd name="T5" fmla="*/ 38 h 103"/>
                <a:gd name="T6" fmla="*/ 18 w 55"/>
                <a:gd name="T7" fmla="*/ 1 h 103"/>
                <a:gd name="T8" fmla="*/ 51 w 55"/>
                <a:gd name="T9" fmla="*/ 0 h 103"/>
                <a:gd name="T10" fmla="*/ 42 w 55"/>
                <a:gd name="T11" fmla="*/ 12 h 103"/>
                <a:gd name="T12" fmla="*/ 52 w 55"/>
                <a:gd name="T13" fmla="*/ 28 h 103"/>
                <a:gd name="T14" fmla="*/ 33 w 55"/>
                <a:gd name="T15" fmla="*/ 47 h 103"/>
                <a:gd name="T16" fmla="*/ 54 w 55"/>
                <a:gd name="T17" fmla="*/ 60 h 103"/>
                <a:gd name="T18" fmla="*/ 27 w 55"/>
                <a:gd name="T19" fmla="*/ 102 h 103"/>
                <a:gd name="T20" fmla="*/ 23 w 55"/>
                <a:gd name="T21" fmla="*/ 75 h 103"/>
                <a:gd name="T22" fmla="*/ 0 w 55"/>
                <a:gd name="T23" fmla="*/ 47 h 103"/>
                <a:gd name="T24" fmla="*/ 0 w 55"/>
                <a:gd name="T25" fmla="*/ 47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03"/>
                <a:gd name="T41" fmla="*/ 55 w 55"/>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03">
                  <a:moveTo>
                    <a:pt x="0" y="47"/>
                  </a:moveTo>
                  <a:lnTo>
                    <a:pt x="0" y="47"/>
                  </a:lnTo>
                  <a:lnTo>
                    <a:pt x="12" y="38"/>
                  </a:lnTo>
                  <a:lnTo>
                    <a:pt x="18" y="1"/>
                  </a:lnTo>
                  <a:lnTo>
                    <a:pt x="51" y="0"/>
                  </a:lnTo>
                  <a:lnTo>
                    <a:pt x="42" y="12"/>
                  </a:lnTo>
                  <a:lnTo>
                    <a:pt x="52" y="28"/>
                  </a:lnTo>
                  <a:lnTo>
                    <a:pt x="33" y="47"/>
                  </a:lnTo>
                  <a:lnTo>
                    <a:pt x="54" y="60"/>
                  </a:lnTo>
                  <a:lnTo>
                    <a:pt x="27" y="102"/>
                  </a:lnTo>
                  <a:lnTo>
                    <a:pt x="23" y="75"/>
                  </a:lnTo>
                  <a:lnTo>
                    <a:pt x="0" y="47"/>
                  </a:lnTo>
                </a:path>
              </a:pathLst>
            </a:custGeom>
            <a:grpFill/>
            <a:ln w="6350">
              <a:noFill/>
              <a:round/>
              <a:headEnd/>
              <a:tailEnd/>
            </a:ln>
          </p:spPr>
          <p:txBody>
            <a:bodyPr lIns="0" tIns="0" rIns="0" bIns="0" anchor="ctr">
              <a:spAutoFit/>
            </a:bodyPr>
            <a:lstStyle/>
            <a:p>
              <a:pPr>
                <a:defRPr/>
              </a:pPr>
              <a:endParaRPr lang="en-GB" dirty="0"/>
            </a:p>
          </p:txBody>
        </p:sp>
        <p:sp>
          <p:nvSpPr>
            <p:cNvPr id="272" name="Freeform 271"/>
            <p:cNvSpPr>
              <a:spLocks/>
            </p:cNvSpPr>
            <p:nvPr/>
          </p:nvSpPr>
          <p:spPr bwMode="auto">
            <a:xfrm>
              <a:off x="3808227" y="12020205"/>
              <a:ext cx="368901" cy="161322"/>
            </a:xfrm>
            <a:custGeom>
              <a:avLst/>
              <a:gdLst>
                <a:gd name="T0" fmla="*/ 0 w 90"/>
                <a:gd name="T1" fmla="*/ 23633520 h 43"/>
                <a:gd name="T2" fmla="*/ 0 w 90"/>
                <a:gd name="T3" fmla="*/ 23633520 h 43"/>
                <a:gd name="T4" fmla="*/ 38709597 w 90"/>
                <a:gd name="T5" fmla="*/ 66175857 h 43"/>
                <a:gd name="T6" fmla="*/ 104838504 w 90"/>
                <a:gd name="T7" fmla="*/ 64600540 h 43"/>
                <a:gd name="T8" fmla="*/ 143548091 w 90"/>
                <a:gd name="T9" fmla="*/ 40965765 h 43"/>
                <a:gd name="T10" fmla="*/ 59677300 w 90"/>
                <a:gd name="T11" fmla="*/ 9453155 h 43"/>
                <a:gd name="T12" fmla="*/ 48387003 w 90"/>
                <a:gd name="T13" fmla="*/ 0 h 43"/>
                <a:gd name="T14" fmla="*/ 0 w 90"/>
                <a:gd name="T15" fmla="*/ 23633520 h 43"/>
                <a:gd name="T16" fmla="*/ 0 w 90"/>
                <a:gd name="T17" fmla="*/ 2363352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43"/>
                <a:gd name="T29" fmla="*/ 90 w 90"/>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43">
                  <a:moveTo>
                    <a:pt x="0" y="15"/>
                  </a:moveTo>
                  <a:lnTo>
                    <a:pt x="0" y="15"/>
                  </a:lnTo>
                  <a:lnTo>
                    <a:pt x="24" y="42"/>
                  </a:lnTo>
                  <a:lnTo>
                    <a:pt x="65" y="41"/>
                  </a:lnTo>
                  <a:lnTo>
                    <a:pt x="89" y="26"/>
                  </a:lnTo>
                  <a:lnTo>
                    <a:pt x="37" y="6"/>
                  </a:lnTo>
                  <a:lnTo>
                    <a:pt x="30" y="0"/>
                  </a:lnTo>
                  <a:lnTo>
                    <a:pt x="0" y="15"/>
                  </a:lnTo>
                </a:path>
              </a:pathLst>
            </a:custGeom>
            <a:grpFill/>
            <a:ln w="6350">
              <a:noFill/>
              <a:round/>
              <a:headEnd/>
              <a:tailEnd/>
            </a:ln>
          </p:spPr>
          <p:txBody>
            <a:bodyPr lIns="0" tIns="0" rIns="0" bIns="0" anchor="ctr">
              <a:spAutoFit/>
            </a:bodyPr>
            <a:lstStyle/>
            <a:p>
              <a:pPr>
                <a:defRPr/>
              </a:pPr>
              <a:endParaRPr lang="en-GB" dirty="0"/>
            </a:p>
          </p:txBody>
        </p:sp>
        <p:sp>
          <p:nvSpPr>
            <p:cNvPr id="273" name="Freeform 272"/>
            <p:cNvSpPr>
              <a:spLocks/>
            </p:cNvSpPr>
            <p:nvPr/>
          </p:nvSpPr>
          <p:spPr bwMode="auto">
            <a:xfrm>
              <a:off x="4320606" y="11616852"/>
              <a:ext cx="312542" cy="232494"/>
            </a:xfrm>
            <a:custGeom>
              <a:avLst/>
              <a:gdLst>
                <a:gd name="T0" fmla="*/ 0 w 78"/>
                <a:gd name="T1" fmla="*/ 12590929 h 58"/>
                <a:gd name="T2" fmla="*/ 33909086 w 78"/>
                <a:gd name="T3" fmla="*/ 8993902 h 58"/>
                <a:gd name="T4" fmla="*/ 60110943 w 78"/>
                <a:gd name="T5" fmla="*/ 0 h 58"/>
                <a:gd name="T6" fmla="*/ 95561981 w 78"/>
                <a:gd name="T7" fmla="*/ 7195391 h 58"/>
                <a:gd name="T8" fmla="*/ 118682426 w 78"/>
                <a:gd name="T9" fmla="*/ 21584828 h 58"/>
                <a:gd name="T10" fmla="*/ 104809911 w 78"/>
                <a:gd name="T11" fmla="*/ 34175757 h 58"/>
                <a:gd name="T12" fmla="*/ 87854752 w 78"/>
                <a:gd name="T13" fmla="*/ 35974269 h 58"/>
                <a:gd name="T14" fmla="*/ 67818172 w 78"/>
                <a:gd name="T15" fmla="*/ 55760591 h 58"/>
                <a:gd name="T16" fmla="*/ 53946898 w 78"/>
                <a:gd name="T17" fmla="*/ 102528622 h 58"/>
                <a:gd name="T18" fmla="*/ 44697726 w 78"/>
                <a:gd name="T19" fmla="*/ 82742290 h 58"/>
                <a:gd name="T20" fmla="*/ 18495865 w 78"/>
                <a:gd name="T21" fmla="*/ 80943778 h 58"/>
                <a:gd name="T22" fmla="*/ 35449787 w 78"/>
                <a:gd name="T23" fmla="*/ 43169657 h 58"/>
                <a:gd name="T24" fmla="*/ 0 w 78"/>
                <a:gd name="T25" fmla="*/ 30578733 h 58"/>
                <a:gd name="T26" fmla="*/ 0 w 78"/>
                <a:gd name="T27" fmla="*/ 12590929 h 58"/>
                <a:gd name="T28" fmla="*/ 0 w 78"/>
                <a:gd name="T29" fmla="*/ 12590929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58"/>
                <a:gd name="T47" fmla="*/ 78 w 78"/>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58">
                  <a:moveTo>
                    <a:pt x="0" y="7"/>
                  </a:moveTo>
                  <a:lnTo>
                    <a:pt x="22" y="5"/>
                  </a:lnTo>
                  <a:lnTo>
                    <a:pt x="39" y="0"/>
                  </a:lnTo>
                  <a:lnTo>
                    <a:pt x="62" y="4"/>
                  </a:lnTo>
                  <a:lnTo>
                    <a:pt x="77" y="12"/>
                  </a:lnTo>
                  <a:lnTo>
                    <a:pt x="68" y="19"/>
                  </a:lnTo>
                  <a:lnTo>
                    <a:pt x="57" y="20"/>
                  </a:lnTo>
                  <a:lnTo>
                    <a:pt x="44" y="31"/>
                  </a:lnTo>
                  <a:lnTo>
                    <a:pt x="35" y="57"/>
                  </a:lnTo>
                  <a:lnTo>
                    <a:pt x="29" y="46"/>
                  </a:lnTo>
                  <a:lnTo>
                    <a:pt x="12" y="45"/>
                  </a:lnTo>
                  <a:lnTo>
                    <a:pt x="23" y="24"/>
                  </a:lnTo>
                  <a:lnTo>
                    <a:pt x="0" y="17"/>
                  </a:lnTo>
                  <a:lnTo>
                    <a:pt x="0" y="7"/>
                  </a:lnTo>
                </a:path>
              </a:pathLst>
            </a:custGeom>
            <a:grpFill/>
            <a:ln w="6350">
              <a:noFill/>
              <a:round/>
              <a:headEnd/>
              <a:tailEnd/>
            </a:ln>
          </p:spPr>
          <p:txBody>
            <a:bodyPr lIns="0" tIns="0" rIns="0" bIns="0" anchor="ctr">
              <a:spAutoFit/>
            </a:bodyPr>
            <a:lstStyle/>
            <a:p>
              <a:pPr>
                <a:defRPr/>
              </a:pPr>
              <a:endParaRPr lang="en-GB" dirty="0"/>
            </a:p>
          </p:txBody>
        </p:sp>
        <p:sp>
          <p:nvSpPr>
            <p:cNvPr id="274" name="Freeform 273"/>
            <p:cNvSpPr>
              <a:spLocks/>
            </p:cNvSpPr>
            <p:nvPr/>
          </p:nvSpPr>
          <p:spPr bwMode="auto">
            <a:xfrm>
              <a:off x="4233544" y="11692768"/>
              <a:ext cx="179330" cy="113875"/>
            </a:xfrm>
            <a:custGeom>
              <a:avLst/>
              <a:gdLst>
                <a:gd name="T0" fmla="*/ 67080589 w 45"/>
                <a:gd name="T1" fmla="*/ 15534291 h 29"/>
                <a:gd name="T2" fmla="*/ 51835342 w 45"/>
                <a:gd name="T3" fmla="*/ 48329201 h 29"/>
                <a:gd name="T4" fmla="*/ 0 w 45"/>
                <a:gd name="T5" fmla="*/ 39698886 h 29"/>
                <a:gd name="T6" fmla="*/ 21343603 w 45"/>
                <a:gd name="T7" fmla="*/ 18986938 h 29"/>
                <a:gd name="T8" fmla="*/ 35065190 w 45"/>
                <a:gd name="T9" fmla="*/ 0 h 29"/>
                <a:gd name="T10" fmla="*/ 67080589 w 45"/>
                <a:gd name="T11" fmla="*/ 15534291 h 29"/>
                <a:gd name="T12" fmla="*/ 67080589 w 45"/>
                <a:gd name="T13" fmla="*/ 15534291 h 29"/>
                <a:gd name="T14" fmla="*/ 0 60000 65536"/>
                <a:gd name="T15" fmla="*/ 0 60000 65536"/>
                <a:gd name="T16" fmla="*/ 0 60000 65536"/>
                <a:gd name="T17" fmla="*/ 0 60000 65536"/>
                <a:gd name="T18" fmla="*/ 0 60000 65536"/>
                <a:gd name="T19" fmla="*/ 0 60000 65536"/>
                <a:gd name="T20" fmla="*/ 0 60000 65536"/>
                <a:gd name="T21" fmla="*/ 0 w 45"/>
                <a:gd name="T22" fmla="*/ 0 h 29"/>
                <a:gd name="T23" fmla="*/ 45 w 4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9">
                  <a:moveTo>
                    <a:pt x="44" y="9"/>
                  </a:moveTo>
                  <a:lnTo>
                    <a:pt x="34" y="28"/>
                  </a:lnTo>
                  <a:lnTo>
                    <a:pt x="0" y="23"/>
                  </a:lnTo>
                  <a:lnTo>
                    <a:pt x="14" y="11"/>
                  </a:lnTo>
                  <a:lnTo>
                    <a:pt x="23" y="0"/>
                  </a:lnTo>
                  <a:lnTo>
                    <a:pt x="44" y="9"/>
                  </a:lnTo>
                </a:path>
              </a:pathLst>
            </a:custGeom>
            <a:grpFill/>
            <a:ln w="6350">
              <a:noFill/>
              <a:round/>
              <a:headEnd/>
              <a:tailEnd/>
            </a:ln>
          </p:spPr>
          <p:txBody>
            <a:bodyPr lIns="0" tIns="0" rIns="0" bIns="0" anchor="ctr">
              <a:spAutoFit/>
            </a:bodyPr>
            <a:lstStyle/>
            <a:p>
              <a:pPr>
                <a:defRPr/>
              </a:pPr>
              <a:endParaRPr lang="en-GB" dirty="0"/>
            </a:p>
          </p:txBody>
        </p:sp>
      </p:grpSp>
      <p:sp>
        <p:nvSpPr>
          <p:cNvPr id="8" name="TextBox 7"/>
          <p:cNvSpPr txBox="1"/>
          <p:nvPr/>
        </p:nvSpPr>
        <p:spPr>
          <a:xfrm>
            <a:off x="2687530" y="2522058"/>
            <a:ext cx="43747875" cy="1862048"/>
          </a:xfrm>
          <a:prstGeom prst="rect">
            <a:avLst/>
          </a:prstGeom>
          <a:noFill/>
        </p:spPr>
        <p:txBody>
          <a:bodyPr wrap="none" rtlCol="0">
            <a:spAutoFit/>
          </a:bodyPr>
          <a:lstStyle/>
          <a:p>
            <a:pPr algn="r" rtl="1"/>
            <a:r>
              <a:rPr lang="ar-SA" sz="115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٢٠١٦  ٢٠١٥   ٢٠١٤ ٢٠١٢ ٢٠١١ ٢٠١٠ ٢٠٠٩ ٢٠٠٨ ٢٠٠٧ ٢٠٠٦ ٢٠٠٥</a:t>
            </a:r>
            <a:endParaRPr lang="en-US" sz="115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2932264" y="2515950"/>
            <a:ext cx="3557384" cy="1862048"/>
          </a:xfrm>
          <a:prstGeom prst="rect">
            <a:avLst/>
          </a:prstGeom>
        </p:spPr>
        <p:txBody>
          <a:bodyPr wrap="none">
            <a:spAutoFit/>
          </a:bodyPr>
          <a:lstStyle/>
          <a:p>
            <a:pPr algn="r" rtl="1"/>
            <a:r>
              <a:rPr lang="ar-SA" sz="11500" dirty="0">
                <a:solidFill>
                  <a:srgbClr val="D81921"/>
                </a:solidFill>
                <a:latin typeface="Tahoma" panose="020B0604030504040204" pitchFamily="34" charset="0"/>
                <a:ea typeface="Tahoma" panose="020B0604030504040204" pitchFamily="34" charset="0"/>
                <a:cs typeface="Tahoma" panose="020B0604030504040204" pitchFamily="34" charset="0"/>
              </a:rPr>
              <a:t>٢٠٠٨</a:t>
            </a:r>
            <a:endParaRPr lang="en-US" sz="11500" dirty="0">
              <a:solidFill>
                <a:srgbClr val="D81921"/>
              </a:solidFill>
              <a:latin typeface="Tahoma" panose="020B0604030504040204" pitchFamily="34" charset="0"/>
              <a:ea typeface="Tahoma" panose="020B0604030504040204" pitchFamily="34" charset="0"/>
              <a:cs typeface="Tahoma" panose="020B0604030504040204" pitchFamily="34" charset="0"/>
            </a:endParaRPr>
          </a:p>
        </p:txBody>
      </p:sp>
      <p:sp>
        <p:nvSpPr>
          <p:cNvPr id="67" name="Rectangle 66"/>
          <p:cNvSpPr/>
          <p:nvPr/>
        </p:nvSpPr>
        <p:spPr>
          <a:xfrm>
            <a:off x="2938705" y="2509359"/>
            <a:ext cx="3557384" cy="1862048"/>
          </a:xfrm>
          <a:prstGeom prst="rect">
            <a:avLst/>
          </a:prstGeom>
        </p:spPr>
        <p:txBody>
          <a:bodyPr wrap="none">
            <a:spAutoFit/>
          </a:bodyPr>
          <a:lstStyle/>
          <a:p>
            <a:pPr algn="r" rtl="1"/>
            <a:r>
              <a:rPr lang="ar-SA" sz="11500" dirty="0">
                <a:solidFill>
                  <a:srgbClr val="D81921"/>
                </a:solidFill>
                <a:latin typeface="Tahoma" panose="020B0604030504040204" pitchFamily="34" charset="0"/>
                <a:ea typeface="Tahoma" panose="020B0604030504040204" pitchFamily="34" charset="0"/>
                <a:cs typeface="Tahoma" panose="020B0604030504040204" pitchFamily="34" charset="0"/>
              </a:rPr>
              <a:t>٢٠١٦</a:t>
            </a:r>
            <a:endParaRPr lang="en-US" sz="11500" dirty="0">
              <a:solidFill>
                <a:srgbClr val="D81921"/>
              </a:solidFill>
              <a:latin typeface="Tahoma" panose="020B0604030504040204" pitchFamily="34" charset="0"/>
              <a:ea typeface="Tahoma" panose="020B0604030504040204" pitchFamily="34" charset="0"/>
              <a:cs typeface="Tahoma" panose="020B0604030504040204" pitchFamily="34" charset="0"/>
            </a:endParaRPr>
          </a:p>
        </p:txBody>
      </p:sp>
      <p:sp>
        <p:nvSpPr>
          <p:cNvPr id="68" name="TextBox 67"/>
          <p:cNvSpPr txBox="1"/>
          <p:nvPr/>
        </p:nvSpPr>
        <p:spPr>
          <a:xfrm>
            <a:off x="3419729" y="4047689"/>
            <a:ext cx="2803973" cy="584775"/>
          </a:xfrm>
          <a:prstGeom prst="rect">
            <a:avLst/>
          </a:prstGeom>
          <a:noFill/>
        </p:spPr>
        <p:txBody>
          <a:bodyPr wrap="none" rtlCol="0">
            <a:spAutoFit/>
          </a:bodyPr>
          <a:lstStyle/>
          <a:p>
            <a:pPr algn="r" rtl="1"/>
            <a:r>
              <a:rPr lang="ar-SA" sz="3200" b="1" dirty="0">
                <a:latin typeface="Tahoma" panose="020B0604030504040204" pitchFamily="34" charset="0"/>
                <a:ea typeface="Tahoma" panose="020B0604030504040204" pitchFamily="34" charset="0"/>
                <a:cs typeface="Tahoma" panose="020B0604030504040204" pitchFamily="34" charset="0"/>
              </a:rPr>
              <a:t>٦٠٠ </a:t>
            </a:r>
            <a:r>
              <a:rPr lang="ar-SY" sz="3200" dirty="0">
                <a:latin typeface="Tahoma" panose="020B0604030504040204" pitchFamily="34" charset="0"/>
                <a:ea typeface="Tahoma" panose="020B0604030504040204" pitchFamily="34" charset="0"/>
                <a:cs typeface="Tahoma" panose="020B0604030504040204" pitchFamily="34" charset="0"/>
              </a:rPr>
              <a:t>خبير تقني</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121595" y="5299592"/>
            <a:ext cx="8946606" cy="567505"/>
            <a:chOff x="121595" y="5542667"/>
            <a:chExt cx="8946606" cy="567505"/>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1595" y="5542667"/>
              <a:ext cx="418290" cy="567505"/>
            </a:xfrm>
            <a:prstGeom prst="rect">
              <a:avLst/>
            </a:prstGeom>
          </p:spPr>
        </p:pic>
        <p:pic>
          <p:nvPicPr>
            <p:cNvPr id="13" name="Picture 1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8011" y="5542667"/>
              <a:ext cx="418290" cy="567505"/>
            </a:xfrm>
            <a:prstGeom prst="rect">
              <a:avLst/>
            </a:prstGeom>
          </p:spPr>
        </p:pic>
        <p:pic>
          <p:nvPicPr>
            <p:cNvPr id="14" name="Picture 1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74427" y="5542667"/>
              <a:ext cx="418290" cy="567505"/>
            </a:xfrm>
            <a:prstGeom prst="rect">
              <a:avLst/>
            </a:prstGeom>
          </p:spPr>
        </p:pic>
        <p:pic>
          <p:nvPicPr>
            <p:cNvPr id="17" name="Picture 16"/>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00843" y="5542667"/>
              <a:ext cx="418290" cy="567505"/>
            </a:xfrm>
            <a:prstGeom prst="rect">
              <a:avLst/>
            </a:prstGeom>
          </p:spPr>
        </p:pic>
        <p:pic>
          <p:nvPicPr>
            <p:cNvPr id="18" name="Picture 17"/>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27259" y="5542667"/>
              <a:ext cx="418290" cy="567505"/>
            </a:xfrm>
            <a:prstGeom prst="rect">
              <a:avLst/>
            </a:prstGeom>
          </p:spPr>
        </p:pic>
        <p:pic>
          <p:nvPicPr>
            <p:cNvPr id="19" name="Picture 18"/>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53675" y="5542667"/>
              <a:ext cx="418290" cy="567505"/>
            </a:xfrm>
            <a:prstGeom prst="rect">
              <a:avLst/>
            </a:prstGeom>
          </p:spPr>
        </p:pic>
        <p:pic>
          <p:nvPicPr>
            <p:cNvPr id="20" name="Picture 19"/>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80091" y="5542667"/>
              <a:ext cx="418290" cy="567505"/>
            </a:xfrm>
            <a:prstGeom prst="rect">
              <a:avLst/>
            </a:prstGeom>
          </p:spPr>
        </p:pic>
        <p:pic>
          <p:nvPicPr>
            <p:cNvPr id="21" name="Picture 20"/>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06507" y="5542667"/>
              <a:ext cx="418290" cy="567505"/>
            </a:xfrm>
            <a:prstGeom prst="rect">
              <a:avLst/>
            </a:prstGeom>
          </p:spPr>
        </p:pic>
        <p:pic>
          <p:nvPicPr>
            <p:cNvPr id="22" name="Picture 2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32923" y="5542667"/>
              <a:ext cx="418290" cy="567505"/>
            </a:xfrm>
            <a:prstGeom prst="rect">
              <a:avLst/>
            </a:prstGeom>
          </p:spPr>
        </p:pic>
        <p:pic>
          <p:nvPicPr>
            <p:cNvPr id="23" name="Picture 2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59339" y="5542667"/>
              <a:ext cx="418290" cy="567505"/>
            </a:xfrm>
            <a:prstGeom prst="rect">
              <a:avLst/>
            </a:prstGeom>
          </p:spPr>
        </p:pic>
        <p:pic>
          <p:nvPicPr>
            <p:cNvPr id="24" name="Picture 2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85755" y="5542667"/>
              <a:ext cx="418290" cy="567505"/>
            </a:xfrm>
            <a:prstGeom prst="rect">
              <a:avLst/>
            </a:prstGeom>
          </p:spPr>
        </p:pic>
        <p:pic>
          <p:nvPicPr>
            <p:cNvPr id="25" name="Picture 24"/>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812171" y="5542667"/>
              <a:ext cx="418290" cy="567505"/>
            </a:xfrm>
            <a:prstGeom prst="rect">
              <a:avLst/>
            </a:prstGeom>
          </p:spPr>
        </p:pic>
        <p:pic>
          <p:nvPicPr>
            <p:cNvPr id="27" name="Picture 26"/>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238587" y="5542667"/>
              <a:ext cx="418290" cy="567505"/>
            </a:xfrm>
            <a:prstGeom prst="rect">
              <a:avLst/>
            </a:prstGeom>
          </p:spPr>
        </p:pic>
        <p:pic>
          <p:nvPicPr>
            <p:cNvPr id="32" name="Picture 3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17835" y="5542667"/>
              <a:ext cx="418290" cy="567505"/>
            </a:xfrm>
            <a:prstGeom prst="rect">
              <a:avLst/>
            </a:prstGeom>
          </p:spPr>
        </p:pic>
        <p:pic>
          <p:nvPicPr>
            <p:cNvPr id="36" name="Picture 35"/>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44251" y="5542667"/>
              <a:ext cx="418290" cy="567505"/>
            </a:xfrm>
            <a:prstGeom prst="rect">
              <a:avLst/>
            </a:prstGeom>
          </p:spPr>
        </p:pic>
        <p:pic>
          <p:nvPicPr>
            <p:cNvPr id="37" name="Picture 36"/>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70667" y="5542667"/>
              <a:ext cx="418290" cy="567505"/>
            </a:xfrm>
            <a:prstGeom prst="rect">
              <a:avLst/>
            </a:prstGeom>
          </p:spPr>
        </p:pic>
        <p:pic>
          <p:nvPicPr>
            <p:cNvPr id="39" name="Picture 38"/>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65003" y="5542667"/>
              <a:ext cx="418290" cy="567505"/>
            </a:xfrm>
            <a:prstGeom prst="rect">
              <a:avLst/>
            </a:prstGeom>
          </p:spPr>
        </p:pic>
        <p:pic>
          <p:nvPicPr>
            <p:cNvPr id="40" name="Picture 39"/>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91419" y="5542667"/>
              <a:ext cx="418290" cy="567505"/>
            </a:xfrm>
            <a:prstGeom prst="rect">
              <a:avLst/>
            </a:prstGeom>
          </p:spPr>
        </p:pic>
        <p:pic>
          <p:nvPicPr>
            <p:cNvPr id="41" name="Picture 40"/>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97083" y="5542667"/>
              <a:ext cx="418290" cy="567505"/>
            </a:xfrm>
            <a:prstGeom prst="rect">
              <a:avLst/>
            </a:prstGeom>
          </p:spPr>
        </p:pic>
        <p:pic>
          <p:nvPicPr>
            <p:cNvPr id="42" name="Picture 4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23499" y="5542667"/>
              <a:ext cx="418290" cy="567505"/>
            </a:xfrm>
            <a:prstGeom prst="rect">
              <a:avLst/>
            </a:prstGeom>
          </p:spPr>
        </p:pic>
        <p:pic>
          <p:nvPicPr>
            <p:cNvPr id="43" name="Picture 4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649911" y="5542667"/>
              <a:ext cx="418290" cy="567505"/>
            </a:xfrm>
            <a:prstGeom prst="rect">
              <a:avLst/>
            </a:prstGeom>
          </p:spPr>
        </p:pic>
      </p:grpSp>
      <p:grpSp>
        <p:nvGrpSpPr>
          <p:cNvPr id="4" name="Group 3"/>
          <p:cNvGrpSpPr/>
          <p:nvPr/>
        </p:nvGrpSpPr>
        <p:grpSpPr>
          <a:xfrm>
            <a:off x="-87550" y="5633944"/>
            <a:ext cx="9358010" cy="715109"/>
            <a:chOff x="-87550" y="5790946"/>
            <a:chExt cx="9358010" cy="715109"/>
          </a:xfrm>
        </p:grpSpPr>
        <p:pic>
          <p:nvPicPr>
            <p:cNvPr id="44" name="Picture 4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550" y="5790946"/>
              <a:ext cx="527084" cy="715109"/>
            </a:xfrm>
            <a:prstGeom prst="rect">
              <a:avLst/>
            </a:prstGeom>
          </p:spPr>
        </p:pic>
        <p:pic>
          <p:nvPicPr>
            <p:cNvPr id="65" name="Picture 6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3856" y="5790946"/>
              <a:ext cx="527084" cy="715109"/>
            </a:xfrm>
            <a:prstGeom prst="rect">
              <a:avLst/>
            </a:prstGeom>
          </p:spPr>
        </p:pic>
        <p:pic>
          <p:nvPicPr>
            <p:cNvPr id="69" name="Picture 6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5262" y="5790946"/>
              <a:ext cx="527084" cy="715109"/>
            </a:xfrm>
            <a:prstGeom prst="rect">
              <a:avLst/>
            </a:prstGeom>
          </p:spPr>
        </p:pic>
        <p:pic>
          <p:nvPicPr>
            <p:cNvPr id="70" name="Picture 6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6668" y="5790946"/>
              <a:ext cx="527084" cy="715109"/>
            </a:xfrm>
            <a:prstGeom prst="rect">
              <a:avLst/>
            </a:prstGeom>
          </p:spPr>
        </p:pic>
        <p:pic>
          <p:nvPicPr>
            <p:cNvPr id="71" name="Picture 7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18074" y="5790946"/>
              <a:ext cx="527084" cy="715109"/>
            </a:xfrm>
            <a:prstGeom prst="rect">
              <a:avLst/>
            </a:prstGeom>
          </p:spPr>
        </p:pic>
        <p:pic>
          <p:nvPicPr>
            <p:cNvPr id="72" name="Picture 7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19480" y="5790946"/>
              <a:ext cx="527084" cy="715109"/>
            </a:xfrm>
            <a:prstGeom prst="rect">
              <a:avLst/>
            </a:prstGeom>
          </p:spPr>
        </p:pic>
        <p:pic>
          <p:nvPicPr>
            <p:cNvPr id="74" name="Picture 7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20886" y="5790946"/>
              <a:ext cx="527084" cy="715109"/>
            </a:xfrm>
            <a:prstGeom prst="rect">
              <a:avLst/>
            </a:prstGeom>
          </p:spPr>
        </p:pic>
        <p:pic>
          <p:nvPicPr>
            <p:cNvPr id="75" name="Picture 7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2292" y="5790946"/>
              <a:ext cx="527084" cy="715109"/>
            </a:xfrm>
            <a:prstGeom prst="rect">
              <a:avLst/>
            </a:prstGeom>
          </p:spPr>
        </p:pic>
        <p:pic>
          <p:nvPicPr>
            <p:cNvPr id="76" name="Picture 7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23698" y="5790946"/>
              <a:ext cx="527084" cy="715109"/>
            </a:xfrm>
            <a:prstGeom prst="rect">
              <a:avLst/>
            </a:prstGeom>
          </p:spPr>
        </p:pic>
        <p:pic>
          <p:nvPicPr>
            <p:cNvPr id="77" name="Picture 7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26510" y="5790946"/>
              <a:ext cx="527084" cy="715109"/>
            </a:xfrm>
            <a:prstGeom prst="rect">
              <a:avLst/>
            </a:prstGeom>
          </p:spPr>
        </p:pic>
        <p:pic>
          <p:nvPicPr>
            <p:cNvPr id="78" name="Picture 7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25104" y="5790946"/>
              <a:ext cx="527084" cy="715109"/>
            </a:xfrm>
            <a:prstGeom prst="rect">
              <a:avLst/>
            </a:prstGeom>
          </p:spPr>
        </p:pic>
        <p:pic>
          <p:nvPicPr>
            <p:cNvPr id="79" name="Picture 7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27916" y="5790946"/>
              <a:ext cx="527084" cy="715109"/>
            </a:xfrm>
            <a:prstGeom prst="rect">
              <a:avLst/>
            </a:prstGeom>
          </p:spPr>
        </p:pic>
        <p:pic>
          <p:nvPicPr>
            <p:cNvPr id="80" name="Picture 7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32134" y="5790946"/>
              <a:ext cx="527084" cy="715109"/>
            </a:xfrm>
            <a:prstGeom prst="rect">
              <a:avLst/>
            </a:prstGeom>
          </p:spPr>
        </p:pic>
        <p:pic>
          <p:nvPicPr>
            <p:cNvPr id="81" name="Picture 8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29322" y="5790946"/>
              <a:ext cx="527084" cy="715109"/>
            </a:xfrm>
            <a:prstGeom prst="rect">
              <a:avLst/>
            </a:prstGeom>
          </p:spPr>
        </p:pic>
        <p:pic>
          <p:nvPicPr>
            <p:cNvPr id="82" name="Picture 8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30728" y="5790946"/>
              <a:ext cx="527084" cy="715109"/>
            </a:xfrm>
            <a:prstGeom prst="rect">
              <a:avLst/>
            </a:prstGeom>
          </p:spPr>
        </p:pic>
        <p:pic>
          <p:nvPicPr>
            <p:cNvPr id="83" name="Picture 8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34946" y="5790946"/>
              <a:ext cx="527084" cy="715109"/>
            </a:xfrm>
            <a:prstGeom prst="rect">
              <a:avLst/>
            </a:prstGeom>
          </p:spPr>
        </p:pic>
        <p:pic>
          <p:nvPicPr>
            <p:cNvPr id="84" name="Picture 8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33540" y="5790946"/>
              <a:ext cx="527084" cy="715109"/>
            </a:xfrm>
            <a:prstGeom prst="rect">
              <a:avLst/>
            </a:prstGeom>
          </p:spPr>
        </p:pic>
        <p:pic>
          <p:nvPicPr>
            <p:cNvPr id="85" name="Picture 8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36352" y="5790946"/>
              <a:ext cx="527084" cy="715109"/>
            </a:xfrm>
            <a:prstGeom prst="rect">
              <a:avLst/>
            </a:prstGeom>
          </p:spPr>
        </p:pic>
        <p:pic>
          <p:nvPicPr>
            <p:cNvPr id="90" name="Picture 8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376" y="5790946"/>
              <a:ext cx="527084" cy="715109"/>
            </a:xfrm>
            <a:prstGeom prst="rect">
              <a:avLst/>
            </a:prstGeom>
          </p:spPr>
        </p:pic>
        <p:pic>
          <p:nvPicPr>
            <p:cNvPr id="91" name="Picture 9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41976" y="5790946"/>
              <a:ext cx="527084" cy="715109"/>
            </a:xfrm>
            <a:prstGeom prst="rect">
              <a:avLst/>
            </a:prstGeom>
          </p:spPr>
        </p:pic>
        <p:pic>
          <p:nvPicPr>
            <p:cNvPr id="92" name="Picture 9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40570" y="5790946"/>
              <a:ext cx="527084" cy="715109"/>
            </a:xfrm>
            <a:prstGeom prst="rect">
              <a:avLst/>
            </a:prstGeom>
          </p:spPr>
        </p:pic>
        <p:pic>
          <p:nvPicPr>
            <p:cNvPr id="93" name="Picture 9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37758" y="5790946"/>
              <a:ext cx="527084" cy="715109"/>
            </a:xfrm>
            <a:prstGeom prst="rect">
              <a:avLst/>
            </a:prstGeom>
          </p:spPr>
        </p:pic>
        <p:pic>
          <p:nvPicPr>
            <p:cNvPr id="94" name="Picture 9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39164" y="5790946"/>
              <a:ext cx="527084" cy="715109"/>
            </a:xfrm>
            <a:prstGeom prst="rect">
              <a:avLst/>
            </a:prstGeom>
          </p:spPr>
        </p:pic>
      </p:grpSp>
      <p:grpSp>
        <p:nvGrpSpPr>
          <p:cNvPr id="130" name="Group 129"/>
          <p:cNvGrpSpPr/>
          <p:nvPr/>
        </p:nvGrpSpPr>
        <p:grpSpPr>
          <a:xfrm>
            <a:off x="91097" y="5850998"/>
            <a:ext cx="8946606" cy="567505"/>
            <a:chOff x="121595" y="5542667"/>
            <a:chExt cx="8946606" cy="567505"/>
          </a:xfrm>
        </p:grpSpPr>
        <p:pic>
          <p:nvPicPr>
            <p:cNvPr id="131" name="Picture 130"/>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1595" y="5542667"/>
              <a:ext cx="418290" cy="567505"/>
            </a:xfrm>
            <a:prstGeom prst="rect">
              <a:avLst/>
            </a:prstGeom>
          </p:spPr>
        </p:pic>
        <p:pic>
          <p:nvPicPr>
            <p:cNvPr id="132" name="Picture 13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8011" y="5542667"/>
              <a:ext cx="418290" cy="567505"/>
            </a:xfrm>
            <a:prstGeom prst="rect">
              <a:avLst/>
            </a:prstGeom>
          </p:spPr>
        </p:pic>
        <p:pic>
          <p:nvPicPr>
            <p:cNvPr id="133" name="Picture 1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74427" y="5542667"/>
              <a:ext cx="418290" cy="567505"/>
            </a:xfrm>
            <a:prstGeom prst="rect">
              <a:avLst/>
            </a:prstGeom>
          </p:spPr>
        </p:pic>
        <p:pic>
          <p:nvPicPr>
            <p:cNvPr id="134" name="Picture 13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00843" y="5542667"/>
              <a:ext cx="418290" cy="567505"/>
            </a:xfrm>
            <a:prstGeom prst="rect">
              <a:avLst/>
            </a:prstGeom>
          </p:spPr>
        </p:pic>
        <p:pic>
          <p:nvPicPr>
            <p:cNvPr id="135" name="Picture 134"/>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27259" y="5542667"/>
              <a:ext cx="418290" cy="567505"/>
            </a:xfrm>
            <a:prstGeom prst="rect">
              <a:avLst/>
            </a:prstGeom>
          </p:spPr>
        </p:pic>
        <p:pic>
          <p:nvPicPr>
            <p:cNvPr id="136" name="Picture 135"/>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53675" y="5542667"/>
              <a:ext cx="418290" cy="567505"/>
            </a:xfrm>
            <a:prstGeom prst="rect">
              <a:avLst/>
            </a:prstGeom>
          </p:spPr>
        </p:pic>
        <p:pic>
          <p:nvPicPr>
            <p:cNvPr id="137" name="Picture 136"/>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80091" y="5542667"/>
              <a:ext cx="418290" cy="567505"/>
            </a:xfrm>
            <a:prstGeom prst="rect">
              <a:avLst/>
            </a:prstGeom>
          </p:spPr>
        </p:pic>
        <p:pic>
          <p:nvPicPr>
            <p:cNvPr id="138" name="Picture 137"/>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06507" y="5542667"/>
              <a:ext cx="418290" cy="567505"/>
            </a:xfrm>
            <a:prstGeom prst="rect">
              <a:avLst/>
            </a:prstGeom>
          </p:spPr>
        </p:pic>
        <p:pic>
          <p:nvPicPr>
            <p:cNvPr id="139" name="Picture 138"/>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32923" y="5542667"/>
              <a:ext cx="418290" cy="567505"/>
            </a:xfrm>
            <a:prstGeom prst="rect">
              <a:avLst/>
            </a:prstGeom>
          </p:spPr>
        </p:pic>
        <p:pic>
          <p:nvPicPr>
            <p:cNvPr id="140" name="Picture 139"/>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59339" y="5542667"/>
              <a:ext cx="418290" cy="567505"/>
            </a:xfrm>
            <a:prstGeom prst="rect">
              <a:avLst/>
            </a:prstGeom>
          </p:spPr>
        </p:pic>
        <p:pic>
          <p:nvPicPr>
            <p:cNvPr id="141" name="Picture 140"/>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85755" y="5542667"/>
              <a:ext cx="418290" cy="567505"/>
            </a:xfrm>
            <a:prstGeom prst="rect">
              <a:avLst/>
            </a:prstGeom>
          </p:spPr>
        </p:pic>
        <p:pic>
          <p:nvPicPr>
            <p:cNvPr id="142" name="Picture 14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812171" y="5542667"/>
              <a:ext cx="418290" cy="567505"/>
            </a:xfrm>
            <a:prstGeom prst="rect">
              <a:avLst/>
            </a:prstGeom>
          </p:spPr>
        </p:pic>
        <p:pic>
          <p:nvPicPr>
            <p:cNvPr id="143" name="Picture 14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238587" y="5542667"/>
              <a:ext cx="418290" cy="567505"/>
            </a:xfrm>
            <a:prstGeom prst="rect">
              <a:avLst/>
            </a:prstGeom>
          </p:spPr>
        </p:pic>
        <p:pic>
          <p:nvPicPr>
            <p:cNvPr id="144" name="Picture 14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17835" y="5542667"/>
              <a:ext cx="418290" cy="567505"/>
            </a:xfrm>
            <a:prstGeom prst="rect">
              <a:avLst/>
            </a:prstGeom>
          </p:spPr>
        </p:pic>
        <p:pic>
          <p:nvPicPr>
            <p:cNvPr id="145" name="Picture 144"/>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44251" y="5542667"/>
              <a:ext cx="418290" cy="567505"/>
            </a:xfrm>
            <a:prstGeom prst="rect">
              <a:avLst/>
            </a:prstGeom>
          </p:spPr>
        </p:pic>
        <p:pic>
          <p:nvPicPr>
            <p:cNvPr id="146" name="Picture 145"/>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70667" y="5542667"/>
              <a:ext cx="418290" cy="567505"/>
            </a:xfrm>
            <a:prstGeom prst="rect">
              <a:avLst/>
            </a:prstGeom>
          </p:spPr>
        </p:pic>
        <p:pic>
          <p:nvPicPr>
            <p:cNvPr id="147" name="Picture 146"/>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65003" y="5542667"/>
              <a:ext cx="418290" cy="567505"/>
            </a:xfrm>
            <a:prstGeom prst="rect">
              <a:avLst/>
            </a:prstGeom>
          </p:spPr>
        </p:pic>
        <p:pic>
          <p:nvPicPr>
            <p:cNvPr id="148" name="Picture 147"/>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91419" y="5542667"/>
              <a:ext cx="418290" cy="567505"/>
            </a:xfrm>
            <a:prstGeom prst="rect">
              <a:avLst/>
            </a:prstGeom>
          </p:spPr>
        </p:pic>
        <p:pic>
          <p:nvPicPr>
            <p:cNvPr id="149" name="Picture 148"/>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97083" y="5542667"/>
              <a:ext cx="418290" cy="567505"/>
            </a:xfrm>
            <a:prstGeom prst="rect">
              <a:avLst/>
            </a:prstGeom>
          </p:spPr>
        </p:pic>
        <p:pic>
          <p:nvPicPr>
            <p:cNvPr id="150" name="Picture 149"/>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23499" y="5542667"/>
              <a:ext cx="418290" cy="567505"/>
            </a:xfrm>
            <a:prstGeom prst="rect">
              <a:avLst/>
            </a:prstGeom>
          </p:spPr>
        </p:pic>
        <p:pic>
          <p:nvPicPr>
            <p:cNvPr id="151" name="Picture 150"/>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649911" y="5542667"/>
              <a:ext cx="418290" cy="567505"/>
            </a:xfrm>
            <a:prstGeom prst="rect">
              <a:avLst/>
            </a:prstGeom>
          </p:spPr>
        </p:pic>
      </p:grpSp>
      <p:grpSp>
        <p:nvGrpSpPr>
          <p:cNvPr id="5" name="Group 4"/>
          <p:cNvGrpSpPr/>
          <p:nvPr/>
        </p:nvGrpSpPr>
        <p:grpSpPr>
          <a:xfrm>
            <a:off x="141887" y="6008112"/>
            <a:ext cx="9002113" cy="846755"/>
            <a:chOff x="141887" y="5822912"/>
            <a:chExt cx="9002113" cy="846755"/>
          </a:xfrm>
        </p:grpSpPr>
        <p:pic>
          <p:nvPicPr>
            <p:cNvPr id="118" name="Picture 117"/>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1887" y="5822912"/>
              <a:ext cx="624116" cy="846755"/>
            </a:xfrm>
            <a:prstGeom prst="rect">
              <a:avLst/>
            </a:prstGeom>
          </p:spPr>
        </p:pic>
        <p:pic>
          <p:nvPicPr>
            <p:cNvPr id="119" name="Picture 118"/>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3523" y="5822912"/>
              <a:ext cx="624116" cy="846755"/>
            </a:xfrm>
            <a:prstGeom prst="rect">
              <a:avLst/>
            </a:prstGeom>
          </p:spPr>
        </p:pic>
        <p:pic>
          <p:nvPicPr>
            <p:cNvPr id="120" name="Picture 119"/>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65159" y="5822912"/>
              <a:ext cx="624116" cy="846755"/>
            </a:xfrm>
            <a:prstGeom prst="rect">
              <a:avLst/>
            </a:prstGeom>
          </p:spPr>
        </p:pic>
        <p:pic>
          <p:nvPicPr>
            <p:cNvPr id="121" name="Picture 120"/>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88431" y="5822912"/>
              <a:ext cx="624116" cy="846755"/>
            </a:xfrm>
            <a:prstGeom prst="rect">
              <a:avLst/>
            </a:prstGeom>
          </p:spPr>
        </p:pic>
        <p:pic>
          <p:nvPicPr>
            <p:cNvPr id="122" name="Picture 121"/>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26795" y="5822912"/>
              <a:ext cx="624116" cy="846755"/>
            </a:xfrm>
            <a:prstGeom prst="rect">
              <a:avLst/>
            </a:prstGeom>
          </p:spPr>
        </p:pic>
        <p:pic>
          <p:nvPicPr>
            <p:cNvPr id="123" name="Picture 12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11703" y="5822912"/>
              <a:ext cx="624116" cy="846755"/>
            </a:xfrm>
            <a:prstGeom prst="rect">
              <a:avLst/>
            </a:prstGeom>
          </p:spPr>
        </p:pic>
        <p:pic>
          <p:nvPicPr>
            <p:cNvPr id="124" name="Picture 123"/>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50067" y="5822912"/>
              <a:ext cx="624116" cy="846755"/>
            </a:xfrm>
            <a:prstGeom prst="rect">
              <a:avLst/>
            </a:prstGeom>
          </p:spPr>
        </p:pic>
        <p:pic>
          <p:nvPicPr>
            <p:cNvPr id="125" name="Picture 124"/>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73339" y="5822912"/>
              <a:ext cx="624116" cy="846755"/>
            </a:xfrm>
            <a:prstGeom prst="rect">
              <a:avLst/>
            </a:prstGeom>
          </p:spPr>
        </p:pic>
        <p:pic>
          <p:nvPicPr>
            <p:cNvPr id="126" name="Picture 125"/>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234975" y="5822912"/>
              <a:ext cx="624116" cy="846755"/>
            </a:xfrm>
            <a:prstGeom prst="rect">
              <a:avLst/>
            </a:prstGeom>
          </p:spPr>
        </p:pic>
        <p:pic>
          <p:nvPicPr>
            <p:cNvPr id="127" name="Picture 126"/>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96611" y="5822912"/>
              <a:ext cx="624116" cy="846755"/>
            </a:xfrm>
            <a:prstGeom prst="rect">
              <a:avLst/>
            </a:prstGeom>
          </p:spPr>
        </p:pic>
        <p:pic>
          <p:nvPicPr>
            <p:cNvPr id="128" name="Picture 127"/>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58247" y="5822912"/>
              <a:ext cx="624116" cy="846755"/>
            </a:xfrm>
            <a:prstGeom prst="rect">
              <a:avLst/>
            </a:prstGeom>
          </p:spPr>
        </p:pic>
        <p:pic>
          <p:nvPicPr>
            <p:cNvPr id="129" name="Picture 128"/>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519884" y="5822912"/>
              <a:ext cx="624116" cy="846755"/>
            </a:xfrm>
            <a:prstGeom prst="rect">
              <a:avLst/>
            </a:prstGeom>
          </p:spPr>
        </p:pic>
      </p:grpSp>
      <p:grpSp>
        <p:nvGrpSpPr>
          <p:cNvPr id="6" name="Group 5"/>
          <p:cNvGrpSpPr/>
          <p:nvPr/>
        </p:nvGrpSpPr>
        <p:grpSpPr>
          <a:xfrm>
            <a:off x="1853167" y="1160381"/>
            <a:ext cx="6259503" cy="2440318"/>
            <a:chOff x="1813797" y="1028301"/>
            <a:chExt cx="6259503" cy="2440318"/>
          </a:xfrm>
        </p:grpSpPr>
        <p:sp>
          <p:nvSpPr>
            <p:cNvPr id="275" name="Freeform 274"/>
            <p:cNvSpPr>
              <a:spLocks/>
            </p:cNvSpPr>
            <p:nvPr/>
          </p:nvSpPr>
          <p:spPr bwMode="auto">
            <a:xfrm>
              <a:off x="5557121" y="1028301"/>
              <a:ext cx="2516179" cy="2440318"/>
            </a:xfrm>
            <a:custGeom>
              <a:avLst/>
              <a:gdLst>
                <a:gd name="T0" fmla="*/ 0 w 401"/>
                <a:gd name="T1" fmla="*/ 310135055 h 399"/>
                <a:gd name="T2" fmla="*/ 64899953 w 401"/>
                <a:gd name="T3" fmla="*/ 294713849 h 399"/>
                <a:gd name="T4" fmla="*/ 50993623 w 401"/>
                <a:gd name="T5" fmla="*/ 203901388 h 399"/>
                <a:gd name="T6" fmla="*/ 140617183 w 401"/>
                <a:gd name="T7" fmla="*/ 128508783 h 399"/>
                <a:gd name="T8" fmla="*/ 152979608 w 401"/>
                <a:gd name="T9" fmla="*/ 94239436 h 399"/>
                <a:gd name="T10" fmla="*/ 125164463 w 401"/>
                <a:gd name="T11" fmla="*/ 32555890 h 399"/>
                <a:gd name="T12" fmla="*/ 202426860 w 401"/>
                <a:gd name="T13" fmla="*/ 13707744 h 399"/>
                <a:gd name="T14" fmla="*/ 258055907 w 401"/>
                <a:gd name="T15" fmla="*/ 11994277 h 399"/>
                <a:gd name="T16" fmla="*/ 242604430 w 401"/>
                <a:gd name="T17" fmla="*/ 83959921 h 399"/>
                <a:gd name="T18" fmla="*/ 230242005 w 401"/>
                <a:gd name="T19" fmla="*/ 130222251 h 399"/>
                <a:gd name="T20" fmla="*/ 251875316 w 401"/>
                <a:gd name="T21" fmla="*/ 185053247 h 399"/>
                <a:gd name="T22" fmla="*/ 418762536 w 401"/>
                <a:gd name="T23" fmla="*/ 243311137 h 399"/>
                <a:gd name="T24" fmla="*/ 435760404 w 401"/>
                <a:gd name="T25" fmla="*/ 203901388 h 399"/>
                <a:gd name="T26" fmla="*/ 446576438 w 401"/>
                <a:gd name="T27" fmla="*/ 236457268 h 399"/>
                <a:gd name="T28" fmla="*/ 499115190 w 401"/>
                <a:gd name="T29" fmla="*/ 209041790 h 399"/>
                <a:gd name="T30" fmla="*/ 596465711 w 401"/>
                <a:gd name="T31" fmla="*/ 191907116 h 399"/>
                <a:gd name="T32" fmla="*/ 610373284 w 401"/>
                <a:gd name="T33" fmla="*/ 226176463 h 399"/>
                <a:gd name="T34" fmla="*/ 517658205 w 401"/>
                <a:gd name="T35" fmla="*/ 354685288 h 399"/>
                <a:gd name="T36" fmla="*/ 496024894 w 401"/>
                <a:gd name="T37" fmla="*/ 325556261 h 399"/>
                <a:gd name="T38" fmla="*/ 508386076 w 401"/>
                <a:gd name="T39" fmla="*/ 275865708 h 399"/>
                <a:gd name="T40" fmla="*/ 429578570 w 401"/>
                <a:gd name="T41" fmla="*/ 239884202 h 399"/>
                <a:gd name="T42" fmla="*/ 431123717 w 401"/>
                <a:gd name="T43" fmla="*/ 272438773 h 399"/>
                <a:gd name="T44" fmla="*/ 431123717 w 401"/>
                <a:gd name="T45" fmla="*/ 296427316 h 399"/>
                <a:gd name="T46" fmla="*/ 420307683 w 401"/>
                <a:gd name="T47" fmla="*/ 351258353 h 399"/>
                <a:gd name="T48" fmla="*/ 256510760 w 401"/>
                <a:gd name="T49" fmla="*/ 505469106 h 399"/>
                <a:gd name="T50" fmla="*/ 194701121 w 401"/>
                <a:gd name="T51" fmla="*/ 681954934 h 399"/>
                <a:gd name="T52" fmla="*/ 128256001 w 401"/>
                <a:gd name="T53" fmla="*/ 507182573 h 399"/>
                <a:gd name="T54" fmla="*/ 97350561 w 401"/>
                <a:gd name="T55" fmla="*/ 346117951 h 399"/>
                <a:gd name="T56" fmla="*/ 78807526 w 401"/>
                <a:gd name="T57" fmla="*/ 371819961 h 399"/>
                <a:gd name="T58" fmla="*/ 18543021 w 401"/>
                <a:gd name="T59" fmla="*/ 344404484 h 399"/>
                <a:gd name="T60" fmla="*/ 18543021 w 401"/>
                <a:gd name="T61" fmla="*/ 330696663 h 399"/>
                <a:gd name="T62" fmla="*/ 0 w 401"/>
                <a:gd name="T63" fmla="*/ 310135055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9"/>
                <a:gd name="T98" fmla="*/ 401 w 401"/>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9">
                  <a:moveTo>
                    <a:pt x="0" y="181"/>
                  </a:moveTo>
                  <a:lnTo>
                    <a:pt x="0" y="181"/>
                  </a:lnTo>
                  <a:lnTo>
                    <a:pt x="11" y="172"/>
                  </a:lnTo>
                  <a:lnTo>
                    <a:pt x="42" y="172"/>
                  </a:lnTo>
                  <a:lnTo>
                    <a:pt x="20" y="130"/>
                  </a:lnTo>
                  <a:lnTo>
                    <a:pt x="33" y="119"/>
                  </a:lnTo>
                  <a:lnTo>
                    <a:pt x="51" y="120"/>
                  </a:lnTo>
                  <a:lnTo>
                    <a:pt x="91" y="75"/>
                  </a:lnTo>
                  <a:lnTo>
                    <a:pt x="88" y="62"/>
                  </a:lnTo>
                  <a:lnTo>
                    <a:pt x="99" y="55"/>
                  </a:lnTo>
                  <a:lnTo>
                    <a:pt x="81" y="41"/>
                  </a:lnTo>
                  <a:lnTo>
                    <a:pt x="81" y="19"/>
                  </a:lnTo>
                  <a:lnTo>
                    <a:pt x="120" y="19"/>
                  </a:lnTo>
                  <a:lnTo>
                    <a:pt x="131" y="8"/>
                  </a:lnTo>
                  <a:lnTo>
                    <a:pt x="152" y="0"/>
                  </a:lnTo>
                  <a:lnTo>
                    <a:pt x="167" y="7"/>
                  </a:lnTo>
                  <a:lnTo>
                    <a:pt x="148" y="30"/>
                  </a:lnTo>
                  <a:lnTo>
                    <a:pt x="157" y="49"/>
                  </a:lnTo>
                  <a:lnTo>
                    <a:pt x="142" y="52"/>
                  </a:lnTo>
                  <a:lnTo>
                    <a:pt x="149" y="76"/>
                  </a:lnTo>
                  <a:lnTo>
                    <a:pt x="177" y="86"/>
                  </a:lnTo>
                  <a:lnTo>
                    <a:pt x="163" y="108"/>
                  </a:lnTo>
                  <a:lnTo>
                    <a:pt x="200" y="129"/>
                  </a:lnTo>
                  <a:lnTo>
                    <a:pt x="271" y="142"/>
                  </a:lnTo>
                  <a:lnTo>
                    <a:pt x="273" y="121"/>
                  </a:lnTo>
                  <a:lnTo>
                    <a:pt x="282" y="119"/>
                  </a:lnTo>
                  <a:lnTo>
                    <a:pt x="284" y="129"/>
                  </a:lnTo>
                  <a:lnTo>
                    <a:pt x="289" y="138"/>
                  </a:lnTo>
                  <a:lnTo>
                    <a:pt x="325" y="134"/>
                  </a:lnTo>
                  <a:lnTo>
                    <a:pt x="323" y="122"/>
                  </a:lnTo>
                  <a:lnTo>
                    <a:pt x="382" y="97"/>
                  </a:lnTo>
                  <a:lnTo>
                    <a:pt x="386" y="112"/>
                  </a:lnTo>
                  <a:lnTo>
                    <a:pt x="400" y="117"/>
                  </a:lnTo>
                  <a:lnTo>
                    <a:pt x="395" y="132"/>
                  </a:lnTo>
                  <a:lnTo>
                    <a:pt x="370" y="141"/>
                  </a:lnTo>
                  <a:lnTo>
                    <a:pt x="335" y="207"/>
                  </a:lnTo>
                  <a:lnTo>
                    <a:pt x="328" y="180"/>
                  </a:lnTo>
                  <a:lnTo>
                    <a:pt x="321" y="190"/>
                  </a:lnTo>
                  <a:lnTo>
                    <a:pt x="313" y="178"/>
                  </a:lnTo>
                  <a:lnTo>
                    <a:pt x="329" y="161"/>
                  </a:lnTo>
                  <a:lnTo>
                    <a:pt x="298" y="159"/>
                  </a:lnTo>
                  <a:lnTo>
                    <a:pt x="278" y="140"/>
                  </a:lnTo>
                  <a:lnTo>
                    <a:pt x="272" y="151"/>
                  </a:lnTo>
                  <a:lnTo>
                    <a:pt x="279" y="159"/>
                  </a:lnTo>
                  <a:lnTo>
                    <a:pt x="270" y="165"/>
                  </a:lnTo>
                  <a:lnTo>
                    <a:pt x="279" y="173"/>
                  </a:lnTo>
                  <a:lnTo>
                    <a:pt x="284" y="211"/>
                  </a:lnTo>
                  <a:lnTo>
                    <a:pt x="272" y="205"/>
                  </a:lnTo>
                  <a:lnTo>
                    <a:pt x="249" y="234"/>
                  </a:lnTo>
                  <a:lnTo>
                    <a:pt x="166" y="295"/>
                  </a:lnTo>
                  <a:lnTo>
                    <a:pt x="160" y="369"/>
                  </a:lnTo>
                  <a:lnTo>
                    <a:pt x="126" y="398"/>
                  </a:lnTo>
                  <a:lnTo>
                    <a:pt x="95" y="341"/>
                  </a:lnTo>
                  <a:lnTo>
                    <a:pt x="83" y="296"/>
                  </a:lnTo>
                  <a:lnTo>
                    <a:pt x="72" y="285"/>
                  </a:lnTo>
                  <a:lnTo>
                    <a:pt x="63" y="202"/>
                  </a:lnTo>
                  <a:lnTo>
                    <a:pt x="56" y="199"/>
                  </a:lnTo>
                  <a:lnTo>
                    <a:pt x="51" y="217"/>
                  </a:lnTo>
                  <a:lnTo>
                    <a:pt x="32" y="223"/>
                  </a:lnTo>
                  <a:lnTo>
                    <a:pt x="12" y="201"/>
                  </a:lnTo>
                  <a:lnTo>
                    <a:pt x="31" y="189"/>
                  </a:lnTo>
                  <a:lnTo>
                    <a:pt x="12" y="193"/>
                  </a:lnTo>
                  <a:lnTo>
                    <a:pt x="0" y="181"/>
                  </a:lnTo>
                </a:path>
              </a:pathLst>
            </a:custGeom>
            <a:solidFill>
              <a:schemeClr val="bg1">
                <a:lumMod val="85000"/>
              </a:schemeClr>
            </a:solidFill>
            <a:ln w="6350">
              <a:solidFill>
                <a:srgbClr val="D81921"/>
              </a:solidFill>
              <a:prstDash val="sysDash"/>
              <a:round/>
              <a:headEnd/>
              <a:tailEnd/>
            </a:ln>
          </p:spPr>
          <p:txBody>
            <a:bodyPr lIns="0" tIns="0" rIns="0" bIns="0" anchor="ctr">
              <a:spAutoFit/>
            </a:bodyPr>
            <a:lstStyle/>
            <a:p>
              <a:pPr>
                <a:defRPr/>
              </a:pPr>
              <a:endParaRPr lang="en-GB" dirty="0"/>
            </a:p>
          </p:txBody>
        </p:sp>
        <p:sp>
          <p:nvSpPr>
            <p:cNvPr id="276" name="Freeform 275"/>
            <p:cNvSpPr>
              <a:spLocks/>
            </p:cNvSpPr>
            <p:nvPr/>
          </p:nvSpPr>
          <p:spPr bwMode="auto">
            <a:xfrm>
              <a:off x="4062136" y="1928150"/>
              <a:ext cx="56523" cy="140483"/>
            </a:xfrm>
            <a:custGeom>
              <a:avLst/>
              <a:gdLst>
                <a:gd name="T0" fmla="*/ 0 w 9"/>
                <a:gd name="T1" fmla="*/ 18 h 23"/>
                <a:gd name="T2" fmla="*/ 0 w 9"/>
                <a:gd name="T3" fmla="*/ 18 h 23"/>
                <a:gd name="T4" fmla="*/ 4 w 9"/>
                <a:gd name="T5" fmla="*/ 22 h 23"/>
                <a:gd name="T6" fmla="*/ 8 w 9"/>
                <a:gd name="T7" fmla="*/ 21 h 23"/>
                <a:gd name="T8" fmla="*/ 5 w 9"/>
                <a:gd name="T9" fmla="*/ 0 h 23"/>
                <a:gd name="T10" fmla="*/ 0 w 9"/>
                <a:gd name="T11" fmla="*/ 18 h 23"/>
                <a:gd name="T12" fmla="*/ 0 w 9"/>
                <a:gd name="T13" fmla="*/ 18 h 23"/>
                <a:gd name="T14" fmla="*/ 0 60000 65536"/>
                <a:gd name="T15" fmla="*/ 0 60000 65536"/>
                <a:gd name="T16" fmla="*/ 0 60000 65536"/>
                <a:gd name="T17" fmla="*/ 0 60000 65536"/>
                <a:gd name="T18" fmla="*/ 0 60000 65536"/>
                <a:gd name="T19" fmla="*/ 0 60000 65536"/>
                <a:gd name="T20" fmla="*/ 0 60000 65536"/>
                <a:gd name="T21" fmla="*/ 0 w 9"/>
                <a:gd name="T22" fmla="*/ 0 h 23"/>
                <a:gd name="T23" fmla="*/ 9 w 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3">
                  <a:moveTo>
                    <a:pt x="0" y="18"/>
                  </a:moveTo>
                  <a:lnTo>
                    <a:pt x="0" y="18"/>
                  </a:lnTo>
                  <a:lnTo>
                    <a:pt x="4" y="22"/>
                  </a:lnTo>
                  <a:lnTo>
                    <a:pt x="8" y="21"/>
                  </a:lnTo>
                  <a:lnTo>
                    <a:pt x="5" y="0"/>
                  </a:lnTo>
                  <a:lnTo>
                    <a:pt x="0" y="18"/>
                  </a:lnTo>
                </a:path>
              </a:pathLst>
            </a:custGeom>
            <a:solidFill>
              <a:srgbClr val="D81921"/>
            </a:solidFill>
            <a:ln w="6350">
              <a:noFill/>
              <a:round/>
              <a:headEnd/>
              <a:tailEnd/>
            </a:ln>
          </p:spPr>
          <p:txBody>
            <a:bodyPr lIns="0" tIns="0" rIns="0" bIns="0" anchor="ctr">
              <a:spAutoFit/>
            </a:bodyPr>
            <a:lstStyle/>
            <a:p>
              <a:pPr>
                <a:defRPr/>
              </a:pPr>
              <a:endParaRPr lang="en-GB" dirty="0"/>
            </a:p>
          </p:txBody>
        </p:sp>
        <p:sp>
          <p:nvSpPr>
            <p:cNvPr id="277" name="Freeform 276"/>
            <p:cNvSpPr>
              <a:spLocks/>
            </p:cNvSpPr>
            <p:nvPr/>
          </p:nvSpPr>
          <p:spPr bwMode="auto">
            <a:xfrm>
              <a:off x="1813797" y="1427298"/>
              <a:ext cx="967162" cy="879542"/>
            </a:xfrm>
            <a:custGeom>
              <a:avLst/>
              <a:gdLst>
                <a:gd name="T0" fmla="*/ 0 w 154"/>
                <a:gd name="T1" fmla="*/ 24 h 144"/>
                <a:gd name="T2" fmla="*/ 0 w 154"/>
                <a:gd name="T3" fmla="*/ 24 h 144"/>
                <a:gd name="T4" fmla="*/ 6 w 154"/>
                <a:gd name="T5" fmla="*/ 140 h 144"/>
                <a:gd name="T6" fmla="*/ 129 w 154"/>
                <a:gd name="T7" fmla="*/ 143 h 144"/>
                <a:gd name="T8" fmla="*/ 150 w 154"/>
                <a:gd name="T9" fmla="*/ 125 h 144"/>
                <a:gd name="T10" fmla="*/ 153 w 154"/>
                <a:gd name="T11" fmla="*/ 113 h 144"/>
                <a:gd name="T12" fmla="*/ 107 w 154"/>
                <a:gd name="T13" fmla="*/ 30 h 144"/>
                <a:gd name="T14" fmla="*/ 129 w 154"/>
                <a:gd name="T15" fmla="*/ 57 h 144"/>
                <a:gd name="T16" fmla="*/ 140 w 154"/>
                <a:gd name="T17" fmla="*/ 34 h 144"/>
                <a:gd name="T18" fmla="*/ 129 w 154"/>
                <a:gd name="T19" fmla="*/ 5 h 144"/>
                <a:gd name="T20" fmla="*/ 100 w 154"/>
                <a:gd name="T21" fmla="*/ 10 h 144"/>
                <a:gd name="T22" fmla="*/ 100 w 154"/>
                <a:gd name="T23" fmla="*/ 2 h 144"/>
                <a:gd name="T24" fmla="*/ 85 w 154"/>
                <a:gd name="T25" fmla="*/ 2 h 144"/>
                <a:gd name="T26" fmla="*/ 59 w 154"/>
                <a:gd name="T27" fmla="*/ 12 h 144"/>
                <a:gd name="T28" fmla="*/ 6 w 154"/>
                <a:gd name="T29" fmla="*/ 0 h 144"/>
                <a:gd name="T30" fmla="*/ 0 w 154"/>
                <a:gd name="T31" fmla="*/ 24 h 144"/>
                <a:gd name="T32" fmla="*/ 0 w 154"/>
                <a:gd name="T33" fmla="*/ 24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
                <a:gd name="T52" fmla="*/ 0 h 144"/>
                <a:gd name="T53" fmla="*/ 154 w 154"/>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 h="144">
                  <a:moveTo>
                    <a:pt x="0" y="24"/>
                  </a:moveTo>
                  <a:lnTo>
                    <a:pt x="0" y="24"/>
                  </a:lnTo>
                  <a:lnTo>
                    <a:pt x="6" y="140"/>
                  </a:lnTo>
                  <a:lnTo>
                    <a:pt x="129" y="143"/>
                  </a:lnTo>
                  <a:lnTo>
                    <a:pt x="150" y="125"/>
                  </a:lnTo>
                  <a:lnTo>
                    <a:pt x="153" y="113"/>
                  </a:lnTo>
                  <a:lnTo>
                    <a:pt x="107" y="30"/>
                  </a:lnTo>
                  <a:lnTo>
                    <a:pt x="129" y="57"/>
                  </a:lnTo>
                  <a:lnTo>
                    <a:pt x="140" y="34"/>
                  </a:lnTo>
                  <a:lnTo>
                    <a:pt x="129" y="5"/>
                  </a:lnTo>
                  <a:lnTo>
                    <a:pt x="100" y="10"/>
                  </a:lnTo>
                  <a:lnTo>
                    <a:pt x="100" y="2"/>
                  </a:lnTo>
                  <a:lnTo>
                    <a:pt x="85" y="2"/>
                  </a:lnTo>
                  <a:lnTo>
                    <a:pt x="59" y="12"/>
                  </a:lnTo>
                  <a:lnTo>
                    <a:pt x="6" y="0"/>
                  </a:lnTo>
                  <a:lnTo>
                    <a:pt x="0" y="24"/>
                  </a:lnTo>
                </a:path>
              </a:pathLst>
            </a:custGeom>
            <a:solidFill>
              <a:schemeClr val="bg1">
                <a:lumMod val="85000"/>
              </a:schemeClr>
            </a:solidFill>
            <a:ln w="6350">
              <a:solidFill>
                <a:srgbClr val="D81921"/>
              </a:solidFill>
              <a:prstDash val="sysDash"/>
              <a:round/>
              <a:headEnd/>
              <a:tailEnd/>
            </a:ln>
          </p:spPr>
          <p:txBody>
            <a:bodyPr lIns="0" tIns="0" rIns="0" bIns="0" anchor="ctr">
              <a:spAutoFit/>
            </a:bodyPr>
            <a:lstStyle/>
            <a:p>
              <a:pPr>
                <a:defRPr/>
              </a:pPr>
              <a:endParaRPr lang="en-GB" dirty="0"/>
            </a:p>
          </p:txBody>
        </p:sp>
      </p:grpSp>
      <p:sp>
        <p:nvSpPr>
          <p:cNvPr id="7" name="TextBox 6"/>
          <p:cNvSpPr txBox="1"/>
          <p:nvPr/>
        </p:nvSpPr>
        <p:spPr>
          <a:xfrm>
            <a:off x="6345555" y="2057400"/>
            <a:ext cx="537327" cy="307777"/>
          </a:xfrm>
          <a:prstGeom prst="rect">
            <a:avLst/>
          </a:prstGeom>
          <a:noFill/>
        </p:spPr>
        <p:txBody>
          <a:bodyPr wrap="none" rtlCol="0">
            <a:spAutoFit/>
          </a:bodyPr>
          <a:lstStyle>
            <a:defPPr>
              <a:defRPr lang="en-US"/>
            </a:defPPr>
            <a:lvl1pPr>
              <a:defRPr sz="1400">
                <a:solidFill>
                  <a:srgbClr val="C00000"/>
                </a:solidFill>
                <a:latin typeface="GE SS Text Medium" pitchFamily="18" charset="-78"/>
                <a:ea typeface="GE SS Text Medium" pitchFamily="18" charset="-78"/>
                <a:cs typeface="GE SS Text Medium" pitchFamily="18" charset="-78"/>
              </a:defRPr>
            </a:lvl1pPr>
          </a:lstStyle>
          <a:p>
            <a:r>
              <a:rPr lang="ar-SY" dirty="0">
                <a:latin typeface="Tahoma" panose="020B0604030504040204" pitchFamily="34" charset="0"/>
                <a:ea typeface="Tahoma" panose="020B0604030504040204" pitchFamily="34" charset="0"/>
                <a:cs typeface="Tahoma" panose="020B0604030504040204" pitchFamily="34" charset="0"/>
              </a:rPr>
              <a:t>الهند</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78" name="TextBox 277"/>
          <p:cNvSpPr txBox="1"/>
          <p:nvPr/>
        </p:nvSpPr>
        <p:spPr>
          <a:xfrm>
            <a:off x="1457325" y="1861185"/>
            <a:ext cx="489236" cy="307777"/>
          </a:xfrm>
          <a:prstGeom prst="rect">
            <a:avLst/>
          </a:prstGeom>
          <a:noFill/>
        </p:spPr>
        <p:txBody>
          <a:bodyPr wrap="none" rtlCol="0">
            <a:spAutoFit/>
          </a:bodyPr>
          <a:lstStyle/>
          <a:p>
            <a:r>
              <a:rPr lang="ar-SY" sz="1400" dirty="0">
                <a:solidFill>
                  <a:srgbClr val="C00000"/>
                </a:solidFill>
                <a:latin typeface="Tahoma" panose="020B0604030504040204" pitchFamily="34" charset="0"/>
                <a:ea typeface="Tahoma" panose="020B0604030504040204" pitchFamily="34" charset="0"/>
                <a:cs typeface="Tahoma" panose="020B0604030504040204" pitchFamily="34" charset="0"/>
              </a:rPr>
              <a:t>مصر</a:t>
            </a:r>
            <a:endParaRPr lang="en-US" sz="14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79" name="TextBox 278"/>
          <p:cNvSpPr txBox="1"/>
          <p:nvPr/>
        </p:nvSpPr>
        <p:spPr>
          <a:xfrm>
            <a:off x="3700095" y="1517614"/>
            <a:ext cx="476412" cy="307777"/>
          </a:xfrm>
          <a:prstGeom prst="rect">
            <a:avLst/>
          </a:prstGeom>
          <a:solidFill>
            <a:srgbClr val="D81921"/>
          </a:solidFill>
        </p:spPr>
        <p:txBody>
          <a:bodyPr wrap="none" rtlCol="0">
            <a:spAutoFit/>
          </a:bodyPr>
          <a:lstStyle/>
          <a:p>
            <a:r>
              <a:rPr lang="ar-SY" sz="1400" dirty="0">
                <a:solidFill>
                  <a:schemeClr val="bg1"/>
                </a:solidFill>
                <a:latin typeface="Tahoma" panose="020B0604030504040204" pitchFamily="34" charset="0"/>
                <a:ea typeface="Tahoma" panose="020B0604030504040204" pitchFamily="34" charset="0"/>
                <a:cs typeface="Tahoma" panose="020B0604030504040204" pitchFamily="34" charset="0"/>
              </a:rPr>
              <a:t>قطر</a:t>
            </a: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83" name="Group 282"/>
          <p:cNvGrpSpPr/>
          <p:nvPr/>
        </p:nvGrpSpPr>
        <p:grpSpPr>
          <a:xfrm>
            <a:off x="322263" y="1"/>
            <a:ext cx="1429944" cy="991240"/>
            <a:chOff x="7086600" y="1"/>
            <a:chExt cx="1429944" cy="991240"/>
          </a:xfrm>
        </p:grpSpPr>
        <p:sp>
          <p:nvSpPr>
            <p:cNvPr id="284" name="Rectangle 283"/>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5" name="Picture 2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
        <p:nvSpPr>
          <p:cNvPr id="280" name="TextBox 279">
            <a:extLst>
              <a:ext uri="{FF2B5EF4-FFF2-40B4-BE49-F238E27FC236}">
                <a16:creationId xmlns:a16="http://schemas.microsoft.com/office/drawing/2014/main" id="{03BDCC38-6770-41F7-A6C3-60B5C3D2BC2B}"/>
              </a:ext>
            </a:extLst>
          </p:cNvPr>
          <p:cNvSpPr txBox="1"/>
          <p:nvPr/>
        </p:nvSpPr>
        <p:spPr>
          <a:xfrm>
            <a:off x="3488051" y="4038600"/>
            <a:ext cx="2552302" cy="584775"/>
          </a:xfrm>
          <a:prstGeom prst="rect">
            <a:avLst/>
          </a:prstGeom>
          <a:noFill/>
        </p:spPr>
        <p:txBody>
          <a:bodyPr wrap="none" rtlCol="0">
            <a:spAutoFit/>
          </a:bodyPr>
          <a:lstStyle/>
          <a:p>
            <a:pPr algn="r" rtl="1"/>
            <a:r>
              <a:rPr lang="ar-SA" sz="3200" b="1" dirty="0">
                <a:latin typeface="Tahoma" panose="020B0604030504040204" pitchFamily="34" charset="0"/>
                <a:ea typeface="Tahoma" panose="020B0604030504040204" pitchFamily="34" charset="0"/>
                <a:cs typeface="Tahoma" panose="020B0604030504040204" pitchFamily="34" charset="0"/>
              </a:rPr>
              <a:t>٢٨ </a:t>
            </a:r>
            <a:r>
              <a:rPr lang="ar-SY" sz="3200" dirty="0">
                <a:latin typeface="Tahoma" panose="020B0604030504040204" pitchFamily="34" charset="0"/>
                <a:ea typeface="Tahoma" panose="020B0604030504040204" pitchFamily="34" charset="0"/>
                <a:cs typeface="Tahoma" panose="020B0604030504040204" pitchFamily="34" charset="0"/>
              </a:rPr>
              <a:t>خبير تقني</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71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35" presetClass="path" presetSubtype="0" accel="22667" decel="77333" fill="hold" grpId="0" nodeType="withEffect">
                                  <p:stCondLst>
                                    <p:cond delay="750"/>
                                  </p:stCondLst>
                                  <p:childTnLst>
                                    <p:animMotion origin="layout" path="M -1.11111E-6 -2.22222E-6 L -1.2625 -2.22222E-6 " pathEditMode="relative" rAng="0" ptsTypes="AA">
                                      <p:cBhvr>
                                        <p:cTn id="9" dur="750" fill="hold"/>
                                        <p:tgtEl>
                                          <p:spTgt spid="8"/>
                                        </p:tgtEl>
                                        <p:attrNameLst>
                                          <p:attrName>ppt_x</p:attrName>
                                          <p:attrName>ppt_y</p:attrName>
                                        </p:attrNameLst>
                                      </p:cBhvr>
                                      <p:rCtr x="-63125" y="0"/>
                                    </p:animMotion>
                                  </p:childTnLst>
                                </p:cTn>
                              </p:par>
                              <p:par>
                                <p:cTn id="10" presetID="10" presetClass="entr" presetSubtype="0" fill="hold" grpId="0" nodeType="withEffect">
                                  <p:stCondLst>
                                    <p:cond delay="1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 presetClass="entr" presetSubtype="4" decel="100000" fill="hold" nodeType="withEffect">
                                  <p:stCondLst>
                                    <p:cond delay="20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500" fill="hold"/>
                                        <p:tgtEl>
                                          <p:spTgt spid="130"/>
                                        </p:tgtEl>
                                        <p:attrNameLst>
                                          <p:attrName>ppt_x</p:attrName>
                                        </p:attrNameLst>
                                      </p:cBhvr>
                                      <p:tavLst>
                                        <p:tav tm="0">
                                          <p:val>
                                            <p:strVal val="#ppt_x"/>
                                          </p:val>
                                        </p:tav>
                                        <p:tav tm="100000">
                                          <p:val>
                                            <p:strVal val="#ppt_x"/>
                                          </p:val>
                                        </p:tav>
                                      </p:tavLst>
                                    </p:anim>
                                    <p:anim calcmode="lin" valueType="num">
                                      <p:cBhvr additive="base">
                                        <p:cTn id="16" dur="500" fill="hold"/>
                                        <p:tgtEl>
                                          <p:spTgt spid="13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20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fill="hold"/>
                                        <p:tgtEl>
                                          <p:spTgt spid="280"/>
                                        </p:tgtEl>
                                        <p:attrNameLst>
                                          <p:attrName>ppt_x</p:attrName>
                                        </p:attrNameLst>
                                      </p:cBhvr>
                                      <p:tavLst>
                                        <p:tav tm="0">
                                          <p:val>
                                            <p:strVal val="#ppt_x"/>
                                          </p:val>
                                        </p:tav>
                                        <p:tav tm="100000">
                                          <p:val>
                                            <p:strVal val="#ppt_x"/>
                                          </p:val>
                                        </p:tav>
                                      </p:tavLst>
                                    </p:anim>
                                    <p:anim calcmode="lin" valueType="num">
                                      <p:cBhvr additive="base">
                                        <p:cTn id="20"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35" presetClass="path" presetSubtype="0" accel="50000" decel="50000" fill="hold" grpId="1" nodeType="withEffect">
                                  <p:stCondLst>
                                    <p:cond delay="500"/>
                                  </p:stCondLst>
                                  <p:childTnLst>
                                    <p:animMotion origin="layout" path="M -1.87517 -2.22222E-6 L -4.31858 -0.00185 " pathEditMode="relative" rAng="0" ptsTypes="AA">
                                      <p:cBhvr>
                                        <p:cTn id="27" dur="1000" fill="hold"/>
                                        <p:tgtEl>
                                          <p:spTgt spid="8"/>
                                        </p:tgtEl>
                                        <p:attrNameLst>
                                          <p:attrName>ppt_x</p:attrName>
                                          <p:attrName>ppt_y</p:attrName>
                                        </p:attrNameLst>
                                      </p:cBhvr>
                                      <p:rCtr x="-122170" y="-93"/>
                                    </p:animMotion>
                                  </p:childTnLst>
                                </p:cTn>
                              </p:par>
                              <p:par>
                                <p:cTn id="28" presetID="2" presetClass="exit" presetSubtype="4" accel="80000" fill="hold" nodeType="withEffect">
                                  <p:stCondLst>
                                    <p:cond delay="250"/>
                                  </p:stCondLst>
                                  <p:childTnLst>
                                    <p:anim calcmode="lin" valueType="num">
                                      <p:cBhvr additive="base">
                                        <p:cTn id="29" dur="500"/>
                                        <p:tgtEl>
                                          <p:spTgt spid="130"/>
                                        </p:tgtEl>
                                        <p:attrNameLst>
                                          <p:attrName>ppt_x</p:attrName>
                                        </p:attrNameLst>
                                      </p:cBhvr>
                                      <p:tavLst>
                                        <p:tav tm="0">
                                          <p:val>
                                            <p:strVal val="ppt_x"/>
                                          </p:val>
                                        </p:tav>
                                        <p:tav tm="100000">
                                          <p:val>
                                            <p:strVal val="ppt_x"/>
                                          </p:val>
                                        </p:tav>
                                      </p:tavLst>
                                    </p:anim>
                                    <p:anim calcmode="lin" valueType="num">
                                      <p:cBhvr additive="base">
                                        <p:cTn id="30" dur="500"/>
                                        <p:tgtEl>
                                          <p:spTgt spid="130"/>
                                        </p:tgtEl>
                                        <p:attrNameLst>
                                          <p:attrName>ppt_y</p:attrName>
                                        </p:attrNameLst>
                                      </p:cBhvr>
                                      <p:tavLst>
                                        <p:tav tm="0">
                                          <p:val>
                                            <p:strVal val="ppt_y"/>
                                          </p:val>
                                        </p:tav>
                                        <p:tav tm="100000">
                                          <p:val>
                                            <p:strVal val="1+ppt_h/2"/>
                                          </p:val>
                                        </p:tav>
                                      </p:tavLst>
                                    </p:anim>
                                    <p:set>
                                      <p:cBhvr>
                                        <p:cTn id="31" dur="1" fill="hold">
                                          <p:stCondLst>
                                            <p:cond delay="499"/>
                                          </p:stCondLst>
                                        </p:cTn>
                                        <p:tgtEl>
                                          <p:spTgt spid="130"/>
                                        </p:tgtEl>
                                        <p:attrNameLst>
                                          <p:attrName>style.visibility</p:attrName>
                                        </p:attrNameLst>
                                      </p:cBhvr>
                                      <p:to>
                                        <p:strVal val="hidden"/>
                                      </p:to>
                                    </p:set>
                                  </p:childTnLst>
                                </p:cTn>
                              </p:par>
                              <p:par>
                                <p:cTn id="32" presetID="2" presetClass="exit" presetSubtype="4" accel="100000" fill="hold" grpId="1" nodeType="withEffect">
                                  <p:stCondLst>
                                    <p:cond delay="250"/>
                                  </p:stCondLst>
                                  <p:childTnLst>
                                    <p:anim calcmode="lin" valueType="num">
                                      <p:cBhvr additive="base">
                                        <p:cTn id="33" dur="500"/>
                                        <p:tgtEl>
                                          <p:spTgt spid="280"/>
                                        </p:tgtEl>
                                        <p:attrNameLst>
                                          <p:attrName>ppt_x</p:attrName>
                                        </p:attrNameLst>
                                      </p:cBhvr>
                                      <p:tavLst>
                                        <p:tav tm="0">
                                          <p:val>
                                            <p:strVal val="ppt_x"/>
                                          </p:val>
                                        </p:tav>
                                        <p:tav tm="100000">
                                          <p:val>
                                            <p:strVal val="ppt_x"/>
                                          </p:val>
                                        </p:tav>
                                      </p:tavLst>
                                    </p:anim>
                                    <p:anim calcmode="lin" valueType="num">
                                      <p:cBhvr additive="base">
                                        <p:cTn id="34" dur="500"/>
                                        <p:tgtEl>
                                          <p:spTgt spid="280"/>
                                        </p:tgtEl>
                                        <p:attrNameLst>
                                          <p:attrName>ppt_y</p:attrName>
                                        </p:attrNameLst>
                                      </p:cBhvr>
                                      <p:tavLst>
                                        <p:tav tm="0">
                                          <p:val>
                                            <p:strVal val="ppt_y"/>
                                          </p:val>
                                        </p:tav>
                                        <p:tav tm="100000">
                                          <p:val>
                                            <p:strVal val="1+ppt_h/2"/>
                                          </p:val>
                                        </p:tav>
                                      </p:tavLst>
                                    </p:anim>
                                    <p:set>
                                      <p:cBhvr>
                                        <p:cTn id="35" dur="1" fill="hold">
                                          <p:stCondLst>
                                            <p:cond delay="499"/>
                                          </p:stCondLst>
                                        </p:cTn>
                                        <p:tgtEl>
                                          <p:spTgt spid="280"/>
                                        </p:tgtEl>
                                        <p:attrNameLst>
                                          <p:attrName>style.visibility</p:attrName>
                                        </p:attrNameLst>
                                      </p:cBhvr>
                                      <p:to>
                                        <p:strVal val="hidden"/>
                                      </p:to>
                                    </p:set>
                                  </p:childTnLst>
                                </p:cTn>
                              </p:par>
                              <p:par>
                                <p:cTn id="36" presetID="10" presetClass="entr" presetSubtype="0" fill="hold" grpId="0" nodeType="withEffect">
                                  <p:stCondLst>
                                    <p:cond delay="150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par>
                                <p:cTn id="39" presetID="2" presetClass="entr" presetSubtype="4" decel="100000" fill="hold" grpId="0" nodeType="withEffect">
                                  <p:stCondLst>
                                    <p:cond delay="175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500" fill="hold"/>
                                        <p:tgtEl>
                                          <p:spTgt spid="68"/>
                                        </p:tgtEl>
                                        <p:attrNameLst>
                                          <p:attrName>ppt_x</p:attrName>
                                        </p:attrNameLst>
                                      </p:cBhvr>
                                      <p:tavLst>
                                        <p:tav tm="0">
                                          <p:val>
                                            <p:strVal val="#ppt_x"/>
                                          </p:val>
                                        </p:tav>
                                        <p:tav tm="100000">
                                          <p:val>
                                            <p:strVal val="#ppt_x"/>
                                          </p:val>
                                        </p:tav>
                                      </p:tavLst>
                                    </p:anim>
                                    <p:anim calcmode="lin" valueType="num">
                                      <p:cBhvr additive="base">
                                        <p:cTn id="42" dur="500" fill="hold"/>
                                        <p:tgtEl>
                                          <p:spTgt spid="68"/>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200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225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decel="100000" fill="hold" nodeType="withEffect">
                                  <p:stCondLst>
                                    <p:cond delay="250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nodeType="withEffect">
                                  <p:stCondLst>
                                    <p:cond delay="280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par>
                                <p:cTn id="58" presetID="6" presetClass="emph" presetSubtype="0" fill="hold" nodeType="withEffect">
                                  <p:stCondLst>
                                    <p:cond delay="2800"/>
                                  </p:stCondLst>
                                  <p:childTnLst>
                                    <p:animScale>
                                      <p:cBhvr>
                                        <p:cTn id="59" dur="1250" fill="hold"/>
                                        <p:tgtEl>
                                          <p:spTgt spid="95"/>
                                        </p:tgtEl>
                                      </p:cBhvr>
                                      <p:by x="120000" y="120000"/>
                                    </p:animScale>
                                  </p:childTnLst>
                                </p:cTn>
                              </p:par>
                              <p:par>
                                <p:cTn id="60" presetID="10" presetClass="entr" presetSubtype="0" fill="hold" nodeType="withEffect">
                                  <p:stCondLst>
                                    <p:cond delay="410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6" presetClass="emph" presetSubtype="0" fill="hold" nodeType="withEffect">
                                  <p:stCondLst>
                                    <p:cond delay="2800"/>
                                  </p:stCondLst>
                                  <p:childTnLst>
                                    <p:animScale>
                                      <p:cBhvr>
                                        <p:cTn id="64" dur="1250" fill="hold"/>
                                        <p:tgtEl>
                                          <p:spTgt spid="6"/>
                                        </p:tgtEl>
                                      </p:cBhvr>
                                      <p:by x="120000" y="120000"/>
                                    </p:animScale>
                                  </p:childTnLst>
                                </p:cTn>
                              </p:par>
                              <p:par>
                                <p:cTn id="65" presetID="10" presetClass="entr" presetSubtype="0" fill="hold" grpId="0" nodeType="withEffect">
                                  <p:stCondLst>
                                    <p:cond delay="4200"/>
                                  </p:stCondLst>
                                  <p:childTnLst>
                                    <p:set>
                                      <p:cBhvr>
                                        <p:cTn id="66" dur="1" fill="hold">
                                          <p:stCondLst>
                                            <p:cond delay="0"/>
                                          </p:stCondLst>
                                        </p:cTn>
                                        <p:tgtEl>
                                          <p:spTgt spid="279"/>
                                        </p:tgtEl>
                                        <p:attrNameLst>
                                          <p:attrName>style.visibility</p:attrName>
                                        </p:attrNameLst>
                                      </p:cBhvr>
                                      <p:to>
                                        <p:strVal val="visible"/>
                                      </p:to>
                                    </p:set>
                                    <p:animEffect transition="in" filter="fade">
                                      <p:cBhvr>
                                        <p:cTn id="67" dur="500"/>
                                        <p:tgtEl>
                                          <p:spTgt spid="279"/>
                                        </p:tgtEl>
                                      </p:cBhvr>
                                    </p:animEffect>
                                  </p:childTnLst>
                                </p:cTn>
                              </p:par>
                              <p:par>
                                <p:cTn id="68" presetID="10" presetClass="entr" presetSubtype="0" fill="hold" grpId="0" nodeType="withEffect">
                                  <p:stCondLst>
                                    <p:cond delay="4200"/>
                                  </p:stCondLst>
                                  <p:childTnLst>
                                    <p:set>
                                      <p:cBhvr>
                                        <p:cTn id="69" dur="1" fill="hold">
                                          <p:stCondLst>
                                            <p:cond delay="0"/>
                                          </p:stCondLst>
                                        </p:cTn>
                                        <p:tgtEl>
                                          <p:spTgt spid="278"/>
                                        </p:tgtEl>
                                        <p:attrNameLst>
                                          <p:attrName>style.visibility</p:attrName>
                                        </p:attrNameLst>
                                      </p:cBhvr>
                                      <p:to>
                                        <p:strVal val="visible"/>
                                      </p:to>
                                    </p:set>
                                    <p:animEffect transition="in" filter="fade">
                                      <p:cBhvr>
                                        <p:cTn id="70" dur="500"/>
                                        <p:tgtEl>
                                          <p:spTgt spid="278"/>
                                        </p:tgtEl>
                                      </p:cBhvr>
                                    </p:animEffect>
                                  </p:childTnLst>
                                </p:cTn>
                              </p:par>
                              <p:par>
                                <p:cTn id="71" presetID="10" presetClass="entr" presetSubtype="0" fill="hold" grpId="0" nodeType="withEffect">
                                  <p:stCondLst>
                                    <p:cond delay="420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2" grpId="0"/>
      <p:bldP spid="12" grpId="1"/>
      <p:bldP spid="67" grpId="0"/>
      <p:bldP spid="68" grpId="0"/>
      <p:bldP spid="7" grpId="0"/>
      <p:bldP spid="278" grpId="0"/>
      <p:bldP spid="279" grpId="0" animBg="1"/>
      <p:bldP spid="280" grpId="0"/>
      <p:bldP spid="28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834306" y="2524599"/>
            <a:ext cx="43747875" cy="1862048"/>
            <a:chOff x="-37282486" y="2524599"/>
            <a:chExt cx="43747875" cy="1862048"/>
          </a:xfrm>
        </p:grpSpPr>
        <p:sp>
          <p:nvSpPr>
            <p:cNvPr id="8" name="TextBox 7"/>
            <p:cNvSpPr txBox="1"/>
            <p:nvPr/>
          </p:nvSpPr>
          <p:spPr>
            <a:xfrm>
              <a:off x="-37282486" y="2524599"/>
              <a:ext cx="43747875" cy="1862048"/>
            </a:xfrm>
            <a:prstGeom prst="rect">
              <a:avLst/>
            </a:prstGeom>
            <a:noFill/>
          </p:spPr>
          <p:txBody>
            <a:bodyPr wrap="none" rtlCol="0">
              <a:spAutoFit/>
            </a:bodyPr>
            <a:lstStyle>
              <a:defPPr>
                <a:defRPr lang="en-US"/>
              </a:defPPr>
              <a:lvl1pPr>
                <a:defRPr sz="11500">
                  <a:solidFill>
                    <a:schemeClr val="bg1">
                      <a:lumMod val="95000"/>
                    </a:schemeClr>
                  </a:solidFill>
                  <a:latin typeface="Arial" panose="020B0604020202020204" pitchFamily="34" charset="0"/>
                  <a:ea typeface="GE SS Two Bold" pitchFamily="18" charset="-78"/>
                </a:defRPr>
              </a:lvl1pPr>
            </a:lstStyle>
            <a:p>
              <a:pPr algn="r" rtl="1"/>
              <a:r>
                <a:rPr lang="ar-SA" dirty="0">
                  <a:latin typeface="Tahoma" panose="020B0604030504040204" pitchFamily="34" charset="0"/>
                  <a:ea typeface="Tahoma" panose="020B0604030504040204" pitchFamily="34" charset="0"/>
                  <a:cs typeface="Tahoma" panose="020B0604030504040204" pitchFamily="34" charset="0"/>
                </a:rPr>
                <a:t> ٢٠١٦  ٢٠١٤   ٢٠١٣ ٢٠١٢ ٢٠١١ ٢٠١٠ ٢٠٠٩ ٢٠٠٨ ٢٠٠٧ ٢٠٠٦ ٢٠٠٥</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7" name="Rectangle 66"/>
            <p:cNvSpPr/>
            <p:nvPr/>
          </p:nvSpPr>
          <p:spPr>
            <a:xfrm>
              <a:off x="2483655" y="2524599"/>
              <a:ext cx="3557384" cy="1862048"/>
            </a:xfrm>
            <a:prstGeom prst="rect">
              <a:avLst/>
            </a:prstGeom>
          </p:spPr>
          <p:txBody>
            <a:bodyPr wrap="none">
              <a:spAutoFit/>
            </a:bodyPr>
            <a:lstStyle/>
            <a:p>
              <a:pPr algn="r" rtl="1"/>
              <a:r>
                <a:rPr lang="ar-SA" sz="11500" dirty="0">
                  <a:solidFill>
                    <a:srgbClr val="D81921"/>
                  </a:solidFill>
                  <a:latin typeface="Tahoma" panose="020B0604030504040204" pitchFamily="34" charset="0"/>
                  <a:ea typeface="Tahoma" panose="020B0604030504040204" pitchFamily="34" charset="0"/>
                  <a:cs typeface="Tahoma" panose="020B0604030504040204" pitchFamily="34" charset="0"/>
                </a:rPr>
                <a:t>٢٠١٦</a:t>
              </a:r>
              <a:endParaRPr lang="en-US" sz="11500" dirty="0">
                <a:solidFill>
                  <a:srgbClr val="D8192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Group 2"/>
          <p:cNvGrpSpPr/>
          <p:nvPr/>
        </p:nvGrpSpPr>
        <p:grpSpPr>
          <a:xfrm>
            <a:off x="121595" y="5300479"/>
            <a:ext cx="8946606" cy="567505"/>
            <a:chOff x="121595" y="5542667"/>
            <a:chExt cx="8946606" cy="567505"/>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1595" y="5542667"/>
              <a:ext cx="418290" cy="567505"/>
            </a:xfrm>
            <a:prstGeom prst="rect">
              <a:avLst/>
            </a:prstGeom>
          </p:spPr>
        </p:pic>
        <p:pic>
          <p:nvPicPr>
            <p:cNvPr id="13" name="Picture 1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8011" y="5542667"/>
              <a:ext cx="418290" cy="567505"/>
            </a:xfrm>
            <a:prstGeom prst="rect">
              <a:avLst/>
            </a:prstGeom>
          </p:spPr>
        </p:pic>
        <p:pic>
          <p:nvPicPr>
            <p:cNvPr id="14" name="Picture 1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74427" y="5542667"/>
              <a:ext cx="418290" cy="567505"/>
            </a:xfrm>
            <a:prstGeom prst="rect">
              <a:avLst/>
            </a:prstGeom>
          </p:spPr>
        </p:pic>
        <p:pic>
          <p:nvPicPr>
            <p:cNvPr id="17" name="Picture 16"/>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00843" y="5542667"/>
              <a:ext cx="418290" cy="567505"/>
            </a:xfrm>
            <a:prstGeom prst="rect">
              <a:avLst/>
            </a:prstGeom>
          </p:spPr>
        </p:pic>
        <p:pic>
          <p:nvPicPr>
            <p:cNvPr id="18" name="Picture 17"/>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827259" y="5542667"/>
              <a:ext cx="418290" cy="567505"/>
            </a:xfrm>
            <a:prstGeom prst="rect">
              <a:avLst/>
            </a:prstGeom>
          </p:spPr>
        </p:pic>
        <p:pic>
          <p:nvPicPr>
            <p:cNvPr id="19" name="Picture 18"/>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53675" y="5542667"/>
              <a:ext cx="418290" cy="567505"/>
            </a:xfrm>
            <a:prstGeom prst="rect">
              <a:avLst/>
            </a:prstGeom>
          </p:spPr>
        </p:pic>
        <p:pic>
          <p:nvPicPr>
            <p:cNvPr id="20" name="Picture 19"/>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80091" y="5542667"/>
              <a:ext cx="418290" cy="567505"/>
            </a:xfrm>
            <a:prstGeom prst="rect">
              <a:avLst/>
            </a:prstGeom>
          </p:spPr>
        </p:pic>
        <p:pic>
          <p:nvPicPr>
            <p:cNvPr id="21" name="Picture 20"/>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06507" y="5542667"/>
              <a:ext cx="418290" cy="567505"/>
            </a:xfrm>
            <a:prstGeom prst="rect">
              <a:avLst/>
            </a:prstGeom>
          </p:spPr>
        </p:pic>
        <p:pic>
          <p:nvPicPr>
            <p:cNvPr id="22" name="Picture 2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32923" y="5542667"/>
              <a:ext cx="418290" cy="567505"/>
            </a:xfrm>
            <a:prstGeom prst="rect">
              <a:avLst/>
            </a:prstGeom>
          </p:spPr>
        </p:pic>
        <p:pic>
          <p:nvPicPr>
            <p:cNvPr id="23" name="Picture 2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59339" y="5542667"/>
              <a:ext cx="418290" cy="567505"/>
            </a:xfrm>
            <a:prstGeom prst="rect">
              <a:avLst/>
            </a:prstGeom>
          </p:spPr>
        </p:pic>
        <p:pic>
          <p:nvPicPr>
            <p:cNvPr id="24" name="Picture 2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85755" y="5542667"/>
              <a:ext cx="418290" cy="567505"/>
            </a:xfrm>
            <a:prstGeom prst="rect">
              <a:avLst/>
            </a:prstGeom>
          </p:spPr>
        </p:pic>
        <p:pic>
          <p:nvPicPr>
            <p:cNvPr id="25" name="Picture 24"/>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812171" y="5542667"/>
              <a:ext cx="418290" cy="567505"/>
            </a:xfrm>
            <a:prstGeom prst="rect">
              <a:avLst/>
            </a:prstGeom>
          </p:spPr>
        </p:pic>
        <p:pic>
          <p:nvPicPr>
            <p:cNvPr id="27" name="Picture 26"/>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238587" y="5542667"/>
              <a:ext cx="418290" cy="567505"/>
            </a:xfrm>
            <a:prstGeom prst="rect">
              <a:avLst/>
            </a:prstGeom>
          </p:spPr>
        </p:pic>
        <p:pic>
          <p:nvPicPr>
            <p:cNvPr id="32" name="Picture 3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17835" y="5542667"/>
              <a:ext cx="418290" cy="567505"/>
            </a:xfrm>
            <a:prstGeom prst="rect">
              <a:avLst/>
            </a:prstGeom>
          </p:spPr>
        </p:pic>
        <p:pic>
          <p:nvPicPr>
            <p:cNvPr id="36" name="Picture 35"/>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44251" y="5542667"/>
              <a:ext cx="418290" cy="567505"/>
            </a:xfrm>
            <a:prstGeom prst="rect">
              <a:avLst/>
            </a:prstGeom>
          </p:spPr>
        </p:pic>
        <p:pic>
          <p:nvPicPr>
            <p:cNvPr id="37" name="Picture 36"/>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70667" y="5542667"/>
              <a:ext cx="418290" cy="567505"/>
            </a:xfrm>
            <a:prstGeom prst="rect">
              <a:avLst/>
            </a:prstGeom>
          </p:spPr>
        </p:pic>
        <p:pic>
          <p:nvPicPr>
            <p:cNvPr id="39" name="Picture 38"/>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65003" y="5542667"/>
              <a:ext cx="418290" cy="567505"/>
            </a:xfrm>
            <a:prstGeom prst="rect">
              <a:avLst/>
            </a:prstGeom>
          </p:spPr>
        </p:pic>
        <p:pic>
          <p:nvPicPr>
            <p:cNvPr id="40" name="Picture 39"/>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91419" y="5542667"/>
              <a:ext cx="418290" cy="567505"/>
            </a:xfrm>
            <a:prstGeom prst="rect">
              <a:avLst/>
            </a:prstGeom>
          </p:spPr>
        </p:pic>
        <p:pic>
          <p:nvPicPr>
            <p:cNvPr id="41" name="Picture 40"/>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97083" y="5542667"/>
              <a:ext cx="418290" cy="567505"/>
            </a:xfrm>
            <a:prstGeom prst="rect">
              <a:avLst/>
            </a:prstGeom>
          </p:spPr>
        </p:pic>
        <p:pic>
          <p:nvPicPr>
            <p:cNvPr id="42" name="Picture 4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23499" y="5542667"/>
              <a:ext cx="418290" cy="567505"/>
            </a:xfrm>
            <a:prstGeom prst="rect">
              <a:avLst/>
            </a:prstGeom>
          </p:spPr>
        </p:pic>
        <p:pic>
          <p:nvPicPr>
            <p:cNvPr id="43" name="Picture 4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649911" y="5542667"/>
              <a:ext cx="418290" cy="567505"/>
            </a:xfrm>
            <a:prstGeom prst="rect">
              <a:avLst/>
            </a:prstGeom>
          </p:spPr>
        </p:pic>
      </p:grpSp>
      <p:grpSp>
        <p:nvGrpSpPr>
          <p:cNvPr id="4" name="Group 3"/>
          <p:cNvGrpSpPr/>
          <p:nvPr/>
        </p:nvGrpSpPr>
        <p:grpSpPr>
          <a:xfrm>
            <a:off x="-87550" y="5646657"/>
            <a:ext cx="9358010" cy="715109"/>
            <a:chOff x="-87550" y="5790946"/>
            <a:chExt cx="9358010" cy="715109"/>
          </a:xfrm>
        </p:grpSpPr>
        <p:pic>
          <p:nvPicPr>
            <p:cNvPr id="44" name="Picture 4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550" y="5790946"/>
              <a:ext cx="527084" cy="715109"/>
            </a:xfrm>
            <a:prstGeom prst="rect">
              <a:avLst/>
            </a:prstGeom>
          </p:spPr>
        </p:pic>
        <p:pic>
          <p:nvPicPr>
            <p:cNvPr id="65" name="Picture 6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3856" y="5790946"/>
              <a:ext cx="527084" cy="715109"/>
            </a:xfrm>
            <a:prstGeom prst="rect">
              <a:avLst/>
            </a:prstGeom>
          </p:spPr>
        </p:pic>
        <p:pic>
          <p:nvPicPr>
            <p:cNvPr id="69" name="Picture 6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5262" y="5790946"/>
              <a:ext cx="527084" cy="715109"/>
            </a:xfrm>
            <a:prstGeom prst="rect">
              <a:avLst/>
            </a:prstGeom>
          </p:spPr>
        </p:pic>
        <p:pic>
          <p:nvPicPr>
            <p:cNvPr id="70" name="Picture 6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6668" y="5790946"/>
              <a:ext cx="527084" cy="715109"/>
            </a:xfrm>
            <a:prstGeom prst="rect">
              <a:avLst/>
            </a:prstGeom>
          </p:spPr>
        </p:pic>
        <p:pic>
          <p:nvPicPr>
            <p:cNvPr id="71" name="Picture 7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18074" y="5790946"/>
              <a:ext cx="527084" cy="715109"/>
            </a:xfrm>
            <a:prstGeom prst="rect">
              <a:avLst/>
            </a:prstGeom>
          </p:spPr>
        </p:pic>
        <p:pic>
          <p:nvPicPr>
            <p:cNvPr id="72" name="Picture 7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19480" y="5790946"/>
              <a:ext cx="527084" cy="715109"/>
            </a:xfrm>
            <a:prstGeom prst="rect">
              <a:avLst/>
            </a:prstGeom>
          </p:spPr>
        </p:pic>
        <p:pic>
          <p:nvPicPr>
            <p:cNvPr id="74" name="Picture 7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20886" y="5790946"/>
              <a:ext cx="527084" cy="715109"/>
            </a:xfrm>
            <a:prstGeom prst="rect">
              <a:avLst/>
            </a:prstGeom>
          </p:spPr>
        </p:pic>
        <p:pic>
          <p:nvPicPr>
            <p:cNvPr id="75" name="Picture 7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2292" y="5790946"/>
              <a:ext cx="527084" cy="715109"/>
            </a:xfrm>
            <a:prstGeom prst="rect">
              <a:avLst/>
            </a:prstGeom>
          </p:spPr>
        </p:pic>
        <p:pic>
          <p:nvPicPr>
            <p:cNvPr id="76" name="Picture 7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23698" y="5790946"/>
              <a:ext cx="527084" cy="715109"/>
            </a:xfrm>
            <a:prstGeom prst="rect">
              <a:avLst/>
            </a:prstGeom>
          </p:spPr>
        </p:pic>
        <p:pic>
          <p:nvPicPr>
            <p:cNvPr id="77" name="Picture 7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26510" y="5790946"/>
              <a:ext cx="527084" cy="715109"/>
            </a:xfrm>
            <a:prstGeom prst="rect">
              <a:avLst/>
            </a:prstGeom>
          </p:spPr>
        </p:pic>
        <p:pic>
          <p:nvPicPr>
            <p:cNvPr id="78" name="Picture 7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25104" y="5790946"/>
              <a:ext cx="527084" cy="715109"/>
            </a:xfrm>
            <a:prstGeom prst="rect">
              <a:avLst/>
            </a:prstGeom>
          </p:spPr>
        </p:pic>
        <p:pic>
          <p:nvPicPr>
            <p:cNvPr id="79" name="Picture 7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27916" y="5790946"/>
              <a:ext cx="527084" cy="715109"/>
            </a:xfrm>
            <a:prstGeom prst="rect">
              <a:avLst/>
            </a:prstGeom>
          </p:spPr>
        </p:pic>
        <p:pic>
          <p:nvPicPr>
            <p:cNvPr id="80" name="Picture 7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32134" y="5790946"/>
              <a:ext cx="527084" cy="715109"/>
            </a:xfrm>
            <a:prstGeom prst="rect">
              <a:avLst/>
            </a:prstGeom>
          </p:spPr>
        </p:pic>
        <p:pic>
          <p:nvPicPr>
            <p:cNvPr id="81" name="Picture 8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29322" y="5790946"/>
              <a:ext cx="527084" cy="715109"/>
            </a:xfrm>
            <a:prstGeom prst="rect">
              <a:avLst/>
            </a:prstGeom>
          </p:spPr>
        </p:pic>
        <p:pic>
          <p:nvPicPr>
            <p:cNvPr id="82" name="Picture 8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30728" y="5790946"/>
              <a:ext cx="527084" cy="715109"/>
            </a:xfrm>
            <a:prstGeom prst="rect">
              <a:avLst/>
            </a:prstGeom>
          </p:spPr>
        </p:pic>
        <p:pic>
          <p:nvPicPr>
            <p:cNvPr id="83" name="Picture 8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34946" y="5790946"/>
              <a:ext cx="527084" cy="715109"/>
            </a:xfrm>
            <a:prstGeom prst="rect">
              <a:avLst/>
            </a:prstGeom>
          </p:spPr>
        </p:pic>
        <p:pic>
          <p:nvPicPr>
            <p:cNvPr id="84" name="Picture 8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33540" y="5790946"/>
              <a:ext cx="527084" cy="715109"/>
            </a:xfrm>
            <a:prstGeom prst="rect">
              <a:avLst/>
            </a:prstGeom>
          </p:spPr>
        </p:pic>
        <p:pic>
          <p:nvPicPr>
            <p:cNvPr id="85" name="Picture 8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36352" y="5790946"/>
              <a:ext cx="527084" cy="715109"/>
            </a:xfrm>
            <a:prstGeom prst="rect">
              <a:avLst/>
            </a:prstGeom>
          </p:spPr>
        </p:pic>
        <p:pic>
          <p:nvPicPr>
            <p:cNvPr id="90" name="Picture 8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376" y="5790946"/>
              <a:ext cx="527084" cy="715109"/>
            </a:xfrm>
            <a:prstGeom prst="rect">
              <a:avLst/>
            </a:prstGeom>
          </p:spPr>
        </p:pic>
        <p:pic>
          <p:nvPicPr>
            <p:cNvPr id="91" name="Picture 9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41976" y="5790946"/>
              <a:ext cx="527084" cy="715109"/>
            </a:xfrm>
            <a:prstGeom prst="rect">
              <a:avLst/>
            </a:prstGeom>
          </p:spPr>
        </p:pic>
        <p:pic>
          <p:nvPicPr>
            <p:cNvPr id="92" name="Picture 9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40570" y="5790946"/>
              <a:ext cx="527084" cy="715109"/>
            </a:xfrm>
            <a:prstGeom prst="rect">
              <a:avLst/>
            </a:prstGeom>
          </p:spPr>
        </p:pic>
        <p:pic>
          <p:nvPicPr>
            <p:cNvPr id="93" name="Picture 9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37758" y="5790946"/>
              <a:ext cx="527084" cy="715109"/>
            </a:xfrm>
            <a:prstGeom prst="rect">
              <a:avLst/>
            </a:prstGeom>
          </p:spPr>
        </p:pic>
        <p:pic>
          <p:nvPicPr>
            <p:cNvPr id="94" name="Picture 9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39164" y="5790946"/>
              <a:ext cx="527084" cy="715109"/>
            </a:xfrm>
            <a:prstGeom prst="rect">
              <a:avLst/>
            </a:prstGeom>
          </p:spPr>
        </p:pic>
      </p:grpSp>
      <p:grpSp>
        <p:nvGrpSpPr>
          <p:cNvPr id="5" name="Group 4"/>
          <p:cNvGrpSpPr/>
          <p:nvPr/>
        </p:nvGrpSpPr>
        <p:grpSpPr>
          <a:xfrm>
            <a:off x="141887" y="6005792"/>
            <a:ext cx="9002113" cy="846755"/>
            <a:chOff x="141887" y="5822912"/>
            <a:chExt cx="9002113" cy="846755"/>
          </a:xfrm>
        </p:grpSpPr>
        <p:pic>
          <p:nvPicPr>
            <p:cNvPr id="118" name="Picture 117"/>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1887" y="5822912"/>
              <a:ext cx="624116" cy="846755"/>
            </a:xfrm>
            <a:prstGeom prst="rect">
              <a:avLst/>
            </a:prstGeom>
          </p:spPr>
        </p:pic>
        <p:pic>
          <p:nvPicPr>
            <p:cNvPr id="119" name="Picture 118"/>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3523" y="5822912"/>
              <a:ext cx="624116" cy="846755"/>
            </a:xfrm>
            <a:prstGeom prst="rect">
              <a:avLst/>
            </a:prstGeom>
          </p:spPr>
        </p:pic>
        <p:pic>
          <p:nvPicPr>
            <p:cNvPr id="120" name="Picture 119"/>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65159" y="5822912"/>
              <a:ext cx="624116" cy="846755"/>
            </a:xfrm>
            <a:prstGeom prst="rect">
              <a:avLst/>
            </a:prstGeom>
          </p:spPr>
        </p:pic>
        <p:pic>
          <p:nvPicPr>
            <p:cNvPr id="121" name="Picture 120"/>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88431" y="5822912"/>
              <a:ext cx="624116" cy="846755"/>
            </a:xfrm>
            <a:prstGeom prst="rect">
              <a:avLst/>
            </a:prstGeom>
          </p:spPr>
        </p:pic>
        <p:pic>
          <p:nvPicPr>
            <p:cNvPr id="122" name="Picture 121"/>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26795" y="5822912"/>
              <a:ext cx="624116" cy="846755"/>
            </a:xfrm>
            <a:prstGeom prst="rect">
              <a:avLst/>
            </a:prstGeom>
          </p:spPr>
        </p:pic>
        <p:pic>
          <p:nvPicPr>
            <p:cNvPr id="123" name="Picture 12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11703" y="5822912"/>
              <a:ext cx="624116" cy="846755"/>
            </a:xfrm>
            <a:prstGeom prst="rect">
              <a:avLst/>
            </a:prstGeom>
          </p:spPr>
        </p:pic>
        <p:pic>
          <p:nvPicPr>
            <p:cNvPr id="124" name="Picture 123"/>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50067" y="5822912"/>
              <a:ext cx="624116" cy="846755"/>
            </a:xfrm>
            <a:prstGeom prst="rect">
              <a:avLst/>
            </a:prstGeom>
          </p:spPr>
        </p:pic>
        <p:pic>
          <p:nvPicPr>
            <p:cNvPr id="125" name="Picture 124"/>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73339" y="5822912"/>
              <a:ext cx="624116" cy="846755"/>
            </a:xfrm>
            <a:prstGeom prst="rect">
              <a:avLst/>
            </a:prstGeom>
          </p:spPr>
        </p:pic>
        <p:pic>
          <p:nvPicPr>
            <p:cNvPr id="126" name="Picture 125"/>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234975" y="5822912"/>
              <a:ext cx="624116" cy="846755"/>
            </a:xfrm>
            <a:prstGeom prst="rect">
              <a:avLst/>
            </a:prstGeom>
          </p:spPr>
        </p:pic>
        <p:pic>
          <p:nvPicPr>
            <p:cNvPr id="127" name="Picture 126"/>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96611" y="5822912"/>
              <a:ext cx="624116" cy="846755"/>
            </a:xfrm>
            <a:prstGeom prst="rect">
              <a:avLst/>
            </a:prstGeom>
          </p:spPr>
        </p:pic>
        <p:pic>
          <p:nvPicPr>
            <p:cNvPr id="128" name="Picture 127"/>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58247" y="5822912"/>
              <a:ext cx="624116" cy="846755"/>
            </a:xfrm>
            <a:prstGeom prst="rect">
              <a:avLst/>
            </a:prstGeom>
          </p:spPr>
        </p:pic>
        <p:pic>
          <p:nvPicPr>
            <p:cNvPr id="129" name="Picture 128"/>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519884" y="5822912"/>
              <a:ext cx="624116" cy="846755"/>
            </a:xfrm>
            <a:prstGeom prst="rect">
              <a:avLst/>
            </a:prstGeom>
          </p:spPr>
        </p:pic>
      </p:grpSp>
      <p:sp>
        <p:nvSpPr>
          <p:cNvPr id="7" name="Rectangle 6"/>
          <p:cNvSpPr/>
          <p:nvPr/>
        </p:nvSpPr>
        <p:spPr>
          <a:xfrm>
            <a:off x="0" y="0"/>
            <a:ext cx="9144000" cy="6858000"/>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88" name="Group 87"/>
          <p:cNvGrpSpPr/>
          <p:nvPr/>
        </p:nvGrpSpPr>
        <p:grpSpPr>
          <a:xfrm>
            <a:off x="322263" y="1"/>
            <a:ext cx="1429944" cy="991240"/>
            <a:chOff x="7086600" y="1"/>
            <a:chExt cx="1429944" cy="991240"/>
          </a:xfrm>
        </p:grpSpPr>
        <p:sp>
          <p:nvSpPr>
            <p:cNvPr id="89" name="Rectangle 88"/>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
        <p:nvSpPr>
          <p:cNvPr id="73" name="TextBox 72"/>
          <p:cNvSpPr txBox="1"/>
          <p:nvPr/>
        </p:nvSpPr>
        <p:spPr>
          <a:xfrm>
            <a:off x="3419729" y="4053840"/>
            <a:ext cx="2803973" cy="584775"/>
          </a:xfrm>
          <a:prstGeom prst="rect">
            <a:avLst/>
          </a:prstGeom>
          <a:noFill/>
        </p:spPr>
        <p:txBody>
          <a:bodyPr wrap="none" rtlCol="0">
            <a:spAutoFit/>
          </a:bodyPr>
          <a:lstStyle/>
          <a:p>
            <a:pPr algn="r" rtl="1"/>
            <a:r>
              <a:rPr lang="ar-SA" sz="3200" b="1" dirty="0">
                <a:latin typeface="Tahoma" panose="020B0604030504040204" pitchFamily="34" charset="0"/>
                <a:ea typeface="Tahoma" panose="020B0604030504040204" pitchFamily="34" charset="0"/>
                <a:cs typeface="Tahoma" panose="020B0604030504040204" pitchFamily="34" charset="0"/>
              </a:rPr>
              <a:t>٦٠٠ </a:t>
            </a:r>
            <a:r>
              <a:rPr lang="ar-SY" sz="3200" dirty="0">
                <a:latin typeface="Tahoma" panose="020B0604030504040204" pitchFamily="34" charset="0"/>
                <a:ea typeface="Tahoma" panose="020B0604030504040204" pitchFamily="34" charset="0"/>
                <a:cs typeface="Tahoma" panose="020B0604030504040204" pitchFamily="34" charset="0"/>
              </a:rPr>
              <a:t>خبير تقني</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97512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80000" fill="hold" nodeType="with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0-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4" accel="60000" fill="hold" nodeType="withEffect">
                                  <p:stCondLst>
                                    <p:cond delay="20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par>
                                <p:cTn id="13" presetID="2" presetClass="exit" presetSubtype="4" accel="60000" fill="hold" nodeType="withEffect">
                                  <p:stCondLst>
                                    <p:cond delay="30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par>
                                <p:cTn id="17" presetID="2" presetClass="exit" presetSubtype="4" accel="60000" fill="hold" nodeType="withEffect">
                                  <p:stCondLst>
                                    <p:cond delay="40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par>
                                <p:cTn id="21" presetID="2" presetClass="entr" presetSubtype="4" decel="100000" fill="hold" grpId="0" nodeType="withEffect">
                                  <p:stCondLst>
                                    <p:cond delay="7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xit" presetSubtype="2" accel="60000" fill="hold" grpId="0" nodeType="withEffect">
                                  <p:stCondLst>
                                    <p:cond delay="100"/>
                                  </p:stCondLst>
                                  <p:childTnLst>
                                    <p:anim calcmode="lin" valueType="num">
                                      <p:cBhvr additive="base">
                                        <p:cTn id="26" dur="500"/>
                                        <p:tgtEl>
                                          <p:spTgt spid="73"/>
                                        </p:tgtEl>
                                        <p:attrNameLst>
                                          <p:attrName>ppt_x</p:attrName>
                                        </p:attrNameLst>
                                      </p:cBhvr>
                                      <p:tavLst>
                                        <p:tav tm="0">
                                          <p:val>
                                            <p:strVal val="ppt_x"/>
                                          </p:val>
                                        </p:tav>
                                        <p:tav tm="100000">
                                          <p:val>
                                            <p:strVal val="1+ppt_w/2"/>
                                          </p:val>
                                        </p:tav>
                                      </p:tavLst>
                                    </p:anim>
                                    <p:anim calcmode="lin" valueType="num">
                                      <p:cBhvr additive="base">
                                        <p:cTn id="27" dur="500"/>
                                        <p:tgtEl>
                                          <p:spTgt spid="73"/>
                                        </p:tgtEl>
                                        <p:attrNameLst>
                                          <p:attrName>ppt_y</p:attrName>
                                        </p:attrNameLst>
                                      </p:cBhvr>
                                      <p:tavLst>
                                        <p:tav tm="0">
                                          <p:val>
                                            <p:strVal val="ppt_y"/>
                                          </p:val>
                                        </p:tav>
                                        <p:tav tm="100000">
                                          <p:val>
                                            <p:strVal val="ppt_y"/>
                                          </p:val>
                                        </p:tav>
                                      </p:tavLst>
                                    </p:anim>
                                    <p:set>
                                      <p:cBhvr>
                                        <p:cTn id="28"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575733" y="193282"/>
            <a:ext cx="10295466" cy="6471435"/>
          </a:xfrm>
          <a:prstGeom prst="rect">
            <a:avLst/>
          </a:prstGeom>
        </p:spPr>
      </p:pic>
      <p:sp>
        <p:nvSpPr>
          <p:cNvPr id="11" name="Rectangle 10"/>
          <p:cNvSpPr/>
          <p:nvPr/>
        </p:nvSpPr>
        <p:spPr>
          <a:xfrm>
            <a:off x="0" y="0"/>
            <a:ext cx="9144000" cy="6858000"/>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3609720" y="3169181"/>
            <a:ext cx="1790875" cy="523220"/>
          </a:xfrm>
          <a:prstGeom prst="rect">
            <a:avLst/>
          </a:prstGeom>
          <a:noFill/>
        </p:spPr>
        <p:txBody>
          <a:bodyPr wrap="none" rtlCol="0">
            <a:spAutoFit/>
          </a:bodyPr>
          <a:lstStyle/>
          <a:p>
            <a:r>
              <a:rPr lang="ar-SY" sz="2800" b="1" dirty="0">
                <a:solidFill>
                  <a:schemeClr val="bg1"/>
                </a:solidFill>
                <a:latin typeface="Tahoma" panose="020B0604030504040204" pitchFamily="34" charset="0"/>
                <a:ea typeface="Tahoma" panose="020B0604030504040204" pitchFamily="34" charset="0"/>
                <a:cs typeface="Tahoma" panose="020B0604030504040204" pitchFamily="34" charset="0"/>
              </a:rPr>
              <a:t>معلوماتية</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75857" y="2285725"/>
            <a:ext cx="1287302" cy="128730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04196" y="679295"/>
            <a:ext cx="1287302" cy="128730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40434" y="2285725"/>
            <a:ext cx="1287302" cy="128730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2240" y="4511040"/>
            <a:ext cx="1158240" cy="115824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861458" y="4428910"/>
            <a:ext cx="1287302" cy="1287302"/>
          </a:xfrm>
          <a:prstGeom prst="rect">
            <a:avLst/>
          </a:prstGeom>
        </p:spPr>
      </p:pic>
      <p:sp>
        <p:nvSpPr>
          <p:cNvPr id="35" name="TextBox 34"/>
          <p:cNvSpPr txBox="1"/>
          <p:nvPr/>
        </p:nvSpPr>
        <p:spPr>
          <a:xfrm>
            <a:off x="1838258" y="3573027"/>
            <a:ext cx="1162499" cy="307777"/>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قطاع التعليم</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3724554" y="1963099"/>
            <a:ext cx="1646586" cy="307777"/>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القطاع الحكومي</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5722341" y="3573027"/>
            <a:ext cx="1723488" cy="307777"/>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القطاع الصحي</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8" name="TextBox 37"/>
          <p:cNvSpPr txBox="1"/>
          <p:nvPr/>
        </p:nvSpPr>
        <p:spPr>
          <a:xfrm>
            <a:off x="2478119" y="5756968"/>
            <a:ext cx="1564852" cy="307777"/>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قطاع البترول والغاز</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4672445" y="5756968"/>
            <a:ext cx="1721140" cy="307777"/>
          </a:xfrm>
          <a:prstGeom prst="rect">
            <a:avLst/>
          </a:prstGeom>
          <a:noFill/>
        </p:spPr>
        <p:txBody>
          <a:bodyPr wrap="square" rtlCol="0">
            <a:spAutoFit/>
          </a:bodyPr>
          <a:lstStyle>
            <a:defPPr>
              <a:defRPr lang="en-US"/>
            </a:defPPr>
            <a:lvl1pPr lvl="0" algn="ctr" rtl="1">
              <a:defRPr sz="14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قطاع المواصلات</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p:cNvGrpSpPr/>
          <p:nvPr/>
        </p:nvGrpSpPr>
        <p:grpSpPr>
          <a:xfrm>
            <a:off x="322263" y="1"/>
            <a:ext cx="1429944" cy="991240"/>
            <a:chOff x="7086600" y="1"/>
            <a:chExt cx="1429944" cy="991240"/>
          </a:xfrm>
        </p:grpSpPr>
        <p:sp>
          <p:nvSpPr>
            <p:cNvPr id="19" name="Rectangle 18"/>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192233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6" presetClass="emph" presetSubtype="0" decel="80000" fill="hold" nodeType="withEffect">
                                  <p:stCondLst>
                                    <p:cond delay="750"/>
                                  </p:stCondLst>
                                  <p:childTnLst>
                                    <p:animScale>
                                      <p:cBhvr>
                                        <p:cTn id="12" dur="2000" fill="hold"/>
                                        <p:tgtEl>
                                          <p:spTgt spid="10"/>
                                        </p:tgtEl>
                                      </p:cBhvr>
                                      <p:by x="110000" y="110000"/>
                                    </p:animScale>
                                  </p:childTnLst>
                                </p:cTn>
                              </p:par>
                              <p:par>
                                <p:cTn id="13" presetID="2" presetClass="entr" presetSubtype="9" decel="100000" fill="hold"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13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3" decel="100000" fill="hold" nodeType="withEffect">
                                  <p:stCondLst>
                                    <p:cond delay="14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12" decel="100000" fill="hold" nodeType="withEffect">
                                  <p:stCondLst>
                                    <p:cond delay="15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6" decel="100000" fill="hold" nodeType="withEffect">
                                  <p:stCondLst>
                                    <p:cond delay="165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200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200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grpId="0" nodeType="withEffect">
                                  <p:stCondLst>
                                    <p:cond delay="200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grpId="0" nodeType="withEffect">
                                  <p:stCondLst>
                                    <p:cond delay="20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6"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154" y="0"/>
            <a:ext cx="9168153" cy="6858000"/>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0" y="0"/>
            <a:ext cx="91681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75857" y="2285725"/>
            <a:ext cx="1287302" cy="1287302"/>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04196" y="679295"/>
            <a:ext cx="1287302" cy="1287302"/>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40434" y="2285725"/>
            <a:ext cx="1287302" cy="1287302"/>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61458" y="4428910"/>
            <a:ext cx="1287302" cy="1287302"/>
          </a:xfrm>
          <a:prstGeom prst="rect">
            <a:avLst/>
          </a:prstGeom>
        </p:spPr>
      </p:pic>
      <p:sp>
        <p:nvSpPr>
          <p:cNvPr id="19" name="TextBox 18"/>
          <p:cNvSpPr txBox="1"/>
          <p:nvPr/>
        </p:nvSpPr>
        <p:spPr>
          <a:xfrm>
            <a:off x="3600792" y="3169181"/>
            <a:ext cx="1790875" cy="523220"/>
          </a:xfrm>
          <a:prstGeom prst="rect">
            <a:avLst/>
          </a:prstGeom>
          <a:noFill/>
        </p:spPr>
        <p:txBody>
          <a:bodyPr wrap="none" rtlCol="0">
            <a:spAutoFit/>
          </a:bodyPr>
          <a:lstStyle/>
          <a:p>
            <a:r>
              <a:rPr lang="ar-SY" sz="2800" b="1" dirty="0">
                <a:solidFill>
                  <a:schemeClr val="bg1"/>
                </a:solidFill>
                <a:latin typeface="Tahoma" panose="020B0604030504040204" pitchFamily="34" charset="0"/>
                <a:ea typeface="Tahoma" panose="020B0604030504040204" pitchFamily="34" charset="0"/>
                <a:cs typeface="Tahoma" panose="020B0604030504040204" pitchFamily="34" charset="0"/>
              </a:rPr>
              <a:t>معلوماتية</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p:cNvGrpSpPr/>
          <p:nvPr/>
        </p:nvGrpSpPr>
        <p:grpSpPr>
          <a:xfrm>
            <a:off x="322263" y="1"/>
            <a:ext cx="1429944" cy="991240"/>
            <a:chOff x="7086600" y="1"/>
            <a:chExt cx="1429944" cy="991240"/>
          </a:xfrm>
        </p:grpSpPr>
        <p:sp>
          <p:nvSpPr>
            <p:cNvPr id="22" name="Rectangle 21"/>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20" name="Picture 19">
            <a:extLst>
              <a:ext uri="{FF2B5EF4-FFF2-40B4-BE49-F238E27FC236}">
                <a16:creationId xmlns:a16="http://schemas.microsoft.com/office/drawing/2014/main" id="{34D10027-DC0D-4E2E-948A-3A1BF6942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2240" y="4511040"/>
            <a:ext cx="1158240" cy="1158240"/>
          </a:xfrm>
          <a:prstGeom prst="rect">
            <a:avLst/>
          </a:prstGeom>
        </p:spPr>
      </p:pic>
    </p:spTree>
    <p:extLst>
      <p:ext uri="{BB962C8B-B14F-4D97-AF65-F5344CB8AC3E}">
        <p14:creationId xmlns:p14="http://schemas.microsoft.com/office/powerpoint/2010/main" val="81471192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2" presetClass="exit" presetSubtype="9" decel="100000" fill="hold" nodeType="after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0-ppt_w/2"/>
                                          </p:val>
                                        </p:tav>
                                      </p:tavLst>
                                    </p:anim>
                                    <p:anim calcmode="lin" valueType="num">
                                      <p:cBhvr additive="base">
                                        <p:cTn id="11" dur="500"/>
                                        <p:tgtEl>
                                          <p:spTgt spid="13"/>
                                        </p:tgtEl>
                                        <p:attrNameLst>
                                          <p:attrName>ppt_y</p:attrName>
                                        </p:attrNameLst>
                                      </p:cBhvr>
                                      <p:tavLst>
                                        <p:tav tm="0">
                                          <p:val>
                                            <p:strVal val="ppt_y"/>
                                          </p:val>
                                        </p:tav>
                                        <p:tav tm="100000">
                                          <p:val>
                                            <p:strVal val="0-ppt_h/2"/>
                                          </p:val>
                                        </p:tav>
                                      </p:tavLst>
                                    </p:anim>
                                    <p:set>
                                      <p:cBhvr>
                                        <p:cTn id="12" dur="1" fill="hold">
                                          <p:stCondLst>
                                            <p:cond delay="499"/>
                                          </p:stCondLst>
                                        </p:cTn>
                                        <p:tgtEl>
                                          <p:spTgt spid="13"/>
                                        </p:tgtEl>
                                        <p:attrNameLst>
                                          <p:attrName>style.visibility</p:attrName>
                                        </p:attrNameLst>
                                      </p:cBhvr>
                                      <p:to>
                                        <p:strVal val="hidden"/>
                                      </p:to>
                                    </p:set>
                                  </p:childTnLst>
                                </p:cTn>
                              </p:par>
                              <p:par>
                                <p:cTn id="13" presetID="2" presetClass="exit" presetSubtype="1" decel="100000" fill="hold" nodeType="with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0-ppt_h/2"/>
                                          </p:val>
                                        </p:tav>
                                      </p:tavLst>
                                    </p:anim>
                                    <p:set>
                                      <p:cBhvr>
                                        <p:cTn id="16" dur="1" fill="hold">
                                          <p:stCondLst>
                                            <p:cond delay="499"/>
                                          </p:stCondLst>
                                        </p:cTn>
                                        <p:tgtEl>
                                          <p:spTgt spid="14"/>
                                        </p:tgtEl>
                                        <p:attrNameLst>
                                          <p:attrName>style.visibility</p:attrName>
                                        </p:attrNameLst>
                                      </p:cBhvr>
                                      <p:to>
                                        <p:strVal val="hidden"/>
                                      </p:to>
                                    </p:set>
                                  </p:childTnLst>
                                </p:cTn>
                              </p:par>
                              <p:par>
                                <p:cTn id="17" presetID="2" presetClass="exit" presetSubtype="3" decel="100000" fill="hold" nodeType="with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1+ppt_w/2"/>
                                          </p:val>
                                        </p:tav>
                                      </p:tavLst>
                                    </p:anim>
                                    <p:anim calcmode="lin" valueType="num">
                                      <p:cBhvr additive="base">
                                        <p:cTn id="19" dur="500"/>
                                        <p:tgtEl>
                                          <p:spTgt spid="15"/>
                                        </p:tgtEl>
                                        <p:attrNameLst>
                                          <p:attrName>ppt_y</p:attrName>
                                        </p:attrNameLst>
                                      </p:cBhvr>
                                      <p:tavLst>
                                        <p:tav tm="0">
                                          <p:val>
                                            <p:strVal val="ppt_y"/>
                                          </p:val>
                                        </p:tav>
                                        <p:tav tm="100000">
                                          <p:val>
                                            <p:strVal val="0-ppt_h/2"/>
                                          </p:val>
                                        </p:tav>
                                      </p:tavLst>
                                    </p:anim>
                                    <p:set>
                                      <p:cBhvr>
                                        <p:cTn id="20" dur="1" fill="hold">
                                          <p:stCondLst>
                                            <p:cond delay="499"/>
                                          </p:stCondLst>
                                        </p:cTn>
                                        <p:tgtEl>
                                          <p:spTgt spid="15"/>
                                        </p:tgtEl>
                                        <p:attrNameLst>
                                          <p:attrName>style.visibility</p:attrName>
                                        </p:attrNameLst>
                                      </p:cBhvr>
                                      <p:to>
                                        <p:strVal val="hidden"/>
                                      </p:to>
                                    </p:set>
                                  </p:childTnLst>
                                </p:cTn>
                              </p:par>
                              <p:par>
                                <p:cTn id="21" presetID="2" presetClass="exit" presetSubtype="12" decel="100000" fill="hold" nodeType="withEffect">
                                  <p:stCondLst>
                                    <p:cond delay="0"/>
                                  </p:stCondLst>
                                  <p:childTnLst>
                                    <p:anim calcmode="lin" valueType="num">
                                      <p:cBhvr additive="base">
                                        <p:cTn id="22" dur="500"/>
                                        <p:tgtEl>
                                          <p:spTgt spid="20"/>
                                        </p:tgtEl>
                                        <p:attrNameLst>
                                          <p:attrName>ppt_x</p:attrName>
                                        </p:attrNameLst>
                                      </p:cBhvr>
                                      <p:tavLst>
                                        <p:tav tm="0">
                                          <p:val>
                                            <p:strVal val="ppt_x"/>
                                          </p:val>
                                        </p:tav>
                                        <p:tav tm="100000">
                                          <p:val>
                                            <p:strVal val="0-ppt_w/2"/>
                                          </p:val>
                                        </p:tav>
                                      </p:tavLst>
                                    </p:anim>
                                    <p:anim calcmode="lin" valueType="num">
                                      <p:cBhvr additive="base">
                                        <p:cTn id="23" dur="500"/>
                                        <p:tgtEl>
                                          <p:spTgt spid="20"/>
                                        </p:tgtEl>
                                        <p:attrNameLst>
                                          <p:attrName>ppt_y</p:attrName>
                                        </p:attrNameLst>
                                      </p:cBhvr>
                                      <p:tavLst>
                                        <p:tav tm="0">
                                          <p:val>
                                            <p:strVal val="ppt_y"/>
                                          </p:val>
                                        </p:tav>
                                        <p:tav tm="100000">
                                          <p:val>
                                            <p:strVal val="1+ppt_h/2"/>
                                          </p:val>
                                        </p:tav>
                                      </p:tavLst>
                                    </p:anim>
                                    <p:set>
                                      <p:cBhvr>
                                        <p:cTn id="24" dur="1" fill="hold">
                                          <p:stCondLst>
                                            <p:cond delay="499"/>
                                          </p:stCondLst>
                                        </p:cTn>
                                        <p:tgtEl>
                                          <p:spTgt spid="20"/>
                                        </p:tgtEl>
                                        <p:attrNameLst>
                                          <p:attrName>style.visibility</p:attrName>
                                        </p:attrNameLst>
                                      </p:cBhvr>
                                      <p:to>
                                        <p:strVal val="hidden"/>
                                      </p:to>
                                    </p:set>
                                  </p:childTnLst>
                                </p:cTn>
                              </p:par>
                              <p:par>
                                <p:cTn id="25" presetID="2" presetClass="exit" presetSubtype="6" decel="100000" fill="hold" nodeType="withEffect">
                                  <p:stCondLst>
                                    <p:cond delay="0"/>
                                  </p:stCondLst>
                                  <p:childTnLst>
                                    <p:anim calcmode="lin" valueType="num">
                                      <p:cBhvr additive="base">
                                        <p:cTn id="26" dur="500"/>
                                        <p:tgtEl>
                                          <p:spTgt spid="17"/>
                                        </p:tgtEl>
                                        <p:attrNameLst>
                                          <p:attrName>ppt_x</p:attrName>
                                        </p:attrNameLst>
                                      </p:cBhvr>
                                      <p:tavLst>
                                        <p:tav tm="0">
                                          <p:val>
                                            <p:strVal val="ppt_x"/>
                                          </p:val>
                                        </p:tav>
                                        <p:tav tm="100000">
                                          <p:val>
                                            <p:strVal val="1+ppt_w/2"/>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cTn>
                              </p:par>
                            </p:childTnLst>
                          </p:cTn>
                        </p:par>
                        <p:par>
                          <p:cTn id="29" fill="hold">
                            <p:stCondLst>
                              <p:cond delay="1000"/>
                            </p:stCondLst>
                            <p:childTnLst>
                              <p:par>
                                <p:cTn id="30" presetID="2" presetClass="exit" presetSubtype="4" accel="60000" fill="hold" grpId="0" nodeType="afterEffect">
                                  <p:stCondLst>
                                    <p:cond delay="0"/>
                                  </p:stCondLst>
                                  <p:childTnLst>
                                    <p:anim calcmode="lin" valueType="num">
                                      <p:cBhvr additive="base">
                                        <p:cTn id="31" dur="500"/>
                                        <p:tgtEl>
                                          <p:spTgt spid="11"/>
                                        </p:tgtEl>
                                        <p:attrNameLst>
                                          <p:attrName>ppt_x</p:attrName>
                                        </p:attrNameLst>
                                      </p:cBhvr>
                                      <p:tavLst>
                                        <p:tav tm="0">
                                          <p:val>
                                            <p:strVal val="ppt_x"/>
                                          </p:val>
                                        </p:tav>
                                        <p:tav tm="100000">
                                          <p:val>
                                            <p:strVal val="ppt_x"/>
                                          </p:val>
                                        </p:tav>
                                      </p:tavLst>
                                    </p:anim>
                                    <p:anim calcmode="lin" valueType="num">
                                      <p:cBhvr additive="base">
                                        <p:cTn id="32" dur="500"/>
                                        <p:tgtEl>
                                          <p:spTgt spid="11"/>
                                        </p:tgtEl>
                                        <p:attrNameLst>
                                          <p:attrName>ppt_y</p:attrName>
                                        </p:attrNameLst>
                                      </p:cBhvr>
                                      <p:tavLst>
                                        <p:tav tm="0">
                                          <p:val>
                                            <p:strVal val="ppt_y"/>
                                          </p:val>
                                        </p:tav>
                                        <p:tav tm="100000">
                                          <p:val>
                                            <p:strVal val="1+ppt_h/2"/>
                                          </p:val>
                                        </p:tav>
                                      </p:tavLst>
                                    </p:anim>
                                    <p:set>
                                      <p:cBhvr>
                                        <p:cTn id="33" dur="1" fill="hold">
                                          <p:stCondLst>
                                            <p:cond delay="499"/>
                                          </p:stCondLst>
                                        </p:cTn>
                                        <p:tgtEl>
                                          <p:spTgt spid="11"/>
                                        </p:tgtEl>
                                        <p:attrNameLst>
                                          <p:attrName>style.visibility</p:attrName>
                                        </p:attrNameLst>
                                      </p:cBhvr>
                                      <p:to>
                                        <p:strVal val="hidden"/>
                                      </p:to>
                                    </p:set>
                                  </p:childTnLst>
                                </p:cTn>
                              </p:par>
                            </p:childTnLst>
                          </p:cTn>
                        </p:par>
                        <p:par>
                          <p:cTn id="34" fill="hold">
                            <p:stCondLst>
                              <p:cond delay="1500"/>
                            </p:stCondLst>
                            <p:childTnLst>
                              <p:par>
                                <p:cTn id="35" presetID="2" presetClass="entr" presetSubtype="1" decel="10000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p:cNvSpPr/>
          <p:nvPr/>
        </p:nvSpPr>
        <p:spPr>
          <a:xfrm>
            <a:off x="6966447" y="1894200"/>
            <a:ext cx="1926728" cy="677585"/>
          </a:xfrm>
          <a:prstGeom prst="snipRoundRect">
            <a:avLst/>
          </a:prstGeom>
          <a:solidFill>
            <a:schemeClr val="accent2"/>
          </a:solidFill>
        </p:spPr>
        <p:txBody>
          <a:bodyPr wrap="square">
            <a:spAutoFit/>
          </a:bodyPr>
          <a:lstStyle/>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الحكومية</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lgn="r" rtl="1"/>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09" name="Group 108"/>
          <p:cNvGrpSpPr/>
          <p:nvPr/>
        </p:nvGrpSpPr>
        <p:grpSpPr>
          <a:xfrm>
            <a:off x="6966447" y="2664742"/>
            <a:ext cx="1926728" cy="3167887"/>
            <a:chOff x="353485" y="2664742"/>
            <a:chExt cx="1926728" cy="4193258"/>
          </a:xfrm>
        </p:grpSpPr>
        <p:sp>
          <p:nvSpPr>
            <p:cNvPr id="105" name="Rectangle 104"/>
            <p:cNvSpPr/>
            <p:nvPr/>
          </p:nvSpPr>
          <p:spPr>
            <a:xfrm>
              <a:off x="353485" y="2664742"/>
              <a:ext cx="1926728" cy="419325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8" name="Rectangle 97"/>
            <p:cNvSpPr/>
            <p:nvPr/>
          </p:nvSpPr>
          <p:spPr>
            <a:xfrm>
              <a:off x="353485" y="2742610"/>
              <a:ext cx="1926728" cy="2159203"/>
            </a:xfrm>
            <a:prstGeom prst="rect">
              <a:avLst/>
            </a:prstGeom>
          </p:spPr>
          <p:txBody>
            <a:bodyPr wrap="square">
              <a:spAutoFit/>
            </a:bodyPr>
            <a:lstStyle/>
            <a:p>
              <a:pPr marL="80010" lvl="0" algn="r" rtl="1"/>
              <a:r>
                <a:rPr lang="ar-QA" sz="1000" dirty="0">
                  <a:solidFill>
                    <a:schemeClr val="bg1"/>
                  </a:solidFill>
                  <a:latin typeface="Tahoma" panose="020B0604030504040204" pitchFamily="34" charset="0"/>
                  <a:ea typeface="Tahoma" panose="020B0604030504040204" pitchFamily="34" charset="0"/>
                  <a:cs typeface="Tahoma" panose="020B0604030504040204" pitchFamily="34" charset="0"/>
                </a:rPr>
                <a:t>الخدمات الحكومية </a:t>
              </a:r>
            </a:p>
            <a:p>
              <a:pPr marL="171450" lvl="0" indent="-91440" algn="r" rtl="1">
                <a:buFont typeface="Arial" panose="020B0604020202020204" pitchFamily="34" charset="0"/>
                <a:buChar char="•"/>
              </a:pPr>
              <a:r>
                <a:rPr lang="ar-AE" sz="1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الخدمات الحكومية الرقمية</a:t>
              </a:r>
            </a:p>
            <a:p>
              <a:pPr marL="171450" lvl="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خدمات الأعمال الرقمية</a:t>
              </a:r>
            </a:p>
            <a:p>
              <a:pPr marL="171450" lvl="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خدمات المواطنين الرقمية</a:t>
              </a:r>
            </a:p>
            <a:p>
              <a:pPr marL="171450" lvl="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التحوُّل الحكومي</a:t>
              </a:r>
            </a:p>
            <a:p>
              <a:pPr marL="171450" lvl="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خدمات إدارة الأداء الحكومي</a:t>
              </a:r>
            </a:p>
            <a:p>
              <a:pPr marL="80010" lvl="0" algn="r" rtl="1"/>
              <a:r>
                <a:rPr lang="ar-AE" sz="1000" dirty="0">
                  <a:solidFill>
                    <a:schemeClr val="bg1"/>
                  </a:solidFill>
                  <a:latin typeface="Tahoma" panose="020B0604030504040204" pitchFamily="34" charset="0"/>
                  <a:ea typeface="Tahoma" panose="020B0604030504040204" pitchFamily="34" charset="0"/>
                  <a:cs typeface="Tahoma" panose="020B0604030504040204" pitchFamily="34" charset="0"/>
                </a:rPr>
                <a:t>الخدمات الاستشارية </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(EA) </a:t>
              </a:r>
              <a:r>
                <a:rPr lang="ar-AE" sz="1000" dirty="0">
                  <a:solidFill>
                    <a:schemeClr val="bg1"/>
                  </a:solidFill>
                  <a:latin typeface="Tahoma" panose="020B0604030504040204" pitchFamily="34" charset="0"/>
                  <a:ea typeface="Tahoma" panose="020B0604030504040204" pitchFamily="34" charset="0"/>
                  <a:cs typeface="Tahoma" panose="020B0604030504040204" pitchFamily="34" charset="0"/>
                </a:rPr>
                <a:t>وإستراتيجية تكنولوجيا المعلومات</a:t>
              </a:r>
              <a:endParaRPr lang="ar-QA"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51460" lvl="0" indent="-171450" algn="r" rtl="1">
                <a:buFont typeface="Arial" panose="020B0604020202020204" pitchFamily="34" charset="0"/>
                <a:buChar char="•"/>
              </a:pPr>
              <a:r>
                <a:rPr lang="ar-QA" sz="1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الخدمات الاستشارية</a:t>
              </a:r>
              <a:endParaRPr lang="ar-AE" sz="1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99" name="Rectangle: Top Corners One Rounded and One Snipped 98"/>
          <p:cNvSpPr/>
          <p:nvPr/>
        </p:nvSpPr>
        <p:spPr>
          <a:xfrm>
            <a:off x="4841508" y="1894200"/>
            <a:ext cx="1926728" cy="677585"/>
          </a:xfrm>
          <a:prstGeom prst="snipRoundRect">
            <a:avLst/>
          </a:prstGeom>
          <a:solidFill>
            <a:schemeClr val="accent2"/>
          </a:solidFill>
        </p:spPr>
        <p:txBody>
          <a:bodyPr wrap="square">
            <a:spAutoFit/>
          </a:bodyPr>
          <a:lstStyle/>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خدمات التطبيقات</a:t>
            </a:r>
          </a:p>
        </p:txBody>
      </p:sp>
      <p:grpSp>
        <p:nvGrpSpPr>
          <p:cNvPr id="2" name="Group 1">
            <a:extLst>
              <a:ext uri="{FF2B5EF4-FFF2-40B4-BE49-F238E27FC236}">
                <a16:creationId xmlns:a16="http://schemas.microsoft.com/office/drawing/2014/main" id="{B3962392-88DE-489D-9380-E5E5D3E14BE6}"/>
              </a:ext>
            </a:extLst>
          </p:cNvPr>
          <p:cNvGrpSpPr/>
          <p:nvPr/>
        </p:nvGrpSpPr>
        <p:grpSpPr>
          <a:xfrm>
            <a:off x="4841508" y="2664742"/>
            <a:ext cx="1926728" cy="3167887"/>
            <a:chOff x="6666262" y="2664742"/>
            <a:chExt cx="1926728" cy="3167887"/>
          </a:xfrm>
        </p:grpSpPr>
        <p:sp>
          <p:nvSpPr>
            <p:cNvPr id="106" name="Rectangle 105"/>
            <p:cNvSpPr/>
            <p:nvPr/>
          </p:nvSpPr>
          <p:spPr>
            <a:xfrm>
              <a:off x="6666262" y="2664742"/>
              <a:ext cx="1926728" cy="316788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0" name="Rectangle 99"/>
            <p:cNvSpPr/>
            <p:nvPr/>
          </p:nvSpPr>
          <p:spPr>
            <a:xfrm>
              <a:off x="6666262" y="2723569"/>
              <a:ext cx="1926728" cy="2400657"/>
            </a:xfrm>
            <a:prstGeom prst="rect">
              <a:avLst/>
            </a:prstGeom>
          </p:spPr>
          <p:txBody>
            <a:bodyPr wrap="square">
              <a:spAutoFit/>
            </a:bodyPr>
            <a:lstStyle/>
            <a:p>
              <a:pPr algn="r" rtl="1"/>
              <a:r>
                <a:rPr lang="ar-QA" sz="1000" dirty="0">
                  <a:solidFill>
                    <a:schemeClr val="bg1"/>
                  </a:solidFill>
                  <a:latin typeface="Tahoma" panose="020B0604030504040204" pitchFamily="34" charset="0"/>
                  <a:ea typeface="Tahoma" panose="020B0604030504040204" pitchFamily="34" charset="0"/>
                  <a:cs typeface="Tahoma" panose="020B0604030504040204" pitchFamily="34" charset="0"/>
                </a:rPr>
                <a:t>تخطيط الموارد المؤسسية - </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Oracle</a:t>
              </a: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تخطيط الموارد المؤسسية</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إدارة علاقات العملاء</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تكامل الأنظمة المؤسسية</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algn="r" rtl="1"/>
              <a:r>
                <a:rPr lang="ar-QA" sz="1000" dirty="0">
                  <a:solidFill>
                    <a:schemeClr val="bg1"/>
                  </a:solidFill>
                  <a:latin typeface="Tahoma" panose="020B0604030504040204" pitchFamily="34" charset="0"/>
                  <a:ea typeface="Tahoma" panose="020B0604030504040204" pitchFamily="34" charset="0"/>
                  <a:cs typeface="Tahoma" panose="020B0604030504040204" pitchFamily="34" charset="0"/>
                </a:rPr>
                <a:t>تخطيط الموارد المؤسسية - </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SAP</a:t>
              </a: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تخطيط الموارد المؤسسية</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إدارة علاقات العملاء</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algn="r" rtl="1"/>
              <a:r>
                <a:rPr lang="ar-QA" sz="1000" dirty="0">
                  <a:solidFill>
                    <a:schemeClr val="bg1"/>
                  </a:solidFill>
                  <a:latin typeface="Tahoma" panose="020B0604030504040204" pitchFamily="34" charset="0"/>
                  <a:ea typeface="Tahoma" panose="020B0604030504040204" pitchFamily="34" charset="0"/>
                  <a:cs typeface="Tahoma" panose="020B0604030504040204" pitchFamily="34" charset="0"/>
                </a:rPr>
                <a:t>تطوير التطبيقات الخاصة</a:t>
              </a: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الخدمات الالكترونية</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العطاءات الالكترونية</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تطوير التطبيقات الخاصة</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QA"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إدارة عمليات الأعمال</a:t>
              </a:r>
              <a:endParaRPr lang="en-US" sz="10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103" name="Rectangle: Top Corners One Rounded and One Snipped 102"/>
          <p:cNvSpPr/>
          <p:nvPr/>
        </p:nvSpPr>
        <p:spPr>
          <a:xfrm>
            <a:off x="2716568" y="1894200"/>
            <a:ext cx="1926728" cy="677585"/>
          </a:xfrm>
          <a:prstGeom prst="snipRoundRect">
            <a:avLst/>
          </a:prstGeom>
          <a:solidFill>
            <a:schemeClr val="accent2"/>
          </a:solidFill>
        </p:spPr>
        <p:txBody>
          <a:bodyPr wrap="square">
            <a:spAutoFit/>
          </a:bodyPr>
          <a:lstStyle/>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الرعاية</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الصحية</a:t>
            </a:r>
          </a:p>
        </p:txBody>
      </p:sp>
      <p:grpSp>
        <p:nvGrpSpPr>
          <p:cNvPr id="111" name="Group 110"/>
          <p:cNvGrpSpPr/>
          <p:nvPr/>
        </p:nvGrpSpPr>
        <p:grpSpPr>
          <a:xfrm>
            <a:off x="2716567" y="2664742"/>
            <a:ext cx="1926729" cy="3167887"/>
            <a:chOff x="6886152" y="2664742"/>
            <a:chExt cx="1926729" cy="4193258"/>
          </a:xfrm>
        </p:grpSpPr>
        <p:sp>
          <p:nvSpPr>
            <p:cNvPr id="108" name="Rectangle 107"/>
            <p:cNvSpPr/>
            <p:nvPr/>
          </p:nvSpPr>
          <p:spPr>
            <a:xfrm>
              <a:off x="6886152" y="2664742"/>
              <a:ext cx="1926728" cy="419325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4" name="Rectangle 103"/>
            <p:cNvSpPr/>
            <p:nvPr/>
          </p:nvSpPr>
          <p:spPr>
            <a:xfrm>
              <a:off x="6933051" y="2742610"/>
              <a:ext cx="1879830" cy="1751805"/>
            </a:xfrm>
            <a:prstGeom prst="rect">
              <a:avLst/>
            </a:prstGeom>
          </p:spPr>
          <p:txBody>
            <a:bodyPr wrap="square">
              <a:spAutoFit/>
            </a:bodyPr>
            <a:lstStyle/>
            <a:p>
              <a:pPr marL="171450" lvl="0" indent="-91440" algn="r" rtl="1">
                <a:buFont typeface="Arial" panose="020B0604020202020204" pitchFamily="34" charset="0"/>
                <a:buChar char="•"/>
              </a:pPr>
              <a:r>
                <a:rPr lang="ar-AE" sz="1000" dirty="0">
                  <a:solidFill>
                    <a:schemeClr val="bg1"/>
                  </a:solidFill>
                  <a:latin typeface="Tahoma" panose="020B0604030504040204" pitchFamily="34" charset="0"/>
                  <a:ea typeface="Tahoma" panose="020B0604030504040204" pitchFamily="34" charset="0"/>
                  <a:cs typeface="Tahoma" panose="020B0604030504040204" pitchFamily="34" charset="0"/>
                </a:rPr>
                <a:t>نظم معلومات المستشفى</a:t>
              </a:r>
            </a:p>
            <a:p>
              <a:pPr marL="17145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نظم معلومات الأشعة</a:t>
              </a:r>
              <a:r>
                <a:rPr lang="en-US" sz="1000" dirty="0">
                  <a:solidFill>
                    <a:srgbClr val="BFBFBF"/>
                  </a:solidFill>
                  <a:latin typeface="Tahoma" panose="020B0604030504040204" pitchFamily="34" charset="0"/>
                  <a:ea typeface="Tahoma" panose="020B0604030504040204" pitchFamily="34" charset="0"/>
                  <a:cs typeface="Tahoma" panose="020B0604030504040204" pitchFamily="34" charset="0"/>
                </a:rPr>
                <a:t>(RIS) </a:t>
              </a:r>
            </a:p>
            <a:p>
              <a:pPr marL="17145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السجلات الطبية الإلكترونية </a:t>
              </a:r>
              <a:r>
                <a:rPr lang="en-US" sz="1000" dirty="0">
                  <a:solidFill>
                    <a:srgbClr val="BFBFBF"/>
                  </a:solidFill>
                  <a:latin typeface="Tahoma" panose="020B0604030504040204" pitchFamily="34" charset="0"/>
                  <a:ea typeface="Tahoma" panose="020B0604030504040204" pitchFamily="34" charset="0"/>
                  <a:cs typeface="Tahoma" panose="020B0604030504040204" pitchFamily="34" charset="0"/>
                </a:rPr>
                <a:t>(EMR)</a:t>
              </a:r>
            </a:p>
            <a:p>
              <a:pPr marL="171450" indent="-91440" algn="r" rtl="1">
                <a:buFont typeface="Arial" panose="020B0604020202020204" pitchFamily="34" charset="0"/>
                <a:buChar char="•"/>
              </a:pPr>
              <a:r>
                <a:rPr lang="ar-AE" sz="1000" dirty="0">
                  <a:solidFill>
                    <a:schemeClr val="bg1"/>
                  </a:solidFill>
                  <a:latin typeface="Tahoma" panose="020B0604030504040204" pitchFamily="34" charset="0"/>
                  <a:ea typeface="Tahoma" panose="020B0604030504040204" pitchFamily="34" charset="0"/>
                  <a:cs typeface="Tahoma" panose="020B0604030504040204" pitchFamily="34" charset="0"/>
                </a:rPr>
                <a:t>نظم أرشفة ونقل الصور الطبية </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(PACS)</a:t>
              </a:r>
            </a:p>
            <a:p>
              <a:pPr marL="171450" lvl="0" indent="-91440" algn="r" rtl="1">
                <a:buFont typeface="Arial" panose="020B0604020202020204" pitchFamily="34" charset="0"/>
                <a:buChar char="•"/>
              </a:pPr>
              <a:r>
                <a:rPr lang="ar-AE" sz="1000" dirty="0">
                  <a:solidFill>
                    <a:schemeClr val="bg1"/>
                  </a:solidFill>
                  <a:latin typeface="Tahoma" panose="020B0604030504040204" pitchFamily="34" charset="0"/>
                  <a:ea typeface="Tahoma" panose="020B0604030504040204" pitchFamily="34" charset="0"/>
                  <a:cs typeface="Tahoma" panose="020B0604030504040204" pitchFamily="34" charset="0"/>
                </a:rPr>
                <a:t>إدارة تغيير الرعاية الصحية</a:t>
              </a:r>
            </a:p>
            <a:p>
              <a:pPr marL="171450" lvl="0" indent="-91440" algn="r" rtl="1">
                <a:buFont typeface="Arial" panose="020B0604020202020204" pitchFamily="34" charset="0"/>
                <a:buChar char="•"/>
              </a:pPr>
              <a:r>
                <a:rPr lang="ar-AE" sz="1000" dirty="0">
                  <a:solidFill>
                    <a:schemeClr val="bg1"/>
                  </a:solidFill>
                  <a:latin typeface="Tahoma" panose="020B0604030504040204" pitchFamily="34" charset="0"/>
                  <a:ea typeface="Tahoma" panose="020B0604030504040204" pitchFamily="34" charset="0"/>
                  <a:cs typeface="Tahoma" panose="020B0604030504040204" pitchFamily="34" charset="0"/>
                </a:rPr>
                <a:t>خدمات التأمين الطبي</a:t>
              </a:r>
            </a:p>
          </p:txBody>
        </p:sp>
      </p:grpSp>
      <p:pic>
        <p:nvPicPr>
          <p:cNvPr id="159" name="Picture 15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7619" y="414081"/>
            <a:ext cx="397037" cy="397037"/>
          </a:xfrm>
          <a:prstGeom prst="rect">
            <a:avLst/>
          </a:prstGeom>
        </p:spPr>
      </p:pic>
      <p:pic>
        <p:nvPicPr>
          <p:cNvPr id="160" name="Picture 15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96138" y="95785"/>
            <a:ext cx="397037" cy="397037"/>
          </a:xfrm>
          <a:prstGeom prst="rect">
            <a:avLst/>
          </a:prstGeom>
        </p:spPr>
      </p:pic>
      <p:sp>
        <p:nvSpPr>
          <p:cNvPr id="8" name="Freeform 5"/>
          <p:cNvSpPr>
            <a:spLocks noEditPoints="1"/>
          </p:cNvSpPr>
          <p:nvPr/>
        </p:nvSpPr>
        <p:spPr bwMode="auto">
          <a:xfrm>
            <a:off x="8234362" y="1225550"/>
            <a:ext cx="658813" cy="528638"/>
          </a:xfrm>
          <a:custGeom>
            <a:avLst/>
            <a:gdLst>
              <a:gd name="T0" fmla="*/ 11 w 193"/>
              <a:gd name="T1" fmla="*/ 68 h 155"/>
              <a:gd name="T2" fmla="*/ 19 w 193"/>
              <a:gd name="T3" fmla="*/ 67 h 155"/>
              <a:gd name="T4" fmla="*/ 19 w 193"/>
              <a:gd name="T5" fmla="*/ 140 h 155"/>
              <a:gd name="T6" fmla="*/ 23 w 193"/>
              <a:gd name="T7" fmla="*/ 140 h 155"/>
              <a:gd name="T8" fmla="*/ 23 w 193"/>
              <a:gd name="T9" fmla="*/ 66 h 155"/>
              <a:gd name="T10" fmla="*/ 31 w 193"/>
              <a:gd name="T11" fmla="*/ 64 h 155"/>
              <a:gd name="T12" fmla="*/ 31 w 193"/>
              <a:gd name="T13" fmla="*/ 140 h 155"/>
              <a:gd name="T14" fmla="*/ 35 w 193"/>
              <a:gd name="T15" fmla="*/ 140 h 155"/>
              <a:gd name="T16" fmla="*/ 35 w 193"/>
              <a:gd name="T17" fmla="*/ 63 h 155"/>
              <a:gd name="T18" fmla="*/ 44 w 193"/>
              <a:gd name="T19" fmla="*/ 61 h 155"/>
              <a:gd name="T20" fmla="*/ 44 w 193"/>
              <a:gd name="T21" fmla="*/ 140 h 155"/>
              <a:gd name="T22" fmla="*/ 48 w 193"/>
              <a:gd name="T23" fmla="*/ 140 h 155"/>
              <a:gd name="T24" fmla="*/ 48 w 193"/>
              <a:gd name="T25" fmla="*/ 60 h 155"/>
              <a:gd name="T26" fmla="*/ 57 w 193"/>
              <a:gd name="T27" fmla="*/ 58 h 155"/>
              <a:gd name="T28" fmla="*/ 57 w 193"/>
              <a:gd name="T29" fmla="*/ 140 h 155"/>
              <a:gd name="T30" fmla="*/ 62 w 193"/>
              <a:gd name="T31" fmla="*/ 140 h 155"/>
              <a:gd name="T32" fmla="*/ 62 w 193"/>
              <a:gd name="T33" fmla="*/ 57 h 155"/>
              <a:gd name="T34" fmla="*/ 72 w 193"/>
              <a:gd name="T35" fmla="*/ 55 h 155"/>
              <a:gd name="T36" fmla="*/ 72 w 193"/>
              <a:gd name="T37" fmla="*/ 140 h 155"/>
              <a:gd name="T38" fmla="*/ 77 w 193"/>
              <a:gd name="T39" fmla="*/ 140 h 155"/>
              <a:gd name="T40" fmla="*/ 77 w 193"/>
              <a:gd name="T41" fmla="*/ 54 h 155"/>
              <a:gd name="T42" fmla="*/ 88 w 193"/>
              <a:gd name="T43" fmla="*/ 51 h 155"/>
              <a:gd name="T44" fmla="*/ 88 w 193"/>
              <a:gd name="T45" fmla="*/ 140 h 155"/>
              <a:gd name="T46" fmla="*/ 94 w 193"/>
              <a:gd name="T47" fmla="*/ 140 h 155"/>
              <a:gd name="T48" fmla="*/ 94 w 193"/>
              <a:gd name="T49" fmla="*/ 50 h 155"/>
              <a:gd name="T50" fmla="*/ 105 w 193"/>
              <a:gd name="T51" fmla="*/ 48 h 155"/>
              <a:gd name="T52" fmla="*/ 105 w 193"/>
              <a:gd name="T53" fmla="*/ 140 h 155"/>
              <a:gd name="T54" fmla="*/ 117 w 193"/>
              <a:gd name="T55" fmla="*/ 140 h 155"/>
              <a:gd name="T56" fmla="*/ 117 w 193"/>
              <a:gd name="T57" fmla="*/ 46 h 155"/>
              <a:gd name="T58" fmla="*/ 182 w 193"/>
              <a:gd name="T59" fmla="*/ 70 h 155"/>
              <a:gd name="T60" fmla="*/ 182 w 193"/>
              <a:gd name="T61" fmla="*/ 140 h 155"/>
              <a:gd name="T62" fmla="*/ 193 w 193"/>
              <a:gd name="T63" fmla="*/ 140 h 155"/>
              <a:gd name="T64" fmla="*/ 193 w 193"/>
              <a:gd name="T65" fmla="*/ 155 h 155"/>
              <a:gd name="T66" fmla="*/ 0 w 193"/>
              <a:gd name="T67" fmla="*/ 155 h 155"/>
              <a:gd name="T68" fmla="*/ 0 w 193"/>
              <a:gd name="T69" fmla="*/ 140 h 155"/>
              <a:gd name="T70" fmla="*/ 11 w 193"/>
              <a:gd name="T71" fmla="*/ 140 h 155"/>
              <a:gd name="T72" fmla="*/ 11 w 193"/>
              <a:gd name="T73" fmla="*/ 68 h 155"/>
              <a:gd name="T74" fmla="*/ 117 w 193"/>
              <a:gd name="T75" fmla="*/ 29 h 155"/>
              <a:gd name="T76" fmla="*/ 19 w 193"/>
              <a:gd name="T77" fmla="*/ 52 h 155"/>
              <a:gd name="T78" fmla="*/ 19 w 193"/>
              <a:gd name="T79" fmla="*/ 61 h 155"/>
              <a:gd name="T80" fmla="*/ 117 w 193"/>
              <a:gd name="T81" fmla="*/ 39 h 155"/>
              <a:gd name="T82" fmla="*/ 174 w 193"/>
              <a:gd name="T83" fmla="*/ 60 h 155"/>
              <a:gd name="T84" fmla="*/ 174 w 193"/>
              <a:gd name="T85" fmla="*/ 50 h 155"/>
              <a:gd name="T86" fmla="*/ 117 w 193"/>
              <a:gd name="T87" fmla="*/ 29 h 155"/>
              <a:gd name="T88" fmla="*/ 77 w 193"/>
              <a:gd name="T89" fmla="*/ 36 h 155"/>
              <a:gd name="T90" fmla="*/ 77 w 193"/>
              <a:gd name="T91" fmla="*/ 2 h 155"/>
              <a:gd name="T92" fmla="*/ 81 w 193"/>
              <a:gd name="T93" fmla="*/ 2 h 155"/>
              <a:gd name="T94" fmla="*/ 81 w 193"/>
              <a:gd name="T95" fmla="*/ 5 h 155"/>
              <a:gd name="T96" fmla="*/ 123 w 193"/>
              <a:gd name="T97" fmla="*/ 13 h 155"/>
              <a:gd name="T98" fmla="*/ 96 w 193"/>
              <a:gd name="T99" fmla="*/ 24 h 155"/>
              <a:gd name="T100" fmla="*/ 81 w 193"/>
              <a:gd name="T101" fmla="*/ 24 h 155"/>
              <a:gd name="T102" fmla="*/ 81 w 193"/>
              <a:gd name="T103" fmla="*/ 35 h 155"/>
              <a:gd name="T104" fmla="*/ 77 w 193"/>
              <a:gd name="T105" fmla="*/ 3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 h="155">
                <a:moveTo>
                  <a:pt x="11" y="68"/>
                </a:moveTo>
                <a:cubicBezTo>
                  <a:pt x="14" y="68"/>
                  <a:pt x="16" y="67"/>
                  <a:pt x="19" y="67"/>
                </a:cubicBezTo>
                <a:cubicBezTo>
                  <a:pt x="19" y="140"/>
                  <a:pt x="19" y="140"/>
                  <a:pt x="19" y="140"/>
                </a:cubicBezTo>
                <a:cubicBezTo>
                  <a:pt x="23" y="140"/>
                  <a:pt x="23" y="140"/>
                  <a:pt x="23" y="140"/>
                </a:cubicBezTo>
                <a:cubicBezTo>
                  <a:pt x="23" y="66"/>
                  <a:pt x="23" y="66"/>
                  <a:pt x="23" y="66"/>
                </a:cubicBezTo>
                <a:cubicBezTo>
                  <a:pt x="25" y="65"/>
                  <a:pt x="28" y="65"/>
                  <a:pt x="31" y="64"/>
                </a:cubicBezTo>
                <a:cubicBezTo>
                  <a:pt x="31" y="89"/>
                  <a:pt x="31" y="115"/>
                  <a:pt x="31" y="140"/>
                </a:cubicBezTo>
                <a:cubicBezTo>
                  <a:pt x="35" y="140"/>
                  <a:pt x="35" y="140"/>
                  <a:pt x="35" y="140"/>
                </a:cubicBezTo>
                <a:cubicBezTo>
                  <a:pt x="35" y="115"/>
                  <a:pt x="35" y="89"/>
                  <a:pt x="35" y="63"/>
                </a:cubicBezTo>
                <a:cubicBezTo>
                  <a:pt x="38" y="63"/>
                  <a:pt x="41" y="62"/>
                  <a:pt x="44" y="61"/>
                </a:cubicBezTo>
                <a:cubicBezTo>
                  <a:pt x="44" y="140"/>
                  <a:pt x="44" y="140"/>
                  <a:pt x="44" y="140"/>
                </a:cubicBezTo>
                <a:cubicBezTo>
                  <a:pt x="48" y="140"/>
                  <a:pt x="48" y="140"/>
                  <a:pt x="48" y="140"/>
                </a:cubicBezTo>
                <a:cubicBezTo>
                  <a:pt x="48" y="60"/>
                  <a:pt x="48" y="60"/>
                  <a:pt x="48" y="60"/>
                </a:cubicBezTo>
                <a:cubicBezTo>
                  <a:pt x="51" y="60"/>
                  <a:pt x="54" y="59"/>
                  <a:pt x="57" y="58"/>
                </a:cubicBezTo>
                <a:cubicBezTo>
                  <a:pt x="57" y="140"/>
                  <a:pt x="57" y="140"/>
                  <a:pt x="57" y="140"/>
                </a:cubicBezTo>
                <a:cubicBezTo>
                  <a:pt x="62" y="140"/>
                  <a:pt x="62" y="140"/>
                  <a:pt x="62" y="140"/>
                </a:cubicBezTo>
                <a:cubicBezTo>
                  <a:pt x="62" y="57"/>
                  <a:pt x="62" y="57"/>
                  <a:pt x="62" y="57"/>
                </a:cubicBezTo>
                <a:cubicBezTo>
                  <a:pt x="65" y="56"/>
                  <a:pt x="69" y="56"/>
                  <a:pt x="72" y="55"/>
                </a:cubicBezTo>
                <a:cubicBezTo>
                  <a:pt x="72" y="140"/>
                  <a:pt x="72" y="140"/>
                  <a:pt x="72" y="140"/>
                </a:cubicBezTo>
                <a:cubicBezTo>
                  <a:pt x="77" y="140"/>
                  <a:pt x="77" y="140"/>
                  <a:pt x="77" y="140"/>
                </a:cubicBezTo>
                <a:cubicBezTo>
                  <a:pt x="77" y="54"/>
                  <a:pt x="77" y="54"/>
                  <a:pt x="77" y="54"/>
                </a:cubicBezTo>
                <a:cubicBezTo>
                  <a:pt x="81" y="53"/>
                  <a:pt x="84" y="52"/>
                  <a:pt x="88" y="51"/>
                </a:cubicBezTo>
                <a:cubicBezTo>
                  <a:pt x="88" y="81"/>
                  <a:pt x="88" y="111"/>
                  <a:pt x="88" y="140"/>
                </a:cubicBezTo>
                <a:cubicBezTo>
                  <a:pt x="94" y="140"/>
                  <a:pt x="94" y="140"/>
                  <a:pt x="94" y="140"/>
                </a:cubicBezTo>
                <a:cubicBezTo>
                  <a:pt x="94" y="110"/>
                  <a:pt x="94" y="80"/>
                  <a:pt x="94" y="50"/>
                </a:cubicBezTo>
                <a:cubicBezTo>
                  <a:pt x="97" y="49"/>
                  <a:pt x="101" y="49"/>
                  <a:pt x="105" y="48"/>
                </a:cubicBezTo>
                <a:cubicBezTo>
                  <a:pt x="105" y="140"/>
                  <a:pt x="105" y="140"/>
                  <a:pt x="105" y="140"/>
                </a:cubicBezTo>
                <a:cubicBezTo>
                  <a:pt x="117" y="140"/>
                  <a:pt x="117" y="140"/>
                  <a:pt x="117" y="140"/>
                </a:cubicBezTo>
                <a:cubicBezTo>
                  <a:pt x="117" y="46"/>
                  <a:pt x="117" y="46"/>
                  <a:pt x="117" y="46"/>
                </a:cubicBezTo>
                <a:cubicBezTo>
                  <a:pt x="182" y="70"/>
                  <a:pt x="182" y="70"/>
                  <a:pt x="182" y="70"/>
                </a:cubicBezTo>
                <a:cubicBezTo>
                  <a:pt x="182" y="140"/>
                  <a:pt x="182" y="140"/>
                  <a:pt x="182" y="140"/>
                </a:cubicBezTo>
                <a:cubicBezTo>
                  <a:pt x="193" y="140"/>
                  <a:pt x="193" y="140"/>
                  <a:pt x="193" y="140"/>
                </a:cubicBezTo>
                <a:cubicBezTo>
                  <a:pt x="193" y="155"/>
                  <a:pt x="193" y="155"/>
                  <a:pt x="193" y="155"/>
                </a:cubicBezTo>
                <a:cubicBezTo>
                  <a:pt x="0" y="155"/>
                  <a:pt x="0" y="155"/>
                  <a:pt x="0" y="155"/>
                </a:cubicBezTo>
                <a:cubicBezTo>
                  <a:pt x="0" y="140"/>
                  <a:pt x="0" y="140"/>
                  <a:pt x="0" y="140"/>
                </a:cubicBezTo>
                <a:cubicBezTo>
                  <a:pt x="11" y="140"/>
                  <a:pt x="11" y="140"/>
                  <a:pt x="11" y="140"/>
                </a:cubicBezTo>
                <a:lnTo>
                  <a:pt x="11" y="68"/>
                </a:lnTo>
                <a:close/>
                <a:moveTo>
                  <a:pt x="117" y="29"/>
                </a:moveTo>
                <a:cubicBezTo>
                  <a:pt x="19" y="52"/>
                  <a:pt x="19" y="52"/>
                  <a:pt x="19" y="52"/>
                </a:cubicBezTo>
                <a:cubicBezTo>
                  <a:pt x="19" y="61"/>
                  <a:pt x="19" y="61"/>
                  <a:pt x="19" y="61"/>
                </a:cubicBezTo>
                <a:cubicBezTo>
                  <a:pt x="117" y="39"/>
                  <a:pt x="117" y="39"/>
                  <a:pt x="117" y="39"/>
                </a:cubicBezTo>
                <a:cubicBezTo>
                  <a:pt x="174" y="60"/>
                  <a:pt x="174" y="60"/>
                  <a:pt x="174" y="60"/>
                </a:cubicBezTo>
                <a:cubicBezTo>
                  <a:pt x="174" y="50"/>
                  <a:pt x="174" y="50"/>
                  <a:pt x="174" y="50"/>
                </a:cubicBezTo>
                <a:lnTo>
                  <a:pt x="117" y="29"/>
                </a:lnTo>
                <a:close/>
                <a:moveTo>
                  <a:pt x="77" y="36"/>
                </a:moveTo>
                <a:cubicBezTo>
                  <a:pt x="77" y="2"/>
                  <a:pt x="77" y="2"/>
                  <a:pt x="77" y="2"/>
                </a:cubicBezTo>
                <a:cubicBezTo>
                  <a:pt x="81" y="2"/>
                  <a:pt x="81" y="2"/>
                  <a:pt x="81" y="2"/>
                </a:cubicBezTo>
                <a:cubicBezTo>
                  <a:pt x="81" y="5"/>
                  <a:pt x="81" y="5"/>
                  <a:pt x="81" y="5"/>
                </a:cubicBezTo>
                <a:cubicBezTo>
                  <a:pt x="102" y="0"/>
                  <a:pt x="100" y="15"/>
                  <a:pt x="123" y="13"/>
                </a:cubicBezTo>
                <a:cubicBezTo>
                  <a:pt x="115" y="19"/>
                  <a:pt x="106" y="30"/>
                  <a:pt x="96" y="24"/>
                </a:cubicBezTo>
                <a:cubicBezTo>
                  <a:pt x="91" y="21"/>
                  <a:pt x="85" y="22"/>
                  <a:pt x="81" y="24"/>
                </a:cubicBezTo>
                <a:cubicBezTo>
                  <a:pt x="81" y="35"/>
                  <a:pt x="81" y="35"/>
                  <a:pt x="81" y="35"/>
                </a:cubicBezTo>
                <a:lnTo>
                  <a:pt x="77" y="3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nvGrpSpPr>
          <p:cNvPr id="9" name="Group 8"/>
          <p:cNvGrpSpPr>
            <a:grpSpLocks noChangeAspect="1"/>
          </p:cNvGrpSpPr>
          <p:nvPr/>
        </p:nvGrpSpPr>
        <p:grpSpPr bwMode="auto">
          <a:xfrm>
            <a:off x="6352311" y="1173481"/>
            <a:ext cx="415925" cy="593725"/>
            <a:chOff x="1912" y="770"/>
            <a:chExt cx="262" cy="374"/>
          </a:xfrm>
          <a:solidFill>
            <a:schemeClr val="accent2"/>
          </a:solidFill>
        </p:grpSpPr>
        <p:sp>
          <p:nvSpPr>
            <p:cNvPr id="12" name="Freeform 9"/>
            <p:cNvSpPr>
              <a:spLocks noEditPoints="1"/>
            </p:cNvSpPr>
            <p:nvPr/>
          </p:nvSpPr>
          <p:spPr bwMode="auto">
            <a:xfrm>
              <a:off x="1912" y="770"/>
              <a:ext cx="262" cy="299"/>
            </a:xfrm>
            <a:custGeom>
              <a:avLst/>
              <a:gdLst>
                <a:gd name="T0" fmla="*/ 15 w 132"/>
                <a:gd name="T1" fmla="*/ 152 h 152"/>
                <a:gd name="T2" fmla="*/ 117 w 132"/>
                <a:gd name="T3" fmla="*/ 152 h 152"/>
                <a:gd name="T4" fmla="*/ 132 w 132"/>
                <a:gd name="T5" fmla="*/ 138 h 152"/>
                <a:gd name="T6" fmla="*/ 132 w 132"/>
                <a:gd name="T7" fmla="*/ 14 h 152"/>
                <a:gd name="T8" fmla="*/ 117 w 132"/>
                <a:gd name="T9" fmla="*/ 0 h 152"/>
                <a:gd name="T10" fmla="*/ 44 w 132"/>
                <a:gd name="T11" fmla="*/ 0 h 152"/>
                <a:gd name="T12" fmla="*/ 33 w 132"/>
                <a:gd name="T13" fmla="*/ 4 h 152"/>
                <a:gd name="T14" fmla="*/ 5 w 132"/>
                <a:gd name="T15" fmla="*/ 34 h 152"/>
                <a:gd name="T16" fmla="*/ 0 w 132"/>
                <a:gd name="T17" fmla="*/ 44 h 152"/>
                <a:gd name="T18" fmla="*/ 0 w 132"/>
                <a:gd name="T19" fmla="*/ 138 h 152"/>
                <a:gd name="T20" fmla="*/ 15 w 132"/>
                <a:gd name="T21" fmla="*/ 152 h 152"/>
                <a:gd name="T22" fmla="*/ 122 w 132"/>
                <a:gd name="T23" fmla="*/ 14 h 152"/>
                <a:gd name="T24" fmla="*/ 122 w 132"/>
                <a:gd name="T25" fmla="*/ 138 h 152"/>
                <a:gd name="T26" fmla="*/ 117 w 132"/>
                <a:gd name="T27" fmla="*/ 142 h 152"/>
                <a:gd name="T28" fmla="*/ 15 w 132"/>
                <a:gd name="T29" fmla="*/ 142 h 152"/>
                <a:gd name="T30" fmla="*/ 10 w 132"/>
                <a:gd name="T31" fmla="*/ 138 h 152"/>
                <a:gd name="T32" fmla="*/ 10 w 132"/>
                <a:gd name="T33" fmla="*/ 45 h 152"/>
                <a:gd name="T34" fmla="*/ 40 w 132"/>
                <a:gd name="T35" fmla="*/ 45 h 152"/>
                <a:gd name="T36" fmla="*/ 45 w 132"/>
                <a:gd name="T37" fmla="*/ 40 h 152"/>
                <a:gd name="T38" fmla="*/ 45 w 132"/>
                <a:gd name="T39" fmla="*/ 9 h 152"/>
                <a:gd name="T40" fmla="*/ 117 w 132"/>
                <a:gd name="T41" fmla="*/ 9 h 152"/>
                <a:gd name="T42" fmla="*/ 122 w 132"/>
                <a:gd name="T43" fmla="*/ 14 h 152"/>
                <a:gd name="T44" fmla="*/ 35 w 132"/>
                <a:gd name="T45" fmla="*/ 15 h 152"/>
                <a:gd name="T46" fmla="*/ 35 w 132"/>
                <a:gd name="T47" fmla="*/ 36 h 152"/>
                <a:gd name="T48" fmla="*/ 17 w 132"/>
                <a:gd name="T49" fmla="*/ 36 h 152"/>
                <a:gd name="T50" fmla="*/ 35 w 132"/>
                <a:gd name="T51" fmla="*/ 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152">
                  <a:moveTo>
                    <a:pt x="15" y="152"/>
                  </a:moveTo>
                  <a:cubicBezTo>
                    <a:pt x="117" y="152"/>
                    <a:pt x="117" y="152"/>
                    <a:pt x="117" y="152"/>
                  </a:cubicBezTo>
                  <a:cubicBezTo>
                    <a:pt x="125" y="152"/>
                    <a:pt x="132" y="145"/>
                    <a:pt x="132" y="138"/>
                  </a:cubicBezTo>
                  <a:cubicBezTo>
                    <a:pt x="132" y="14"/>
                    <a:pt x="132" y="14"/>
                    <a:pt x="132" y="14"/>
                  </a:cubicBezTo>
                  <a:cubicBezTo>
                    <a:pt x="132" y="6"/>
                    <a:pt x="125" y="0"/>
                    <a:pt x="117" y="0"/>
                  </a:cubicBezTo>
                  <a:cubicBezTo>
                    <a:pt x="44" y="0"/>
                    <a:pt x="44" y="0"/>
                    <a:pt x="44" y="0"/>
                  </a:cubicBezTo>
                  <a:cubicBezTo>
                    <a:pt x="40" y="0"/>
                    <a:pt x="36" y="1"/>
                    <a:pt x="33" y="4"/>
                  </a:cubicBezTo>
                  <a:cubicBezTo>
                    <a:pt x="5" y="34"/>
                    <a:pt x="5" y="34"/>
                    <a:pt x="5" y="34"/>
                  </a:cubicBezTo>
                  <a:cubicBezTo>
                    <a:pt x="2" y="37"/>
                    <a:pt x="0" y="40"/>
                    <a:pt x="0" y="44"/>
                  </a:cubicBezTo>
                  <a:cubicBezTo>
                    <a:pt x="0" y="138"/>
                    <a:pt x="0" y="138"/>
                    <a:pt x="0" y="138"/>
                  </a:cubicBezTo>
                  <a:cubicBezTo>
                    <a:pt x="0" y="145"/>
                    <a:pt x="7" y="152"/>
                    <a:pt x="15" y="152"/>
                  </a:cubicBezTo>
                  <a:moveTo>
                    <a:pt x="122" y="14"/>
                  </a:moveTo>
                  <a:cubicBezTo>
                    <a:pt x="122" y="138"/>
                    <a:pt x="122" y="138"/>
                    <a:pt x="122" y="138"/>
                  </a:cubicBezTo>
                  <a:cubicBezTo>
                    <a:pt x="122" y="140"/>
                    <a:pt x="120" y="142"/>
                    <a:pt x="117" y="142"/>
                  </a:cubicBezTo>
                  <a:cubicBezTo>
                    <a:pt x="15" y="142"/>
                    <a:pt x="15" y="142"/>
                    <a:pt x="15" y="142"/>
                  </a:cubicBezTo>
                  <a:cubicBezTo>
                    <a:pt x="12" y="142"/>
                    <a:pt x="10" y="140"/>
                    <a:pt x="10" y="138"/>
                  </a:cubicBezTo>
                  <a:cubicBezTo>
                    <a:pt x="10" y="45"/>
                    <a:pt x="10" y="45"/>
                    <a:pt x="10" y="45"/>
                  </a:cubicBezTo>
                  <a:cubicBezTo>
                    <a:pt x="40" y="45"/>
                    <a:pt x="40" y="45"/>
                    <a:pt x="40" y="45"/>
                  </a:cubicBezTo>
                  <a:cubicBezTo>
                    <a:pt x="42" y="45"/>
                    <a:pt x="45" y="43"/>
                    <a:pt x="45" y="40"/>
                  </a:cubicBezTo>
                  <a:cubicBezTo>
                    <a:pt x="45" y="9"/>
                    <a:pt x="45" y="9"/>
                    <a:pt x="45" y="9"/>
                  </a:cubicBezTo>
                  <a:cubicBezTo>
                    <a:pt x="117" y="9"/>
                    <a:pt x="117" y="9"/>
                    <a:pt x="117" y="9"/>
                  </a:cubicBezTo>
                  <a:cubicBezTo>
                    <a:pt x="120" y="9"/>
                    <a:pt x="122" y="11"/>
                    <a:pt x="122" y="14"/>
                  </a:cubicBezTo>
                  <a:moveTo>
                    <a:pt x="35" y="15"/>
                  </a:moveTo>
                  <a:cubicBezTo>
                    <a:pt x="35" y="36"/>
                    <a:pt x="35" y="36"/>
                    <a:pt x="35" y="36"/>
                  </a:cubicBezTo>
                  <a:cubicBezTo>
                    <a:pt x="17" y="36"/>
                    <a:pt x="17" y="36"/>
                    <a:pt x="17" y="36"/>
                  </a:cubicBezTo>
                  <a:lnTo>
                    <a:pt x="3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4" name="Freeform 10"/>
            <p:cNvSpPr>
              <a:spLocks/>
            </p:cNvSpPr>
            <p:nvPr/>
          </p:nvSpPr>
          <p:spPr bwMode="auto">
            <a:xfrm>
              <a:off x="1950" y="998"/>
              <a:ext cx="182" cy="10"/>
            </a:xfrm>
            <a:custGeom>
              <a:avLst/>
              <a:gdLst>
                <a:gd name="T0" fmla="*/ 87 w 92"/>
                <a:gd name="T1" fmla="*/ 0 h 5"/>
                <a:gd name="T2" fmla="*/ 6 w 92"/>
                <a:gd name="T3" fmla="*/ 0 h 5"/>
                <a:gd name="T4" fmla="*/ 0 w 92"/>
                <a:gd name="T5" fmla="*/ 3 h 5"/>
                <a:gd name="T6" fmla="*/ 6 w 92"/>
                <a:gd name="T7" fmla="*/ 5 h 5"/>
                <a:gd name="T8" fmla="*/ 87 w 92"/>
                <a:gd name="T9" fmla="*/ 5 h 5"/>
                <a:gd name="T10" fmla="*/ 92 w 92"/>
                <a:gd name="T11" fmla="*/ 3 h 5"/>
                <a:gd name="T12" fmla="*/ 87 w 9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7" y="0"/>
                  </a:moveTo>
                  <a:cubicBezTo>
                    <a:pt x="6" y="0"/>
                    <a:pt x="6" y="0"/>
                    <a:pt x="6" y="0"/>
                  </a:cubicBezTo>
                  <a:cubicBezTo>
                    <a:pt x="3" y="0"/>
                    <a:pt x="0" y="1"/>
                    <a:pt x="0" y="3"/>
                  </a:cubicBezTo>
                  <a:cubicBezTo>
                    <a:pt x="0" y="4"/>
                    <a:pt x="3" y="5"/>
                    <a:pt x="6" y="5"/>
                  </a:cubicBezTo>
                  <a:cubicBezTo>
                    <a:pt x="87" y="5"/>
                    <a:pt x="87" y="5"/>
                    <a:pt x="87" y="5"/>
                  </a:cubicBezTo>
                  <a:cubicBezTo>
                    <a:pt x="90" y="5"/>
                    <a:pt x="92" y="4"/>
                    <a:pt x="92" y="3"/>
                  </a:cubicBezTo>
                  <a:cubicBezTo>
                    <a:pt x="92" y="1"/>
                    <a:pt x="90" y="0"/>
                    <a:pt x="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5" name="Freeform 11"/>
            <p:cNvSpPr>
              <a:spLocks/>
            </p:cNvSpPr>
            <p:nvPr/>
          </p:nvSpPr>
          <p:spPr bwMode="auto">
            <a:xfrm>
              <a:off x="1950" y="973"/>
              <a:ext cx="182" cy="10"/>
            </a:xfrm>
            <a:custGeom>
              <a:avLst/>
              <a:gdLst>
                <a:gd name="T0" fmla="*/ 87 w 92"/>
                <a:gd name="T1" fmla="*/ 0 h 5"/>
                <a:gd name="T2" fmla="*/ 6 w 92"/>
                <a:gd name="T3" fmla="*/ 0 h 5"/>
                <a:gd name="T4" fmla="*/ 0 w 92"/>
                <a:gd name="T5" fmla="*/ 2 h 5"/>
                <a:gd name="T6" fmla="*/ 6 w 92"/>
                <a:gd name="T7" fmla="*/ 5 h 5"/>
                <a:gd name="T8" fmla="*/ 87 w 92"/>
                <a:gd name="T9" fmla="*/ 5 h 5"/>
                <a:gd name="T10" fmla="*/ 92 w 92"/>
                <a:gd name="T11" fmla="*/ 2 h 5"/>
                <a:gd name="T12" fmla="*/ 87 w 9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7" y="0"/>
                  </a:moveTo>
                  <a:cubicBezTo>
                    <a:pt x="6" y="0"/>
                    <a:pt x="6" y="0"/>
                    <a:pt x="6" y="0"/>
                  </a:cubicBezTo>
                  <a:cubicBezTo>
                    <a:pt x="3" y="0"/>
                    <a:pt x="0" y="1"/>
                    <a:pt x="0" y="2"/>
                  </a:cubicBezTo>
                  <a:cubicBezTo>
                    <a:pt x="0" y="4"/>
                    <a:pt x="3" y="5"/>
                    <a:pt x="6" y="5"/>
                  </a:cubicBezTo>
                  <a:cubicBezTo>
                    <a:pt x="87" y="5"/>
                    <a:pt x="87" y="5"/>
                    <a:pt x="87" y="5"/>
                  </a:cubicBezTo>
                  <a:cubicBezTo>
                    <a:pt x="90" y="5"/>
                    <a:pt x="92" y="4"/>
                    <a:pt x="92" y="2"/>
                  </a:cubicBezTo>
                  <a:cubicBezTo>
                    <a:pt x="92" y="1"/>
                    <a:pt x="90" y="0"/>
                    <a:pt x="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6" name="Freeform 12"/>
            <p:cNvSpPr>
              <a:spLocks/>
            </p:cNvSpPr>
            <p:nvPr/>
          </p:nvSpPr>
          <p:spPr bwMode="auto">
            <a:xfrm>
              <a:off x="2021" y="855"/>
              <a:ext cx="111" cy="10"/>
            </a:xfrm>
            <a:custGeom>
              <a:avLst/>
              <a:gdLst>
                <a:gd name="T0" fmla="*/ 51 w 56"/>
                <a:gd name="T1" fmla="*/ 0 h 5"/>
                <a:gd name="T2" fmla="*/ 5 w 56"/>
                <a:gd name="T3" fmla="*/ 0 h 5"/>
                <a:gd name="T4" fmla="*/ 0 w 56"/>
                <a:gd name="T5" fmla="*/ 3 h 5"/>
                <a:gd name="T6" fmla="*/ 5 w 56"/>
                <a:gd name="T7" fmla="*/ 5 h 5"/>
                <a:gd name="T8" fmla="*/ 51 w 56"/>
                <a:gd name="T9" fmla="*/ 5 h 5"/>
                <a:gd name="T10" fmla="*/ 56 w 56"/>
                <a:gd name="T11" fmla="*/ 3 h 5"/>
                <a:gd name="T12" fmla="*/ 51 w 5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6" h="5">
                  <a:moveTo>
                    <a:pt x="51" y="0"/>
                  </a:moveTo>
                  <a:cubicBezTo>
                    <a:pt x="5" y="0"/>
                    <a:pt x="5" y="0"/>
                    <a:pt x="5" y="0"/>
                  </a:cubicBezTo>
                  <a:cubicBezTo>
                    <a:pt x="2" y="0"/>
                    <a:pt x="0" y="1"/>
                    <a:pt x="0" y="3"/>
                  </a:cubicBezTo>
                  <a:cubicBezTo>
                    <a:pt x="0" y="4"/>
                    <a:pt x="2" y="5"/>
                    <a:pt x="5" y="5"/>
                  </a:cubicBezTo>
                  <a:cubicBezTo>
                    <a:pt x="51" y="5"/>
                    <a:pt x="51" y="5"/>
                    <a:pt x="51" y="5"/>
                  </a:cubicBezTo>
                  <a:cubicBezTo>
                    <a:pt x="54" y="5"/>
                    <a:pt x="56" y="4"/>
                    <a:pt x="56" y="3"/>
                  </a:cubicBezTo>
                  <a:cubicBezTo>
                    <a:pt x="56" y="1"/>
                    <a:pt x="54"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7" name="Freeform 13"/>
            <p:cNvSpPr>
              <a:spLocks/>
            </p:cNvSpPr>
            <p:nvPr/>
          </p:nvSpPr>
          <p:spPr bwMode="auto">
            <a:xfrm>
              <a:off x="2021" y="833"/>
              <a:ext cx="111" cy="10"/>
            </a:xfrm>
            <a:custGeom>
              <a:avLst/>
              <a:gdLst>
                <a:gd name="T0" fmla="*/ 51 w 56"/>
                <a:gd name="T1" fmla="*/ 0 h 5"/>
                <a:gd name="T2" fmla="*/ 5 w 56"/>
                <a:gd name="T3" fmla="*/ 0 h 5"/>
                <a:gd name="T4" fmla="*/ 0 w 56"/>
                <a:gd name="T5" fmla="*/ 3 h 5"/>
                <a:gd name="T6" fmla="*/ 5 w 56"/>
                <a:gd name="T7" fmla="*/ 5 h 5"/>
                <a:gd name="T8" fmla="*/ 51 w 56"/>
                <a:gd name="T9" fmla="*/ 5 h 5"/>
                <a:gd name="T10" fmla="*/ 56 w 56"/>
                <a:gd name="T11" fmla="*/ 3 h 5"/>
                <a:gd name="T12" fmla="*/ 51 w 5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6" h="5">
                  <a:moveTo>
                    <a:pt x="51" y="0"/>
                  </a:moveTo>
                  <a:cubicBezTo>
                    <a:pt x="5" y="0"/>
                    <a:pt x="5" y="0"/>
                    <a:pt x="5" y="0"/>
                  </a:cubicBezTo>
                  <a:cubicBezTo>
                    <a:pt x="2" y="0"/>
                    <a:pt x="0" y="1"/>
                    <a:pt x="0" y="3"/>
                  </a:cubicBezTo>
                  <a:cubicBezTo>
                    <a:pt x="0" y="4"/>
                    <a:pt x="2" y="5"/>
                    <a:pt x="5" y="5"/>
                  </a:cubicBezTo>
                  <a:cubicBezTo>
                    <a:pt x="51" y="5"/>
                    <a:pt x="51" y="5"/>
                    <a:pt x="51" y="5"/>
                  </a:cubicBezTo>
                  <a:cubicBezTo>
                    <a:pt x="54" y="5"/>
                    <a:pt x="56" y="4"/>
                    <a:pt x="56" y="3"/>
                  </a:cubicBezTo>
                  <a:cubicBezTo>
                    <a:pt x="56" y="1"/>
                    <a:pt x="54"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8" name="Freeform 14"/>
            <p:cNvSpPr>
              <a:spLocks noEditPoints="1"/>
            </p:cNvSpPr>
            <p:nvPr/>
          </p:nvSpPr>
          <p:spPr bwMode="auto">
            <a:xfrm>
              <a:off x="1954" y="880"/>
              <a:ext cx="61" cy="69"/>
            </a:xfrm>
            <a:custGeom>
              <a:avLst/>
              <a:gdLst>
                <a:gd name="T0" fmla="*/ 31 w 31"/>
                <a:gd name="T1" fmla="*/ 32 h 35"/>
                <a:gd name="T2" fmla="*/ 31 w 31"/>
                <a:gd name="T3" fmla="*/ 33 h 35"/>
                <a:gd name="T4" fmla="*/ 31 w 31"/>
                <a:gd name="T5" fmla="*/ 34 h 35"/>
                <a:gd name="T6" fmla="*/ 30 w 31"/>
                <a:gd name="T7" fmla="*/ 34 h 35"/>
                <a:gd name="T8" fmla="*/ 28 w 31"/>
                <a:gd name="T9" fmla="*/ 35 h 35"/>
                <a:gd name="T10" fmla="*/ 26 w 31"/>
                <a:gd name="T11" fmla="*/ 34 h 35"/>
                <a:gd name="T12" fmla="*/ 25 w 31"/>
                <a:gd name="T13" fmla="*/ 34 h 35"/>
                <a:gd name="T14" fmla="*/ 24 w 31"/>
                <a:gd name="T15" fmla="*/ 34 h 35"/>
                <a:gd name="T16" fmla="*/ 24 w 31"/>
                <a:gd name="T17" fmla="*/ 33 h 35"/>
                <a:gd name="T18" fmla="*/ 22 w 31"/>
                <a:gd name="T19" fmla="*/ 27 h 35"/>
                <a:gd name="T20" fmla="*/ 9 w 31"/>
                <a:gd name="T21" fmla="*/ 27 h 35"/>
                <a:gd name="T22" fmla="*/ 6 w 31"/>
                <a:gd name="T23" fmla="*/ 33 h 35"/>
                <a:gd name="T24" fmla="*/ 6 w 31"/>
                <a:gd name="T25" fmla="*/ 34 h 35"/>
                <a:gd name="T26" fmla="*/ 6 w 31"/>
                <a:gd name="T27" fmla="*/ 34 h 35"/>
                <a:gd name="T28" fmla="*/ 5 w 31"/>
                <a:gd name="T29" fmla="*/ 34 h 35"/>
                <a:gd name="T30" fmla="*/ 3 w 31"/>
                <a:gd name="T31" fmla="*/ 35 h 35"/>
                <a:gd name="T32" fmla="*/ 1 w 31"/>
                <a:gd name="T33" fmla="*/ 34 h 35"/>
                <a:gd name="T34" fmla="*/ 0 w 31"/>
                <a:gd name="T35" fmla="*/ 34 h 35"/>
                <a:gd name="T36" fmla="*/ 0 w 31"/>
                <a:gd name="T37" fmla="*/ 33 h 35"/>
                <a:gd name="T38" fmla="*/ 0 w 31"/>
                <a:gd name="T39" fmla="*/ 32 h 35"/>
                <a:gd name="T40" fmla="*/ 11 w 31"/>
                <a:gd name="T41" fmla="*/ 1 h 35"/>
                <a:gd name="T42" fmla="*/ 11 w 31"/>
                <a:gd name="T43" fmla="*/ 0 h 35"/>
                <a:gd name="T44" fmla="*/ 12 w 31"/>
                <a:gd name="T45" fmla="*/ 0 h 35"/>
                <a:gd name="T46" fmla="*/ 13 w 31"/>
                <a:gd name="T47" fmla="*/ 0 h 35"/>
                <a:gd name="T48" fmla="*/ 15 w 31"/>
                <a:gd name="T49" fmla="*/ 0 h 35"/>
                <a:gd name="T50" fmla="*/ 18 w 31"/>
                <a:gd name="T51" fmla="*/ 0 h 35"/>
                <a:gd name="T52" fmla="*/ 19 w 31"/>
                <a:gd name="T53" fmla="*/ 0 h 35"/>
                <a:gd name="T54" fmla="*/ 20 w 31"/>
                <a:gd name="T55" fmla="*/ 0 h 35"/>
                <a:gd name="T56" fmla="*/ 20 w 31"/>
                <a:gd name="T57" fmla="*/ 1 h 35"/>
                <a:gd name="T58" fmla="*/ 31 w 31"/>
                <a:gd name="T59" fmla="*/ 32 h 35"/>
                <a:gd name="T60" fmla="*/ 15 w 31"/>
                <a:gd name="T61" fmla="*/ 7 h 35"/>
                <a:gd name="T62" fmla="*/ 15 w 31"/>
                <a:gd name="T63" fmla="*/ 7 h 35"/>
                <a:gd name="T64" fmla="*/ 10 w 31"/>
                <a:gd name="T65" fmla="*/ 21 h 35"/>
                <a:gd name="T66" fmla="*/ 20 w 31"/>
                <a:gd name="T67" fmla="*/ 21 h 35"/>
                <a:gd name="T68" fmla="*/ 15 w 31"/>
                <a:gd name="T6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35">
                  <a:moveTo>
                    <a:pt x="31" y="32"/>
                  </a:moveTo>
                  <a:cubicBezTo>
                    <a:pt x="31" y="32"/>
                    <a:pt x="31" y="33"/>
                    <a:pt x="31" y="33"/>
                  </a:cubicBezTo>
                  <a:cubicBezTo>
                    <a:pt x="31" y="34"/>
                    <a:pt x="31" y="34"/>
                    <a:pt x="31" y="34"/>
                  </a:cubicBezTo>
                  <a:cubicBezTo>
                    <a:pt x="31" y="34"/>
                    <a:pt x="31" y="34"/>
                    <a:pt x="30" y="34"/>
                  </a:cubicBezTo>
                  <a:cubicBezTo>
                    <a:pt x="30" y="35"/>
                    <a:pt x="29" y="35"/>
                    <a:pt x="28" y="35"/>
                  </a:cubicBezTo>
                  <a:cubicBezTo>
                    <a:pt x="27" y="35"/>
                    <a:pt x="26" y="35"/>
                    <a:pt x="26" y="34"/>
                  </a:cubicBezTo>
                  <a:cubicBezTo>
                    <a:pt x="25" y="34"/>
                    <a:pt x="25" y="34"/>
                    <a:pt x="25" y="34"/>
                  </a:cubicBezTo>
                  <a:cubicBezTo>
                    <a:pt x="24" y="34"/>
                    <a:pt x="24" y="34"/>
                    <a:pt x="24" y="34"/>
                  </a:cubicBezTo>
                  <a:cubicBezTo>
                    <a:pt x="24" y="34"/>
                    <a:pt x="24" y="34"/>
                    <a:pt x="24" y="33"/>
                  </a:cubicBezTo>
                  <a:cubicBezTo>
                    <a:pt x="22" y="27"/>
                    <a:pt x="22" y="27"/>
                    <a:pt x="22" y="27"/>
                  </a:cubicBezTo>
                  <a:cubicBezTo>
                    <a:pt x="9" y="27"/>
                    <a:pt x="9" y="27"/>
                    <a:pt x="9" y="27"/>
                  </a:cubicBezTo>
                  <a:cubicBezTo>
                    <a:pt x="6" y="33"/>
                    <a:pt x="6" y="33"/>
                    <a:pt x="6" y="33"/>
                  </a:cubicBezTo>
                  <a:cubicBezTo>
                    <a:pt x="6" y="33"/>
                    <a:pt x="6" y="34"/>
                    <a:pt x="6" y="34"/>
                  </a:cubicBezTo>
                  <a:cubicBezTo>
                    <a:pt x="6" y="34"/>
                    <a:pt x="6" y="34"/>
                    <a:pt x="6" y="34"/>
                  </a:cubicBezTo>
                  <a:cubicBezTo>
                    <a:pt x="5" y="34"/>
                    <a:pt x="5" y="34"/>
                    <a:pt x="5" y="34"/>
                  </a:cubicBezTo>
                  <a:cubicBezTo>
                    <a:pt x="4" y="35"/>
                    <a:pt x="3" y="35"/>
                    <a:pt x="3" y="35"/>
                  </a:cubicBezTo>
                  <a:cubicBezTo>
                    <a:pt x="2" y="35"/>
                    <a:pt x="1" y="34"/>
                    <a:pt x="1" y="34"/>
                  </a:cubicBezTo>
                  <a:cubicBezTo>
                    <a:pt x="0" y="34"/>
                    <a:pt x="0" y="34"/>
                    <a:pt x="0" y="34"/>
                  </a:cubicBezTo>
                  <a:cubicBezTo>
                    <a:pt x="0" y="34"/>
                    <a:pt x="0" y="34"/>
                    <a:pt x="0" y="33"/>
                  </a:cubicBezTo>
                  <a:cubicBezTo>
                    <a:pt x="0" y="33"/>
                    <a:pt x="0" y="32"/>
                    <a:pt x="0" y="32"/>
                  </a:cubicBezTo>
                  <a:cubicBezTo>
                    <a:pt x="11" y="1"/>
                    <a:pt x="11" y="1"/>
                    <a:pt x="11" y="1"/>
                  </a:cubicBezTo>
                  <a:cubicBezTo>
                    <a:pt x="11" y="1"/>
                    <a:pt x="11" y="1"/>
                    <a:pt x="11" y="0"/>
                  </a:cubicBezTo>
                  <a:cubicBezTo>
                    <a:pt x="11" y="0"/>
                    <a:pt x="11" y="0"/>
                    <a:pt x="12" y="0"/>
                  </a:cubicBezTo>
                  <a:cubicBezTo>
                    <a:pt x="12" y="0"/>
                    <a:pt x="12" y="0"/>
                    <a:pt x="13" y="0"/>
                  </a:cubicBezTo>
                  <a:cubicBezTo>
                    <a:pt x="14" y="0"/>
                    <a:pt x="14" y="0"/>
                    <a:pt x="15" y="0"/>
                  </a:cubicBezTo>
                  <a:cubicBezTo>
                    <a:pt x="16" y="0"/>
                    <a:pt x="17" y="0"/>
                    <a:pt x="18" y="0"/>
                  </a:cubicBezTo>
                  <a:cubicBezTo>
                    <a:pt x="18" y="0"/>
                    <a:pt x="19" y="0"/>
                    <a:pt x="19" y="0"/>
                  </a:cubicBezTo>
                  <a:cubicBezTo>
                    <a:pt x="19" y="0"/>
                    <a:pt x="20" y="0"/>
                    <a:pt x="20" y="0"/>
                  </a:cubicBezTo>
                  <a:cubicBezTo>
                    <a:pt x="20" y="1"/>
                    <a:pt x="20" y="1"/>
                    <a:pt x="20" y="1"/>
                  </a:cubicBezTo>
                  <a:lnTo>
                    <a:pt x="31" y="32"/>
                  </a:lnTo>
                  <a:close/>
                  <a:moveTo>
                    <a:pt x="15" y="7"/>
                  </a:moveTo>
                  <a:cubicBezTo>
                    <a:pt x="15" y="7"/>
                    <a:pt x="15" y="7"/>
                    <a:pt x="15" y="7"/>
                  </a:cubicBezTo>
                  <a:cubicBezTo>
                    <a:pt x="10" y="21"/>
                    <a:pt x="10" y="21"/>
                    <a:pt x="10" y="21"/>
                  </a:cubicBezTo>
                  <a:cubicBezTo>
                    <a:pt x="20" y="21"/>
                    <a:pt x="20" y="21"/>
                    <a:pt x="20" y="21"/>
                  </a:cubicBezTo>
                  <a:lnTo>
                    <a:pt x="1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19" name="Freeform 15"/>
            <p:cNvSpPr>
              <a:spLocks noEditPoints="1"/>
            </p:cNvSpPr>
            <p:nvPr/>
          </p:nvSpPr>
          <p:spPr bwMode="auto">
            <a:xfrm>
              <a:off x="2025" y="880"/>
              <a:ext cx="46" cy="69"/>
            </a:xfrm>
            <a:custGeom>
              <a:avLst/>
              <a:gdLst>
                <a:gd name="T0" fmla="*/ 23 w 23"/>
                <a:gd name="T1" fmla="*/ 10 h 35"/>
                <a:gd name="T2" fmla="*/ 22 w 23"/>
                <a:gd name="T3" fmla="*/ 16 h 35"/>
                <a:gd name="T4" fmla="*/ 20 w 23"/>
                <a:gd name="T5" fmla="*/ 19 h 35"/>
                <a:gd name="T6" fmla="*/ 16 w 23"/>
                <a:gd name="T7" fmla="*/ 22 h 35"/>
                <a:gd name="T8" fmla="*/ 10 w 23"/>
                <a:gd name="T9" fmla="*/ 22 h 35"/>
                <a:gd name="T10" fmla="*/ 7 w 23"/>
                <a:gd name="T11" fmla="*/ 22 h 35"/>
                <a:gd name="T12" fmla="*/ 7 w 23"/>
                <a:gd name="T13" fmla="*/ 33 h 35"/>
                <a:gd name="T14" fmla="*/ 7 w 23"/>
                <a:gd name="T15" fmla="*/ 34 h 35"/>
                <a:gd name="T16" fmla="*/ 6 w 23"/>
                <a:gd name="T17" fmla="*/ 34 h 35"/>
                <a:gd name="T18" fmla="*/ 5 w 23"/>
                <a:gd name="T19" fmla="*/ 34 h 35"/>
                <a:gd name="T20" fmla="*/ 3 w 23"/>
                <a:gd name="T21" fmla="*/ 35 h 35"/>
                <a:gd name="T22" fmla="*/ 2 w 23"/>
                <a:gd name="T23" fmla="*/ 34 h 35"/>
                <a:gd name="T24" fmla="*/ 0 w 23"/>
                <a:gd name="T25" fmla="*/ 34 h 35"/>
                <a:gd name="T26" fmla="*/ 0 w 23"/>
                <a:gd name="T27" fmla="*/ 34 h 35"/>
                <a:gd name="T28" fmla="*/ 0 w 23"/>
                <a:gd name="T29" fmla="*/ 33 h 35"/>
                <a:gd name="T30" fmla="*/ 0 w 23"/>
                <a:gd name="T31" fmla="*/ 2 h 35"/>
                <a:gd name="T32" fmla="*/ 0 w 23"/>
                <a:gd name="T33" fmla="*/ 1 h 35"/>
                <a:gd name="T34" fmla="*/ 2 w 23"/>
                <a:gd name="T35" fmla="*/ 0 h 35"/>
                <a:gd name="T36" fmla="*/ 10 w 23"/>
                <a:gd name="T37" fmla="*/ 0 h 35"/>
                <a:gd name="T38" fmla="*/ 13 w 23"/>
                <a:gd name="T39" fmla="*/ 0 h 35"/>
                <a:gd name="T40" fmla="*/ 15 w 23"/>
                <a:gd name="T41" fmla="*/ 0 h 35"/>
                <a:gd name="T42" fmla="*/ 18 w 23"/>
                <a:gd name="T43" fmla="*/ 2 h 35"/>
                <a:gd name="T44" fmla="*/ 21 w 23"/>
                <a:gd name="T45" fmla="*/ 4 h 35"/>
                <a:gd name="T46" fmla="*/ 23 w 23"/>
                <a:gd name="T47" fmla="*/ 7 h 35"/>
                <a:gd name="T48" fmla="*/ 23 w 23"/>
                <a:gd name="T49" fmla="*/ 10 h 35"/>
                <a:gd name="T50" fmla="*/ 16 w 23"/>
                <a:gd name="T51" fmla="*/ 11 h 35"/>
                <a:gd name="T52" fmla="*/ 15 w 23"/>
                <a:gd name="T53" fmla="*/ 8 h 35"/>
                <a:gd name="T54" fmla="*/ 14 w 23"/>
                <a:gd name="T55" fmla="*/ 6 h 35"/>
                <a:gd name="T56" fmla="*/ 12 w 23"/>
                <a:gd name="T57" fmla="*/ 5 h 35"/>
                <a:gd name="T58" fmla="*/ 10 w 23"/>
                <a:gd name="T59" fmla="*/ 5 h 35"/>
                <a:gd name="T60" fmla="*/ 7 w 23"/>
                <a:gd name="T61" fmla="*/ 5 h 35"/>
                <a:gd name="T62" fmla="*/ 7 w 23"/>
                <a:gd name="T63" fmla="*/ 17 h 35"/>
                <a:gd name="T64" fmla="*/ 10 w 23"/>
                <a:gd name="T65" fmla="*/ 17 h 35"/>
                <a:gd name="T66" fmla="*/ 13 w 23"/>
                <a:gd name="T67" fmla="*/ 17 h 35"/>
                <a:gd name="T68" fmla="*/ 15 w 23"/>
                <a:gd name="T69" fmla="*/ 15 h 35"/>
                <a:gd name="T70" fmla="*/ 16 w 23"/>
                <a:gd name="T71" fmla="*/ 13 h 35"/>
                <a:gd name="T72" fmla="*/ 16 w 23"/>
                <a:gd name="T73"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35">
                  <a:moveTo>
                    <a:pt x="23" y="10"/>
                  </a:moveTo>
                  <a:cubicBezTo>
                    <a:pt x="23" y="12"/>
                    <a:pt x="23" y="14"/>
                    <a:pt x="22" y="16"/>
                  </a:cubicBezTo>
                  <a:cubicBezTo>
                    <a:pt x="22" y="17"/>
                    <a:pt x="21" y="18"/>
                    <a:pt x="20" y="19"/>
                  </a:cubicBezTo>
                  <a:cubicBezTo>
                    <a:pt x="19" y="20"/>
                    <a:pt x="17" y="21"/>
                    <a:pt x="16" y="22"/>
                  </a:cubicBezTo>
                  <a:cubicBezTo>
                    <a:pt x="14" y="22"/>
                    <a:pt x="12" y="22"/>
                    <a:pt x="10" y="22"/>
                  </a:cubicBezTo>
                  <a:cubicBezTo>
                    <a:pt x="7" y="22"/>
                    <a:pt x="7" y="22"/>
                    <a:pt x="7" y="22"/>
                  </a:cubicBezTo>
                  <a:cubicBezTo>
                    <a:pt x="7" y="33"/>
                    <a:pt x="7" y="33"/>
                    <a:pt x="7" y="33"/>
                  </a:cubicBezTo>
                  <a:cubicBezTo>
                    <a:pt x="7" y="34"/>
                    <a:pt x="7" y="34"/>
                    <a:pt x="7" y="34"/>
                  </a:cubicBezTo>
                  <a:cubicBezTo>
                    <a:pt x="6" y="34"/>
                    <a:pt x="6" y="34"/>
                    <a:pt x="6" y="34"/>
                  </a:cubicBezTo>
                  <a:cubicBezTo>
                    <a:pt x="6" y="34"/>
                    <a:pt x="5" y="34"/>
                    <a:pt x="5" y="34"/>
                  </a:cubicBezTo>
                  <a:cubicBezTo>
                    <a:pt x="4" y="34"/>
                    <a:pt x="4" y="35"/>
                    <a:pt x="3" y="35"/>
                  </a:cubicBezTo>
                  <a:cubicBezTo>
                    <a:pt x="3" y="35"/>
                    <a:pt x="2" y="34"/>
                    <a:pt x="2" y="34"/>
                  </a:cubicBezTo>
                  <a:cubicBezTo>
                    <a:pt x="1" y="34"/>
                    <a:pt x="1" y="34"/>
                    <a:pt x="0" y="34"/>
                  </a:cubicBezTo>
                  <a:cubicBezTo>
                    <a:pt x="0" y="34"/>
                    <a:pt x="0" y="34"/>
                    <a:pt x="0" y="34"/>
                  </a:cubicBezTo>
                  <a:cubicBezTo>
                    <a:pt x="0" y="34"/>
                    <a:pt x="0" y="34"/>
                    <a:pt x="0" y="33"/>
                  </a:cubicBezTo>
                  <a:cubicBezTo>
                    <a:pt x="0" y="2"/>
                    <a:pt x="0" y="2"/>
                    <a:pt x="0" y="2"/>
                  </a:cubicBezTo>
                  <a:cubicBezTo>
                    <a:pt x="0" y="2"/>
                    <a:pt x="0" y="1"/>
                    <a:pt x="0" y="1"/>
                  </a:cubicBezTo>
                  <a:cubicBezTo>
                    <a:pt x="1" y="0"/>
                    <a:pt x="1" y="0"/>
                    <a:pt x="2" y="0"/>
                  </a:cubicBezTo>
                  <a:cubicBezTo>
                    <a:pt x="10" y="0"/>
                    <a:pt x="10" y="0"/>
                    <a:pt x="10" y="0"/>
                  </a:cubicBezTo>
                  <a:cubicBezTo>
                    <a:pt x="11" y="0"/>
                    <a:pt x="12" y="0"/>
                    <a:pt x="13" y="0"/>
                  </a:cubicBezTo>
                  <a:cubicBezTo>
                    <a:pt x="13" y="0"/>
                    <a:pt x="14" y="0"/>
                    <a:pt x="15" y="0"/>
                  </a:cubicBezTo>
                  <a:cubicBezTo>
                    <a:pt x="16" y="1"/>
                    <a:pt x="17" y="1"/>
                    <a:pt x="18" y="2"/>
                  </a:cubicBezTo>
                  <a:cubicBezTo>
                    <a:pt x="19" y="2"/>
                    <a:pt x="20" y="3"/>
                    <a:pt x="21" y="4"/>
                  </a:cubicBezTo>
                  <a:cubicBezTo>
                    <a:pt x="22" y="4"/>
                    <a:pt x="22" y="5"/>
                    <a:pt x="23" y="7"/>
                  </a:cubicBezTo>
                  <a:cubicBezTo>
                    <a:pt x="23" y="8"/>
                    <a:pt x="23" y="9"/>
                    <a:pt x="23" y="10"/>
                  </a:cubicBezTo>
                  <a:moveTo>
                    <a:pt x="16" y="11"/>
                  </a:moveTo>
                  <a:cubicBezTo>
                    <a:pt x="16" y="10"/>
                    <a:pt x="16" y="9"/>
                    <a:pt x="15" y="8"/>
                  </a:cubicBezTo>
                  <a:cubicBezTo>
                    <a:pt x="15" y="7"/>
                    <a:pt x="14" y="7"/>
                    <a:pt x="14" y="6"/>
                  </a:cubicBezTo>
                  <a:cubicBezTo>
                    <a:pt x="13" y="6"/>
                    <a:pt x="13" y="6"/>
                    <a:pt x="12" y="5"/>
                  </a:cubicBezTo>
                  <a:cubicBezTo>
                    <a:pt x="11" y="5"/>
                    <a:pt x="10" y="5"/>
                    <a:pt x="10" y="5"/>
                  </a:cubicBezTo>
                  <a:cubicBezTo>
                    <a:pt x="7" y="5"/>
                    <a:pt x="7" y="5"/>
                    <a:pt x="7" y="5"/>
                  </a:cubicBezTo>
                  <a:cubicBezTo>
                    <a:pt x="7" y="17"/>
                    <a:pt x="7" y="17"/>
                    <a:pt x="7" y="17"/>
                  </a:cubicBezTo>
                  <a:cubicBezTo>
                    <a:pt x="10" y="17"/>
                    <a:pt x="10" y="17"/>
                    <a:pt x="10" y="17"/>
                  </a:cubicBezTo>
                  <a:cubicBezTo>
                    <a:pt x="11" y="17"/>
                    <a:pt x="12" y="17"/>
                    <a:pt x="13" y="17"/>
                  </a:cubicBezTo>
                  <a:cubicBezTo>
                    <a:pt x="13" y="16"/>
                    <a:pt x="14" y="16"/>
                    <a:pt x="15" y="15"/>
                  </a:cubicBezTo>
                  <a:cubicBezTo>
                    <a:pt x="15" y="15"/>
                    <a:pt x="15" y="14"/>
                    <a:pt x="16" y="13"/>
                  </a:cubicBezTo>
                  <a:cubicBezTo>
                    <a:pt x="16" y="13"/>
                    <a:pt x="16" y="12"/>
                    <a:pt x="16"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20" name="Freeform 16"/>
            <p:cNvSpPr>
              <a:spLocks noEditPoints="1"/>
            </p:cNvSpPr>
            <p:nvPr/>
          </p:nvSpPr>
          <p:spPr bwMode="auto">
            <a:xfrm>
              <a:off x="2083" y="880"/>
              <a:ext cx="45" cy="69"/>
            </a:xfrm>
            <a:custGeom>
              <a:avLst/>
              <a:gdLst>
                <a:gd name="T0" fmla="*/ 23 w 23"/>
                <a:gd name="T1" fmla="*/ 10 h 35"/>
                <a:gd name="T2" fmla="*/ 22 w 23"/>
                <a:gd name="T3" fmla="*/ 16 h 35"/>
                <a:gd name="T4" fmla="*/ 20 w 23"/>
                <a:gd name="T5" fmla="*/ 19 h 35"/>
                <a:gd name="T6" fmla="*/ 16 w 23"/>
                <a:gd name="T7" fmla="*/ 22 h 35"/>
                <a:gd name="T8" fmla="*/ 10 w 23"/>
                <a:gd name="T9" fmla="*/ 22 h 35"/>
                <a:gd name="T10" fmla="*/ 7 w 23"/>
                <a:gd name="T11" fmla="*/ 22 h 35"/>
                <a:gd name="T12" fmla="*/ 7 w 23"/>
                <a:gd name="T13" fmla="*/ 33 h 35"/>
                <a:gd name="T14" fmla="*/ 7 w 23"/>
                <a:gd name="T15" fmla="*/ 34 h 35"/>
                <a:gd name="T16" fmla="*/ 6 w 23"/>
                <a:gd name="T17" fmla="*/ 34 h 35"/>
                <a:gd name="T18" fmla="*/ 5 w 23"/>
                <a:gd name="T19" fmla="*/ 34 h 35"/>
                <a:gd name="T20" fmla="*/ 3 w 23"/>
                <a:gd name="T21" fmla="*/ 35 h 35"/>
                <a:gd name="T22" fmla="*/ 2 w 23"/>
                <a:gd name="T23" fmla="*/ 34 h 35"/>
                <a:gd name="T24" fmla="*/ 0 w 23"/>
                <a:gd name="T25" fmla="*/ 34 h 35"/>
                <a:gd name="T26" fmla="*/ 0 w 23"/>
                <a:gd name="T27" fmla="*/ 34 h 35"/>
                <a:gd name="T28" fmla="*/ 0 w 23"/>
                <a:gd name="T29" fmla="*/ 33 h 35"/>
                <a:gd name="T30" fmla="*/ 0 w 23"/>
                <a:gd name="T31" fmla="*/ 2 h 35"/>
                <a:gd name="T32" fmla="*/ 0 w 23"/>
                <a:gd name="T33" fmla="*/ 1 h 35"/>
                <a:gd name="T34" fmla="*/ 2 w 23"/>
                <a:gd name="T35" fmla="*/ 0 h 35"/>
                <a:gd name="T36" fmla="*/ 10 w 23"/>
                <a:gd name="T37" fmla="*/ 0 h 35"/>
                <a:gd name="T38" fmla="*/ 13 w 23"/>
                <a:gd name="T39" fmla="*/ 0 h 35"/>
                <a:gd name="T40" fmla="*/ 15 w 23"/>
                <a:gd name="T41" fmla="*/ 0 h 35"/>
                <a:gd name="T42" fmla="*/ 18 w 23"/>
                <a:gd name="T43" fmla="*/ 2 h 35"/>
                <a:gd name="T44" fmla="*/ 21 w 23"/>
                <a:gd name="T45" fmla="*/ 4 h 35"/>
                <a:gd name="T46" fmla="*/ 23 w 23"/>
                <a:gd name="T47" fmla="*/ 7 h 35"/>
                <a:gd name="T48" fmla="*/ 23 w 23"/>
                <a:gd name="T49" fmla="*/ 10 h 35"/>
                <a:gd name="T50" fmla="*/ 16 w 23"/>
                <a:gd name="T51" fmla="*/ 11 h 35"/>
                <a:gd name="T52" fmla="*/ 15 w 23"/>
                <a:gd name="T53" fmla="*/ 8 h 35"/>
                <a:gd name="T54" fmla="*/ 14 w 23"/>
                <a:gd name="T55" fmla="*/ 6 h 35"/>
                <a:gd name="T56" fmla="*/ 12 w 23"/>
                <a:gd name="T57" fmla="*/ 5 h 35"/>
                <a:gd name="T58" fmla="*/ 10 w 23"/>
                <a:gd name="T59" fmla="*/ 5 h 35"/>
                <a:gd name="T60" fmla="*/ 7 w 23"/>
                <a:gd name="T61" fmla="*/ 5 h 35"/>
                <a:gd name="T62" fmla="*/ 7 w 23"/>
                <a:gd name="T63" fmla="*/ 17 h 35"/>
                <a:gd name="T64" fmla="*/ 10 w 23"/>
                <a:gd name="T65" fmla="*/ 17 h 35"/>
                <a:gd name="T66" fmla="*/ 13 w 23"/>
                <a:gd name="T67" fmla="*/ 17 h 35"/>
                <a:gd name="T68" fmla="*/ 15 w 23"/>
                <a:gd name="T69" fmla="*/ 15 h 35"/>
                <a:gd name="T70" fmla="*/ 16 w 23"/>
                <a:gd name="T71" fmla="*/ 13 h 35"/>
                <a:gd name="T72" fmla="*/ 16 w 23"/>
                <a:gd name="T73"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35">
                  <a:moveTo>
                    <a:pt x="23" y="10"/>
                  </a:moveTo>
                  <a:cubicBezTo>
                    <a:pt x="23" y="12"/>
                    <a:pt x="23" y="14"/>
                    <a:pt x="22" y="16"/>
                  </a:cubicBezTo>
                  <a:cubicBezTo>
                    <a:pt x="22" y="17"/>
                    <a:pt x="21" y="18"/>
                    <a:pt x="20" y="19"/>
                  </a:cubicBezTo>
                  <a:cubicBezTo>
                    <a:pt x="19" y="20"/>
                    <a:pt x="17" y="21"/>
                    <a:pt x="16" y="22"/>
                  </a:cubicBezTo>
                  <a:cubicBezTo>
                    <a:pt x="14" y="22"/>
                    <a:pt x="12" y="22"/>
                    <a:pt x="10" y="22"/>
                  </a:cubicBezTo>
                  <a:cubicBezTo>
                    <a:pt x="7" y="22"/>
                    <a:pt x="7" y="22"/>
                    <a:pt x="7" y="22"/>
                  </a:cubicBezTo>
                  <a:cubicBezTo>
                    <a:pt x="7" y="33"/>
                    <a:pt x="7" y="33"/>
                    <a:pt x="7" y="33"/>
                  </a:cubicBezTo>
                  <a:cubicBezTo>
                    <a:pt x="7" y="34"/>
                    <a:pt x="7" y="34"/>
                    <a:pt x="7" y="34"/>
                  </a:cubicBezTo>
                  <a:cubicBezTo>
                    <a:pt x="6" y="34"/>
                    <a:pt x="6" y="34"/>
                    <a:pt x="6" y="34"/>
                  </a:cubicBezTo>
                  <a:cubicBezTo>
                    <a:pt x="6" y="34"/>
                    <a:pt x="5" y="34"/>
                    <a:pt x="5" y="34"/>
                  </a:cubicBezTo>
                  <a:cubicBezTo>
                    <a:pt x="4" y="34"/>
                    <a:pt x="4" y="35"/>
                    <a:pt x="3" y="35"/>
                  </a:cubicBezTo>
                  <a:cubicBezTo>
                    <a:pt x="3" y="35"/>
                    <a:pt x="2" y="34"/>
                    <a:pt x="2" y="34"/>
                  </a:cubicBezTo>
                  <a:cubicBezTo>
                    <a:pt x="1" y="34"/>
                    <a:pt x="1" y="34"/>
                    <a:pt x="0" y="34"/>
                  </a:cubicBezTo>
                  <a:cubicBezTo>
                    <a:pt x="0" y="34"/>
                    <a:pt x="0" y="34"/>
                    <a:pt x="0" y="34"/>
                  </a:cubicBezTo>
                  <a:cubicBezTo>
                    <a:pt x="0" y="34"/>
                    <a:pt x="0" y="34"/>
                    <a:pt x="0" y="33"/>
                  </a:cubicBezTo>
                  <a:cubicBezTo>
                    <a:pt x="0" y="2"/>
                    <a:pt x="0" y="2"/>
                    <a:pt x="0" y="2"/>
                  </a:cubicBezTo>
                  <a:cubicBezTo>
                    <a:pt x="0" y="2"/>
                    <a:pt x="0" y="1"/>
                    <a:pt x="0" y="1"/>
                  </a:cubicBezTo>
                  <a:cubicBezTo>
                    <a:pt x="1" y="0"/>
                    <a:pt x="1" y="0"/>
                    <a:pt x="2" y="0"/>
                  </a:cubicBezTo>
                  <a:cubicBezTo>
                    <a:pt x="10" y="0"/>
                    <a:pt x="10" y="0"/>
                    <a:pt x="10" y="0"/>
                  </a:cubicBezTo>
                  <a:cubicBezTo>
                    <a:pt x="11" y="0"/>
                    <a:pt x="12" y="0"/>
                    <a:pt x="13" y="0"/>
                  </a:cubicBezTo>
                  <a:cubicBezTo>
                    <a:pt x="13" y="0"/>
                    <a:pt x="14" y="0"/>
                    <a:pt x="15" y="0"/>
                  </a:cubicBezTo>
                  <a:cubicBezTo>
                    <a:pt x="16" y="1"/>
                    <a:pt x="17" y="1"/>
                    <a:pt x="18" y="2"/>
                  </a:cubicBezTo>
                  <a:cubicBezTo>
                    <a:pt x="19" y="2"/>
                    <a:pt x="20" y="3"/>
                    <a:pt x="21" y="4"/>
                  </a:cubicBezTo>
                  <a:cubicBezTo>
                    <a:pt x="22" y="4"/>
                    <a:pt x="22" y="5"/>
                    <a:pt x="23" y="7"/>
                  </a:cubicBezTo>
                  <a:cubicBezTo>
                    <a:pt x="23" y="8"/>
                    <a:pt x="23" y="9"/>
                    <a:pt x="23" y="10"/>
                  </a:cubicBezTo>
                  <a:moveTo>
                    <a:pt x="16" y="11"/>
                  </a:moveTo>
                  <a:cubicBezTo>
                    <a:pt x="16" y="10"/>
                    <a:pt x="16" y="9"/>
                    <a:pt x="15" y="8"/>
                  </a:cubicBezTo>
                  <a:cubicBezTo>
                    <a:pt x="15" y="7"/>
                    <a:pt x="14" y="7"/>
                    <a:pt x="14" y="6"/>
                  </a:cubicBezTo>
                  <a:cubicBezTo>
                    <a:pt x="13" y="6"/>
                    <a:pt x="12" y="6"/>
                    <a:pt x="12" y="5"/>
                  </a:cubicBezTo>
                  <a:cubicBezTo>
                    <a:pt x="11" y="5"/>
                    <a:pt x="10" y="5"/>
                    <a:pt x="10" y="5"/>
                  </a:cubicBezTo>
                  <a:cubicBezTo>
                    <a:pt x="7" y="5"/>
                    <a:pt x="7" y="5"/>
                    <a:pt x="7" y="5"/>
                  </a:cubicBezTo>
                  <a:cubicBezTo>
                    <a:pt x="7" y="17"/>
                    <a:pt x="7" y="17"/>
                    <a:pt x="7" y="17"/>
                  </a:cubicBezTo>
                  <a:cubicBezTo>
                    <a:pt x="10" y="17"/>
                    <a:pt x="10" y="17"/>
                    <a:pt x="10" y="17"/>
                  </a:cubicBezTo>
                  <a:cubicBezTo>
                    <a:pt x="11" y="17"/>
                    <a:pt x="12" y="17"/>
                    <a:pt x="13" y="17"/>
                  </a:cubicBezTo>
                  <a:cubicBezTo>
                    <a:pt x="13" y="16"/>
                    <a:pt x="14" y="16"/>
                    <a:pt x="15" y="15"/>
                  </a:cubicBezTo>
                  <a:cubicBezTo>
                    <a:pt x="15" y="15"/>
                    <a:pt x="15" y="14"/>
                    <a:pt x="16" y="13"/>
                  </a:cubicBezTo>
                  <a:cubicBezTo>
                    <a:pt x="16" y="13"/>
                    <a:pt x="16" y="12"/>
                    <a:pt x="16"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21" name="Freeform 17"/>
            <p:cNvSpPr>
              <a:spLocks/>
            </p:cNvSpPr>
            <p:nvPr/>
          </p:nvSpPr>
          <p:spPr bwMode="auto">
            <a:xfrm>
              <a:off x="2011" y="1008"/>
              <a:ext cx="104" cy="136"/>
            </a:xfrm>
            <a:custGeom>
              <a:avLst/>
              <a:gdLst>
                <a:gd name="T0" fmla="*/ 48 w 52"/>
                <a:gd name="T1" fmla="*/ 36 h 69"/>
                <a:gd name="T2" fmla="*/ 29 w 52"/>
                <a:gd name="T3" fmla="*/ 27 h 69"/>
                <a:gd name="T4" fmla="*/ 29 w 52"/>
                <a:gd name="T5" fmla="*/ 6 h 69"/>
                <a:gd name="T6" fmla="*/ 23 w 52"/>
                <a:gd name="T7" fmla="*/ 0 h 69"/>
                <a:gd name="T8" fmla="*/ 18 w 52"/>
                <a:gd name="T9" fmla="*/ 6 h 69"/>
                <a:gd name="T10" fmla="*/ 18 w 52"/>
                <a:gd name="T11" fmla="*/ 46 h 69"/>
                <a:gd name="T12" fmla="*/ 16 w 52"/>
                <a:gd name="T13" fmla="*/ 47 h 69"/>
                <a:gd name="T14" fmla="*/ 11 w 52"/>
                <a:gd name="T15" fmla="*/ 39 h 69"/>
                <a:gd name="T16" fmla="*/ 3 w 52"/>
                <a:gd name="T17" fmla="*/ 37 h 69"/>
                <a:gd name="T18" fmla="*/ 2 w 52"/>
                <a:gd name="T19" fmla="*/ 45 h 69"/>
                <a:gd name="T20" fmla="*/ 17 w 52"/>
                <a:gd name="T21" fmla="*/ 67 h 69"/>
                <a:gd name="T22" fmla="*/ 17 w 52"/>
                <a:gd name="T23" fmla="*/ 69 h 69"/>
                <a:gd name="T24" fmla="*/ 48 w 52"/>
                <a:gd name="T25" fmla="*/ 69 h 69"/>
                <a:gd name="T26" fmla="*/ 50 w 52"/>
                <a:gd name="T27" fmla="*/ 64 h 69"/>
                <a:gd name="T28" fmla="*/ 52 w 52"/>
                <a:gd name="T29" fmla="*/ 56 h 69"/>
                <a:gd name="T30" fmla="*/ 52 w 52"/>
                <a:gd name="T31" fmla="*/ 42 h 69"/>
                <a:gd name="T32" fmla="*/ 48 w 52"/>
                <a:gd name="T33"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9">
                  <a:moveTo>
                    <a:pt x="48" y="36"/>
                  </a:moveTo>
                  <a:cubicBezTo>
                    <a:pt x="29" y="27"/>
                    <a:pt x="29" y="27"/>
                    <a:pt x="29" y="27"/>
                  </a:cubicBezTo>
                  <a:cubicBezTo>
                    <a:pt x="29" y="6"/>
                    <a:pt x="29" y="6"/>
                    <a:pt x="29" y="6"/>
                  </a:cubicBezTo>
                  <a:cubicBezTo>
                    <a:pt x="29" y="2"/>
                    <a:pt x="26" y="0"/>
                    <a:pt x="23" y="0"/>
                  </a:cubicBezTo>
                  <a:cubicBezTo>
                    <a:pt x="20" y="0"/>
                    <a:pt x="18" y="2"/>
                    <a:pt x="18" y="6"/>
                  </a:cubicBezTo>
                  <a:cubicBezTo>
                    <a:pt x="18" y="46"/>
                    <a:pt x="18" y="46"/>
                    <a:pt x="18" y="46"/>
                  </a:cubicBezTo>
                  <a:cubicBezTo>
                    <a:pt x="16" y="47"/>
                    <a:pt x="16" y="47"/>
                    <a:pt x="16" y="47"/>
                  </a:cubicBezTo>
                  <a:cubicBezTo>
                    <a:pt x="11" y="39"/>
                    <a:pt x="11" y="39"/>
                    <a:pt x="11" y="39"/>
                  </a:cubicBezTo>
                  <a:cubicBezTo>
                    <a:pt x="9" y="36"/>
                    <a:pt x="6" y="36"/>
                    <a:pt x="3" y="37"/>
                  </a:cubicBezTo>
                  <a:cubicBezTo>
                    <a:pt x="1" y="39"/>
                    <a:pt x="0" y="43"/>
                    <a:pt x="2" y="45"/>
                  </a:cubicBezTo>
                  <a:cubicBezTo>
                    <a:pt x="17" y="67"/>
                    <a:pt x="17" y="67"/>
                    <a:pt x="17" y="67"/>
                  </a:cubicBezTo>
                  <a:cubicBezTo>
                    <a:pt x="17" y="69"/>
                    <a:pt x="17" y="69"/>
                    <a:pt x="17" y="69"/>
                  </a:cubicBezTo>
                  <a:cubicBezTo>
                    <a:pt x="48" y="69"/>
                    <a:pt x="48" y="69"/>
                    <a:pt x="48" y="69"/>
                  </a:cubicBezTo>
                  <a:cubicBezTo>
                    <a:pt x="50" y="64"/>
                    <a:pt x="50" y="64"/>
                    <a:pt x="50" y="64"/>
                  </a:cubicBezTo>
                  <a:cubicBezTo>
                    <a:pt x="51" y="62"/>
                    <a:pt x="52" y="59"/>
                    <a:pt x="52" y="56"/>
                  </a:cubicBezTo>
                  <a:cubicBezTo>
                    <a:pt x="52" y="42"/>
                    <a:pt x="52" y="42"/>
                    <a:pt x="52" y="42"/>
                  </a:cubicBezTo>
                  <a:cubicBezTo>
                    <a:pt x="52" y="39"/>
                    <a:pt x="50" y="37"/>
                    <a:pt x="48"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grpSp>
        <p:nvGrpSpPr>
          <p:cNvPr id="36" name="Group 28"/>
          <p:cNvGrpSpPr>
            <a:grpSpLocks noChangeAspect="1"/>
          </p:cNvGrpSpPr>
          <p:nvPr/>
        </p:nvGrpSpPr>
        <p:grpSpPr bwMode="auto">
          <a:xfrm>
            <a:off x="4076558" y="1217613"/>
            <a:ext cx="566738" cy="492125"/>
            <a:chOff x="4302" y="767"/>
            <a:chExt cx="357" cy="310"/>
          </a:xfrm>
          <a:solidFill>
            <a:schemeClr val="accent2"/>
          </a:solidFill>
        </p:grpSpPr>
        <p:sp>
          <p:nvSpPr>
            <p:cNvPr id="50" name="Freeform 29"/>
            <p:cNvSpPr>
              <a:spLocks/>
            </p:cNvSpPr>
            <p:nvPr/>
          </p:nvSpPr>
          <p:spPr bwMode="auto">
            <a:xfrm>
              <a:off x="4371" y="930"/>
              <a:ext cx="250" cy="147"/>
            </a:xfrm>
            <a:custGeom>
              <a:avLst/>
              <a:gdLst>
                <a:gd name="T0" fmla="*/ 101 w 151"/>
                <a:gd name="T1" fmla="*/ 8 h 88"/>
                <a:gd name="T2" fmla="*/ 98 w 151"/>
                <a:gd name="T3" fmla="*/ 0 h 88"/>
                <a:gd name="T4" fmla="*/ 96 w 151"/>
                <a:gd name="T5" fmla="*/ 11 h 88"/>
                <a:gd name="T6" fmla="*/ 87 w 151"/>
                <a:gd name="T7" fmla="*/ 60 h 88"/>
                <a:gd name="T8" fmla="*/ 87 w 151"/>
                <a:gd name="T9" fmla="*/ 60 h 88"/>
                <a:gd name="T10" fmla="*/ 82 w 151"/>
                <a:gd name="T11" fmla="*/ 66 h 88"/>
                <a:gd name="T12" fmla="*/ 71 w 151"/>
                <a:gd name="T13" fmla="*/ 62 h 88"/>
                <a:gd name="T14" fmla="*/ 52 w 151"/>
                <a:gd name="T15" fmla="*/ 15 h 88"/>
                <a:gd name="T16" fmla="*/ 51 w 151"/>
                <a:gd name="T17" fmla="*/ 12 h 88"/>
                <a:gd name="T18" fmla="*/ 48 w 151"/>
                <a:gd name="T19" fmla="*/ 18 h 88"/>
                <a:gd name="T20" fmla="*/ 44 w 151"/>
                <a:gd name="T21" fmla="*/ 24 h 88"/>
                <a:gd name="T22" fmla="*/ 37 w 151"/>
                <a:gd name="T23" fmla="*/ 28 h 88"/>
                <a:gd name="T24" fmla="*/ 0 w 151"/>
                <a:gd name="T25" fmla="*/ 28 h 88"/>
                <a:gd name="T26" fmla="*/ 70 w 151"/>
                <a:gd name="T27" fmla="*/ 88 h 88"/>
                <a:gd name="T28" fmla="*/ 151 w 151"/>
                <a:gd name="T29" fmla="*/ 11 h 88"/>
                <a:gd name="T30" fmla="*/ 109 w 151"/>
                <a:gd name="T31" fmla="*/ 13 h 88"/>
                <a:gd name="T32" fmla="*/ 101 w 151"/>
                <a:gd name="T33"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88">
                  <a:moveTo>
                    <a:pt x="101" y="8"/>
                  </a:moveTo>
                  <a:cubicBezTo>
                    <a:pt x="98" y="0"/>
                    <a:pt x="98" y="0"/>
                    <a:pt x="98" y="0"/>
                  </a:cubicBezTo>
                  <a:cubicBezTo>
                    <a:pt x="96" y="11"/>
                    <a:pt x="96" y="11"/>
                    <a:pt x="96" y="11"/>
                  </a:cubicBezTo>
                  <a:cubicBezTo>
                    <a:pt x="87" y="60"/>
                    <a:pt x="87" y="60"/>
                    <a:pt x="87" y="60"/>
                  </a:cubicBezTo>
                  <a:cubicBezTo>
                    <a:pt x="87" y="60"/>
                    <a:pt x="87" y="60"/>
                    <a:pt x="87" y="60"/>
                  </a:cubicBezTo>
                  <a:cubicBezTo>
                    <a:pt x="86" y="63"/>
                    <a:pt x="85" y="65"/>
                    <a:pt x="82" y="66"/>
                  </a:cubicBezTo>
                  <a:cubicBezTo>
                    <a:pt x="78" y="68"/>
                    <a:pt x="73" y="66"/>
                    <a:pt x="71" y="62"/>
                  </a:cubicBezTo>
                  <a:cubicBezTo>
                    <a:pt x="52" y="15"/>
                    <a:pt x="52" y="15"/>
                    <a:pt x="52" y="15"/>
                  </a:cubicBezTo>
                  <a:cubicBezTo>
                    <a:pt x="51" y="12"/>
                    <a:pt x="51" y="12"/>
                    <a:pt x="51" y="12"/>
                  </a:cubicBezTo>
                  <a:cubicBezTo>
                    <a:pt x="48" y="18"/>
                    <a:pt x="48" y="18"/>
                    <a:pt x="48" y="18"/>
                  </a:cubicBezTo>
                  <a:cubicBezTo>
                    <a:pt x="44" y="24"/>
                    <a:pt x="44" y="24"/>
                    <a:pt x="44" y="24"/>
                  </a:cubicBezTo>
                  <a:cubicBezTo>
                    <a:pt x="43" y="26"/>
                    <a:pt x="40" y="28"/>
                    <a:pt x="37" y="28"/>
                  </a:cubicBezTo>
                  <a:cubicBezTo>
                    <a:pt x="0" y="28"/>
                    <a:pt x="0" y="28"/>
                    <a:pt x="0" y="28"/>
                  </a:cubicBezTo>
                  <a:cubicBezTo>
                    <a:pt x="15" y="48"/>
                    <a:pt x="38" y="69"/>
                    <a:pt x="70" y="88"/>
                  </a:cubicBezTo>
                  <a:cubicBezTo>
                    <a:pt x="112" y="64"/>
                    <a:pt x="138" y="36"/>
                    <a:pt x="151" y="11"/>
                  </a:cubicBezTo>
                  <a:cubicBezTo>
                    <a:pt x="109" y="13"/>
                    <a:pt x="109" y="13"/>
                    <a:pt x="109" y="13"/>
                  </a:cubicBezTo>
                  <a:cubicBezTo>
                    <a:pt x="106" y="13"/>
                    <a:pt x="102" y="11"/>
                    <a:pt x="101"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1" name="Freeform 30"/>
            <p:cNvSpPr>
              <a:spLocks/>
            </p:cNvSpPr>
            <p:nvPr/>
          </p:nvSpPr>
          <p:spPr bwMode="auto">
            <a:xfrm>
              <a:off x="4302" y="767"/>
              <a:ext cx="357" cy="213"/>
            </a:xfrm>
            <a:custGeom>
              <a:avLst/>
              <a:gdLst>
                <a:gd name="T0" fmla="*/ 112 w 216"/>
                <a:gd name="T1" fmla="*/ 30 h 128"/>
                <a:gd name="T2" fmla="*/ 32 w 216"/>
                <a:gd name="T3" fmla="*/ 110 h 128"/>
                <a:gd name="T4" fmla="*/ 74 w 216"/>
                <a:gd name="T5" fmla="*/ 110 h 128"/>
                <a:gd name="T6" fmla="*/ 75 w 216"/>
                <a:gd name="T7" fmla="*/ 108 h 128"/>
                <a:gd name="T8" fmla="*/ 87 w 216"/>
                <a:gd name="T9" fmla="*/ 87 h 128"/>
                <a:gd name="T10" fmla="*/ 98 w 216"/>
                <a:gd name="T11" fmla="*/ 84 h 128"/>
                <a:gd name="T12" fmla="*/ 101 w 216"/>
                <a:gd name="T13" fmla="*/ 88 h 128"/>
                <a:gd name="T14" fmla="*/ 109 w 216"/>
                <a:gd name="T15" fmla="*/ 107 h 128"/>
                <a:gd name="T16" fmla="*/ 118 w 216"/>
                <a:gd name="T17" fmla="*/ 128 h 128"/>
                <a:gd name="T18" fmla="*/ 122 w 216"/>
                <a:gd name="T19" fmla="*/ 106 h 128"/>
                <a:gd name="T20" fmla="*/ 128 w 216"/>
                <a:gd name="T21" fmla="*/ 70 h 128"/>
                <a:gd name="T22" fmla="*/ 138 w 216"/>
                <a:gd name="T23" fmla="*/ 63 h 128"/>
                <a:gd name="T24" fmla="*/ 144 w 216"/>
                <a:gd name="T25" fmla="*/ 69 h 128"/>
                <a:gd name="T26" fmla="*/ 145 w 216"/>
                <a:gd name="T27" fmla="*/ 71 h 128"/>
                <a:gd name="T28" fmla="*/ 155 w 216"/>
                <a:gd name="T29" fmla="*/ 95 h 128"/>
                <a:gd name="T30" fmla="*/ 200 w 216"/>
                <a:gd name="T31" fmla="*/ 93 h 128"/>
                <a:gd name="T32" fmla="*/ 112 w 216"/>
                <a:gd name="T33" fmla="*/ 3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128">
                  <a:moveTo>
                    <a:pt x="112" y="30"/>
                  </a:moveTo>
                  <a:cubicBezTo>
                    <a:pt x="42" y="0"/>
                    <a:pt x="0" y="49"/>
                    <a:pt x="32" y="110"/>
                  </a:cubicBezTo>
                  <a:cubicBezTo>
                    <a:pt x="74" y="110"/>
                    <a:pt x="74" y="110"/>
                    <a:pt x="74" y="110"/>
                  </a:cubicBezTo>
                  <a:cubicBezTo>
                    <a:pt x="75" y="108"/>
                    <a:pt x="75" y="108"/>
                    <a:pt x="75" y="108"/>
                  </a:cubicBezTo>
                  <a:cubicBezTo>
                    <a:pt x="87" y="87"/>
                    <a:pt x="87" y="87"/>
                    <a:pt x="87" y="87"/>
                  </a:cubicBezTo>
                  <a:cubicBezTo>
                    <a:pt x="89" y="83"/>
                    <a:pt x="94" y="82"/>
                    <a:pt x="98" y="84"/>
                  </a:cubicBezTo>
                  <a:cubicBezTo>
                    <a:pt x="99" y="85"/>
                    <a:pt x="101" y="86"/>
                    <a:pt x="101" y="88"/>
                  </a:cubicBezTo>
                  <a:cubicBezTo>
                    <a:pt x="109" y="107"/>
                    <a:pt x="109" y="107"/>
                    <a:pt x="109" y="107"/>
                  </a:cubicBezTo>
                  <a:cubicBezTo>
                    <a:pt x="118" y="128"/>
                    <a:pt x="118" y="128"/>
                    <a:pt x="118" y="128"/>
                  </a:cubicBezTo>
                  <a:cubicBezTo>
                    <a:pt x="122" y="106"/>
                    <a:pt x="122" y="106"/>
                    <a:pt x="122" y="106"/>
                  </a:cubicBezTo>
                  <a:cubicBezTo>
                    <a:pt x="128" y="70"/>
                    <a:pt x="128" y="70"/>
                    <a:pt x="128" y="70"/>
                  </a:cubicBezTo>
                  <a:cubicBezTo>
                    <a:pt x="129" y="66"/>
                    <a:pt x="133" y="63"/>
                    <a:pt x="138" y="63"/>
                  </a:cubicBezTo>
                  <a:cubicBezTo>
                    <a:pt x="140" y="64"/>
                    <a:pt x="143" y="66"/>
                    <a:pt x="144" y="69"/>
                  </a:cubicBezTo>
                  <a:cubicBezTo>
                    <a:pt x="145" y="71"/>
                    <a:pt x="145" y="71"/>
                    <a:pt x="145" y="71"/>
                  </a:cubicBezTo>
                  <a:cubicBezTo>
                    <a:pt x="155" y="95"/>
                    <a:pt x="155" y="95"/>
                    <a:pt x="155" y="95"/>
                  </a:cubicBezTo>
                  <a:cubicBezTo>
                    <a:pt x="200" y="93"/>
                    <a:pt x="200" y="93"/>
                    <a:pt x="200" y="93"/>
                  </a:cubicBezTo>
                  <a:cubicBezTo>
                    <a:pt x="216" y="40"/>
                    <a:pt x="176" y="2"/>
                    <a:pt x="11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sp>
        <p:nvSpPr>
          <p:cNvPr id="57" name="Rectangle: Top Corners One Rounded and One Snipped 56"/>
          <p:cNvSpPr/>
          <p:nvPr/>
        </p:nvSpPr>
        <p:spPr>
          <a:xfrm>
            <a:off x="322263" y="1903197"/>
            <a:ext cx="2196093" cy="613053"/>
          </a:xfrm>
          <a:prstGeom prst="snipRoundRect">
            <a:avLst/>
          </a:prstGeom>
          <a:solidFill>
            <a:schemeClr val="accent2"/>
          </a:solidFill>
        </p:spPr>
        <p:txBody>
          <a:bodyPr wrap="square">
            <a:spAutoFit/>
          </a:bodyPr>
          <a:lstStyle/>
          <a:p>
            <a:pPr lvl="0" algn="r" rtl="1"/>
            <a:r>
              <a:rPr lang="ar-AE" sz="1600" b="1" dirty="0">
                <a:solidFill>
                  <a:prstClr val="white"/>
                </a:solidFill>
                <a:latin typeface="Tahoma" panose="020B0604030504040204" pitchFamily="34" charset="0"/>
                <a:ea typeface="Tahoma" panose="020B0604030504040204" pitchFamily="34" charset="0"/>
                <a:cs typeface="Tahoma" panose="020B0604030504040204" pitchFamily="34" charset="0"/>
              </a:rPr>
              <a:t>المواصلات</a:t>
            </a:r>
            <a:endParaRPr lang="en-US" sz="16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lgn="r" rtl="1"/>
            <a:endParaRPr lang="ar-AE" sz="1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58" name="Group 57"/>
          <p:cNvGrpSpPr/>
          <p:nvPr/>
        </p:nvGrpSpPr>
        <p:grpSpPr>
          <a:xfrm>
            <a:off x="322263" y="2673739"/>
            <a:ext cx="2196093" cy="3158890"/>
            <a:chOff x="4534633" y="2664742"/>
            <a:chExt cx="2196093" cy="4069905"/>
          </a:xfrm>
        </p:grpSpPr>
        <p:sp>
          <p:nvSpPr>
            <p:cNvPr id="61" name="Rectangle 60"/>
            <p:cNvSpPr/>
            <p:nvPr/>
          </p:nvSpPr>
          <p:spPr>
            <a:xfrm>
              <a:off x="4534633" y="2664742"/>
              <a:ext cx="2196093" cy="406990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2" name="Rectangle 61"/>
            <p:cNvSpPr/>
            <p:nvPr/>
          </p:nvSpPr>
          <p:spPr>
            <a:xfrm>
              <a:off x="4534634" y="2746843"/>
              <a:ext cx="2196091" cy="713769"/>
            </a:xfrm>
            <a:prstGeom prst="rect">
              <a:avLst/>
            </a:prstGeom>
          </p:spPr>
          <p:txBody>
            <a:bodyPr wrap="square">
              <a:spAutoFit/>
            </a:bodyPr>
            <a:lstStyle/>
            <a:p>
              <a:pPr marL="171450" lvl="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نُظُم المواصلات الذكية</a:t>
              </a:r>
            </a:p>
            <a:p>
              <a:pPr marL="171450" lvl="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نظام إدارة المواصلات</a:t>
              </a:r>
            </a:p>
            <a:p>
              <a:pPr marL="171450" lvl="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حلول التحكم بالسكك الحديدية</a:t>
              </a:r>
            </a:p>
          </p:txBody>
        </p:sp>
      </p:grpSp>
      <p:sp>
        <p:nvSpPr>
          <p:cNvPr id="63" name="Freeform 36"/>
          <p:cNvSpPr>
            <a:spLocks noEditPoints="1"/>
          </p:cNvSpPr>
          <p:nvPr/>
        </p:nvSpPr>
        <p:spPr bwMode="auto">
          <a:xfrm>
            <a:off x="2078618" y="1198563"/>
            <a:ext cx="439738" cy="552450"/>
          </a:xfrm>
          <a:custGeom>
            <a:avLst/>
            <a:gdLst>
              <a:gd name="T0" fmla="*/ 118 w 143"/>
              <a:gd name="T1" fmla="*/ 109 h 181"/>
              <a:gd name="T2" fmla="*/ 109 w 143"/>
              <a:gd name="T3" fmla="*/ 118 h 181"/>
              <a:gd name="T4" fmla="*/ 100 w 143"/>
              <a:gd name="T5" fmla="*/ 109 h 181"/>
              <a:gd name="T6" fmla="*/ 109 w 143"/>
              <a:gd name="T7" fmla="*/ 100 h 181"/>
              <a:gd name="T8" fmla="*/ 118 w 143"/>
              <a:gd name="T9" fmla="*/ 109 h 181"/>
              <a:gd name="T10" fmla="*/ 34 w 143"/>
              <a:gd name="T11" fmla="*/ 100 h 181"/>
              <a:gd name="T12" fmla="*/ 24 w 143"/>
              <a:gd name="T13" fmla="*/ 109 h 181"/>
              <a:gd name="T14" fmla="*/ 34 w 143"/>
              <a:gd name="T15" fmla="*/ 118 h 181"/>
              <a:gd name="T16" fmla="*/ 43 w 143"/>
              <a:gd name="T17" fmla="*/ 109 h 181"/>
              <a:gd name="T18" fmla="*/ 34 w 143"/>
              <a:gd name="T19" fmla="*/ 100 h 181"/>
              <a:gd name="T20" fmla="*/ 0 w 143"/>
              <a:gd name="T21" fmla="*/ 181 h 181"/>
              <a:gd name="T22" fmla="*/ 25 w 143"/>
              <a:gd name="T23" fmla="*/ 154 h 181"/>
              <a:gd name="T24" fmla="*/ 46 w 143"/>
              <a:gd name="T25" fmla="*/ 154 h 181"/>
              <a:gd name="T26" fmla="*/ 37 w 143"/>
              <a:gd name="T27" fmla="*/ 163 h 181"/>
              <a:gd name="T28" fmla="*/ 105 w 143"/>
              <a:gd name="T29" fmla="*/ 163 h 181"/>
              <a:gd name="T30" fmla="*/ 97 w 143"/>
              <a:gd name="T31" fmla="*/ 154 h 181"/>
              <a:gd name="T32" fmla="*/ 118 w 143"/>
              <a:gd name="T33" fmla="*/ 154 h 181"/>
              <a:gd name="T34" fmla="*/ 143 w 143"/>
              <a:gd name="T35" fmla="*/ 181 h 181"/>
              <a:gd name="T36" fmla="*/ 122 w 143"/>
              <a:gd name="T37" fmla="*/ 181 h 181"/>
              <a:gd name="T38" fmla="*/ 114 w 143"/>
              <a:gd name="T39" fmla="*/ 172 h 181"/>
              <a:gd name="T40" fmla="*/ 29 w 143"/>
              <a:gd name="T41" fmla="*/ 172 h 181"/>
              <a:gd name="T42" fmla="*/ 21 w 143"/>
              <a:gd name="T43" fmla="*/ 181 h 181"/>
              <a:gd name="T44" fmla="*/ 0 w 143"/>
              <a:gd name="T45" fmla="*/ 181 h 181"/>
              <a:gd name="T46" fmla="*/ 133 w 143"/>
              <a:gd name="T47" fmla="*/ 121 h 181"/>
              <a:gd name="T48" fmla="*/ 109 w 143"/>
              <a:gd name="T49" fmla="*/ 145 h 181"/>
              <a:gd name="T50" fmla="*/ 34 w 143"/>
              <a:gd name="T51" fmla="*/ 145 h 181"/>
              <a:gd name="T52" fmla="*/ 9 w 143"/>
              <a:gd name="T53" fmla="*/ 121 h 181"/>
              <a:gd name="T54" fmla="*/ 9 w 143"/>
              <a:gd name="T55" fmla="*/ 36 h 181"/>
              <a:gd name="T56" fmla="*/ 71 w 143"/>
              <a:gd name="T57" fmla="*/ 0 h 181"/>
              <a:gd name="T58" fmla="*/ 133 w 143"/>
              <a:gd name="T59" fmla="*/ 36 h 181"/>
              <a:gd name="T60" fmla="*/ 133 w 143"/>
              <a:gd name="T61" fmla="*/ 121 h 181"/>
              <a:gd name="T62" fmla="*/ 76 w 143"/>
              <a:gd name="T63" fmla="*/ 36 h 181"/>
              <a:gd name="T64" fmla="*/ 112 w 143"/>
              <a:gd name="T65" fmla="*/ 36 h 181"/>
              <a:gd name="T66" fmla="*/ 118 w 143"/>
              <a:gd name="T67" fmla="*/ 42 h 181"/>
              <a:gd name="T68" fmla="*/ 118 w 143"/>
              <a:gd name="T69" fmla="*/ 66 h 181"/>
              <a:gd name="T70" fmla="*/ 112 w 143"/>
              <a:gd name="T71" fmla="*/ 72 h 181"/>
              <a:gd name="T72" fmla="*/ 76 w 143"/>
              <a:gd name="T73" fmla="*/ 72 h 181"/>
              <a:gd name="T74" fmla="*/ 76 w 143"/>
              <a:gd name="T75" fmla="*/ 36 h 181"/>
              <a:gd name="T76" fmla="*/ 67 w 143"/>
              <a:gd name="T77" fmla="*/ 36 h 181"/>
              <a:gd name="T78" fmla="*/ 67 w 143"/>
              <a:gd name="T79" fmla="*/ 72 h 181"/>
              <a:gd name="T80" fmla="*/ 31 w 143"/>
              <a:gd name="T81" fmla="*/ 72 h 181"/>
              <a:gd name="T82" fmla="*/ 24 w 143"/>
              <a:gd name="T83" fmla="*/ 66 h 181"/>
              <a:gd name="T84" fmla="*/ 24 w 143"/>
              <a:gd name="T85" fmla="*/ 42 h 181"/>
              <a:gd name="T86" fmla="*/ 31 w 143"/>
              <a:gd name="T87" fmla="*/ 36 h 181"/>
              <a:gd name="T88" fmla="*/ 67 w 143"/>
              <a:gd name="T89" fmla="*/ 3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81">
                <a:moveTo>
                  <a:pt x="118" y="109"/>
                </a:moveTo>
                <a:cubicBezTo>
                  <a:pt x="118" y="114"/>
                  <a:pt x="114" y="118"/>
                  <a:pt x="109" y="118"/>
                </a:cubicBezTo>
                <a:cubicBezTo>
                  <a:pt x="104" y="118"/>
                  <a:pt x="100" y="114"/>
                  <a:pt x="100" y="109"/>
                </a:cubicBezTo>
                <a:cubicBezTo>
                  <a:pt x="100" y="104"/>
                  <a:pt x="104" y="100"/>
                  <a:pt x="109" y="100"/>
                </a:cubicBezTo>
                <a:cubicBezTo>
                  <a:pt x="114" y="100"/>
                  <a:pt x="118" y="104"/>
                  <a:pt x="118" y="109"/>
                </a:cubicBezTo>
                <a:moveTo>
                  <a:pt x="34" y="100"/>
                </a:moveTo>
                <a:cubicBezTo>
                  <a:pt x="29" y="100"/>
                  <a:pt x="24" y="104"/>
                  <a:pt x="24" y="109"/>
                </a:cubicBezTo>
                <a:cubicBezTo>
                  <a:pt x="24" y="114"/>
                  <a:pt x="29" y="118"/>
                  <a:pt x="34" y="118"/>
                </a:cubicBezTo>
                <a:cubicBezTo>
                  <a:pt x="39" y="118"/>
                  <a:pt x="43" y="114"/>
                  <a:pt x="43" y="109"/>
                </a:cubicBezTo>
                <a:cubicBezTo>
                  <a:pt x="43" y="104"/>
                  <a:pt x="39" y="100"/>
                  <a:pt x="34" y="100"/>
                </a:cubicBezTo>
                <a:moveTo>
                  <a:pt x="0" y="181"/>
                </a:moveTo>
                <a:cubicBezTo>
                  <a:pt x="25" y="154"/>
                  <a:pt x="25" y="154"/>
                  <a:pt x="25" y="154"/>
                </a:cubicBezTo>
                <a:cubicBezTo>
                  <a:pt x="46" y="154"/>
                  <a:pt x="46" y="154"/>
                  <a:pt x="46" y="154"/>
                </a:cubicBezTo>
                <a:cubicBezTo>
                  <a:pt x="37" y="163"/>
                  <a:pt x="37" y="163"/>
                  <a:pt x="37" y="163"/>
                </a:cubicBezTo>
                <a:cubicBezTo>
                  <a:pt x="105" y="163"/>
                  <a:pt x="105" y="163"/>
                  <a:pt x="105" y="163"/>
                </a:cubicBezTo>
                <a:cubicBezTo>
                  <a:pt x="97" y="154"/>
                  <a:pt x="97" y="154"/>
                  <a:pt x="97" y="154"/>
                </a:cubicBezTo>
                <a:cubicBezTo>
                  <a:pt x="118" y="154"/>
                  <a:pt x="118" y="154"/>
                  <a:pt x="118" y="154"/>
                </a:cubicBezTo>
                <a:cubicBezTo>
                  <a:pt x="143" y="181"/>
                  <a:pt x="143" y="181"/>
                  <a:pt x="143" y="181"/>
                </a:cubicBezTo>
                <a:cubicBezTo>
                  <a:pt x="122" y="181"/>
                  <a:pt x="122" y="181"/>
                  <a:pt x="122" y="181"/>
                </a:cubicBezTo>
                <a:cubicBezTo>
                  <a:pt x="114" y="172"/>
                  <a:pt x="114" y="172"/>
                  <a:pt x="114" y="172"/>
                </a:cubicBezTo>
                <a:cubicBezTo>
                  <a:pt x="29" y="172"/>
                  <a:pt x="29" y="172"/>
                  <a:pt x="29" y="172"/>
                </a:cubicBezTo>
                <a:cubicBezTo>
                  <a:pt x="21" y="181"/>
                  <a:pt x="21" y="181"/>
                  <a:pt x="21" y="181"/>
                </a:cubicBezTo>
                <a:lnTo>
                  <a:pt x="0" y="181"/>
                </a:lnTo>
                <a:close/>
                <a:moveTo>
                  <a:pt x="133" y="121"/>
                </a:moveTo>
                <a:cubicBezTo>
                  <a:pt x="133" y="134"/>
                  <a:pt x="123" y="145"/>
                  <a:pt x="109" y="145"/>
                </a:cubicBezTo>
                <a:cubicBezTo>
                  <a:pt x="34" y="145"/>
                  <a:pt x="34" y="145"/>
                  <a:pt x="34" y="145"/>
                </a:cubicBezTo>
                <a:cubicBezTo>
                  <a:pt x="20" y="145"/>
                  <a:pt x="9" y="134"/>
                  <a:pt x="9" y="121"/>
                </a:cubicBezTo>
                <a:cubicBezTo>
                  <a:pt x="9" y="36"/>
                  <a:pt x="9" y="36"/>
                  <a:pt x="9" y="36"/>
                </a:cubicBezTo>
                <a:cubicBezTo>
                  <a:pt x="9" y="16"/>
                  <a:pt x="37" y="0"/>
                  <a:pt x="71" y="0"/>
                </a:cubicBezTo>
                <a:cubicBezTo>
                  <a:pt x="106" y="0"/>
                  <a:pt x="133" y="16"/>
                  <a:pt x="133" y="36"/>
                </a:cubicBezTo>
                <a:lnTo>
                  <a:pt x="133" y="121"/>
                </a:lnTo>
                <a:close/>
                <a:moveTo>
                  <a:pt x="76" y="36"/>
                </a:moveTo>
                <a:cubicBezTo>
                  <a:pt x="112" y="36"/>
                  <a:pt x="112" y="36"/>
                  <a:pt x="112" y="36"/>
                </a:cubicBezTo>
                <a:cubicBezTo>
                  <a:pt x="116" y="36"/>
                  <a:pt x="118" y="39"/>
                  <a:pt x="118" y="42"/>
                </a:cubicBezTo>
                <a:cubicBezTo>
                  <a:pt x="118" y="66"/>
                  <a:pt x="118" y="66"/>
                  <a:pt x="118" y="66"/>
                </a:cubicBezTo>
                <a:cubicBezTo>
                  <a:pt x="118" y="70"/>
                  <a:pt x="116" y="72"/>
                  <a:pt x="112" y="72"/>
                </a:cubicBezTo>
                <a:cubicBezTo>
                  <a:pt x="76" y="72"/>
                  <a:pt x="76" y="72"/>
                  <a:pt x="76" y="72"/>
                </a:cubicBezTo>
                <a:lnTo>
                  <a:pt x="76" y="36"/>
                </a:lnTo>
                <a:close/>
                <a:moveTo>
                  <a:pt x="67" y="36"/>
                </a:moveTo>
                <a:cubicBezTo>
                  <a:pt x="67" y="72"/>
                  <a:pt x="67" y="72"/>
                  <a:pt x="67" y="72"/>
                </a:cubicBezTo>
                <a:cubicBezTo>
                  <a:pt x="31" y="72"/>
                  <a:pt x="31" y="72"/>
                  <a:pt x="31" y="72"/>
                </a:cubicBezTo>
                <a:cubicBezTo>
                  <a:pt x="27" y="72"/>
                  <a:pt x="24" y="70"/>
                  <a:pt x="24" y="66"/>
                </a:cubicBezTo>
                <a:cubicBezTo>
                  <a:pt x="24" y="42"/>
                  <a:pt x="24" y="42"/>
                  <a:pt x="24" y="42"/>
                </a:cubicBezTo>
                <a:cubicBezTo>
                  <a:pt x="24" y="39"/>
                  <a:pt x="27" y="36"/>
                  <a:pt x="31" y="36"/>
                </a:cubicBezTo>
                <a:lnTo>
                  <a:pt x="67" y="3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nvGrpSpPr>
          <p:cNvPr id="5" name="Group 4">
            <a:extLst>
              <a:ext uri="{FF2B5EF4-FFF2-40B4-BE49-F238E27FC236}">
                <a16:creationId xmlns:a16="http://schemas.microsoft.com/office/drawing/2014/main" id="{F28C01CA-1C98-4B8F-8F7B-33F2E62FFC36}"/>
              </a:ext>
            </a:extLst>
          </p:cNvPr>
          <p:cNvGrpSpPr/>
          <p:nvPr/>
        </p:nvGrpSpPr>
        <p:grpSpPr>
          <a:xfrm>
            <a:off x="5056766" y="6087386"/>
            <a:ext cx="1671363" cy="333775"/>
            <a:chOff x="5056766" y="6087386"/>
            <a:chExt cx="1671363" cy="333775"/>
          </a:xfrm>
        </p:grpSpPr>
        <p:pic>
          <p:nvPicPr>
            <p:cNvPr id="54" name="Picture 3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80" b="9280"/>
            <a:stretch/>
          </p:blipFill>
          <p:spPr bwMode="auto">
            <a:xfrm>
              <a:off x="6025548" y="6087386"/>
              <a:ext cx="702581" cy="3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56766" y="6145970"/>
              <a:ext cx="916997" cy="26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4B84DB0A-1D6A-44E4-8EA1-CF7B1EC36EE5}"/>
              </a:ext>
            </a:extLst>
          </p:cNvPr>
          <p:cNvGrpSpPr/>
          <p:nvPr/>
        </p:nvGrpSpPr>
        <p:grpSpPr>
          <a:xfrm>
            <a:off x="7169713" y="5881353"/>
            <a:ext cx="1723462" cy="618138"/>
            <a:chOff x="7169713" y="5881353"/>
            <a:chExt cx="1723462" cy="618138"/>
          </a:xfrm>
        </p:grpSpPr>
        <p:pic>
          <p:nvPicPr>
            <p:cNvPr id="56" name="Picture 3" descr="ministry of justice222.ai"/>
            <p:cNvPicPr>
              <a:picLocks noChangeAspect="1"/>
            </p:cNvPicPr>
            <p:nvPr/>
          </p:nvPicPr>
          <p:blipFill>
            <a:blip r:embed="rId5" cstate="print">
              <a:extLst>
                <a:ext uri="{28A0092B-C50C-407E-A947-70E740481C1C}">
                  <a14:useLocalDpi xmlns:a14="http://schemas.microsoft.com/office/drawing/2010/main" val="0"/>
                </a:ext>
              </a:extLst>
            </a:blip>
            <a:srcRect l="31860" t="17664" r="22171" b="19765"/>
            <a:stretch>
              <a:fillRect/>
            </a:stretch>
          </p:blipFill>
          <p:spPr bwMode="auto">
            <a:xfrm>
              <a:off x="8290073" y="5960317"/>
              <a:ext cx="603102" cy="53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2" descr="Supreme Judiciary Council"/>
            <p:cNvPicPr>
              <a:picLocks noChangeAspect="1" noChangeArrowheads="1"/>
            </p:cNvPicPr>
            <p:nvPr/>
          </p:nvPicPr>
          <p:blipFill rotWithShape="1">
            <a:blip r:embed="rId6">
              <a:extLst>
                <a:ext uri="{28A0092B-C50C-407E-A947-70E740481C1C}">
                  <a14:useLocalDpi xmlns:a14="http://schemas.microsoft.com/office/drawing/2010/main" val="0"/>
                </a:ext>
              </a:extLst>
            </a:blip>
            <a:srcRect r="20565"/>
            <a:stretch/>
          </p:blipFill>
          <p:spPr bwMode="auto">
            <a:xfrm>
              <a:off x="7169713" y="5881353"/>
              <a:ext cx="565415" cy="6181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771235" y="5960317"/>
              <a:ext cx="508203" cy="50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a:extLst>
              <a:ext uri="{FF2B5EF4-FFF2-40B4-BE49-F238E27FC236}">
                <a16:creationId xmlns:a16="http://schemas.microsoft.com/office/drawing/2014/main" id="{B1B4A362-C699-47B7-8022-FE349780C05A}"/>
              </a:ext>
            </a:extLst>
          </p:cNvPr>
          <p:cNvGrpSpPr/>
          <p:nvPr/>
        </p:nvGrpSpPr>
        <p:grpSpPr>
          <a:xfrm>
            <a:off x="3202302" y="5992499"/>
            <a:ext cx="1129348" cy="762938"/>
            <a:chOff x="3547742" y="5992499"/>
            <a:chExt cx="1129348" cy="762938"/>
          </a:xfrm>
        </p:grpSpPr>
        <p:pic>
          <p:nvPicPr>
            <p:cNvPr id="73"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547742" y="6018236"/>
              <a:ext cx="484147" cy="344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9" descr="supreme council of health.ai"/>
            <p:cNvPicPr>
              <a:picLocks noChangeAspect="1"/>
            </p:cNvPicPr>
            <p:nvPr/>
          </p:nvPicPr>
          <p:blipFill>
            <a:blip r:embed="rId9" cstate="print">
              <a:extLst>
                <a:ext uri="{28A0092B-C50C-407E-A947-70E740481C1C}">
                  <a14:useLocalDpi xmlns:a14="http://schemas.microsoft.com/office/drawing/2010/main" val="0"/>
                </a:ext>
              </a:extLst>
            </a:blip>
            <a:srcRect l="18750" t="10071" r="19098" b="4570"/>
            <a:stretch>
              <a:fillRect/>
            </a:stretch>
          </p:blipFill>
          <p:spPr bwMode="auto">
            <a:xfrm>
              <a:off x="4166200" y="5992499"/>
              <a:ext cx="510890" cy="4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3617920" y="6511758"/>
              <a:ext cx="1032812" cy="24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48"/>
          <p:cNvGrpSpPr/>
          <p:nvPr/>
        </p:nvGrpSpPr>
        <p:grpSpPr>
          <a:xfrm>
            <a:off x="322263" y="1"/>
            <a:ext cx="1429944" cy="991240"/>
            <a:chOff x="7086600" y="1"/>
            <a:chExt cx="1429944" cy="991240"/>
          </a:xfrm>
        </p:grpSpPr>
        <p:sp>
          <p:nvSpPr>
            <p:cNvPr id="52" name="Rectangle 51"/>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
        <p:nvSpPr>
          <p:cNvPr id="48" name="Rectangle 47"/>
          <p:cNvSpPr/>
          <p:nvPr/>
        </p:nvSpPr>
        <p:spPr>
          <a:xfrm>
            <a:off x="3806456" y="190175"/>
            <a:ext cx="4453632" cy="605294"/>
          </a:xfrm>
          <a:prstGeom prst="rect">
            <a:avLst/>
          </a:prstGeom>
        </p:spPr>
        <p:txBody>
          <a:bodyPr wrap="square">
            <a:spAutoFit/>
          </a:bodyPr>
          <a:lstStyle/>
          <a:p>
            <a:pPr marL="0" marR="0" lvl="0" indent="0" algn="r" defTabSz="914400" rtl="0" eaLnBrk="1" fontAlgn="base" latinLnBrk="0" hangingPunct="1">
              <a:lnSpc>
                <a:spcPts val="4000"/>
              </a:lnSpc>
              <a:spcBef>
                <a:spcPct val="0"/>
              </a:spcBef>
              <a:spcAft>
                <a:spcPct val="0"/>
              </a:spcAft>
              <a:buClrTx/>
              <a:buSzTx/>
              <a:buFontTx/>
              <a:buNone/>
              <a:tabLst/>
              <a:defRPr/>
            </a:pPr>
            <a:r>
              <a:rPr lang="ar-QA" sz="2800" b="1" dirty="0">
                <a:solidFill>
                  <a:srgbClr val="D81921"/>
                </a:solidFill>
                <a:latin typeface="Tahoma" panose="020B0604030504040204" pitchFamily="34" charset="0"/>
                <a:ea typeface="Tahoma" panose="020B0604030504040204" pitchFamily="34" charset="0"/>
                <a:cs typeface="Tahoma" panose="020B0604030504040204" pitchFamily="34" charset="0"/>
              </a:rPr>
              <a:t>الممارسات والخدمات</a:t>
            </a:r>
            <a:endParaRPr kumimoji="0" lang="en-US" sz="2800" b="1" i="0" u="none" strike="noStrike" kern="1200" cap="none" spc="0" normalizeH="0" baseline="0" noProof="0" dirty="0">
              <a:ln>
                <a:noFill/>
              </a:ln>
              <a:solidFill>
                <a:srgbClr val="D819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56552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14:bounceEnd="40000">
                                          <p:cBhvr additive="base">
                                            <p:cTn id="7" dur="750" fill="hold"/>
                                            <p:tgtEl>
                                              <p:spTgt spid="160"/>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159"/>
                                            </p:tgtEl>
                                            <p:attrNameLst>
                                              <p:attrName>style.visibility</p:attrName>
                                            </p:attrNameLst>
                                          </p:cBhvr>
                                          <p:to>
                                            <p:strVal val="visible"/>
                                          </p:to>
                                        </p:set>
                                        <p:anim calcmode="lin" valueType="num" p14:bounceEnd="40000">
                                          <p:cBhvr additive="base">
                                            <p:cTn id="11" dur="750" fill="hold"/>
                                            <p:tgtEl>
                                              <p:spTgt spid="159"/>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159"/>
                                            </p:tgtEl>
                                            <p:attrNameLst>
                                              <p:attrName>ppt_y</p:attrName>
                                            </p:attrNameLst>
                                          </p:cBhvr>
                                          <p:tavLst>
                                            <p:tav tm="0">
                                              <p:val>
                                                <p:strVal val="1+#ppt_h/2"/>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1250" fill="hold"/>
                                            <p:tgtEl>
                                              <p:spTgt spid="16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250" fill="hold"/>
                                            <p:tgtEl>
                                              <p:spTgt spid="159"/>
                                            </p:tgtEl>
                                            <p:attrNameLst>
                                              <p:attrName>r</p:attrName>
                                            </p:attrNameLst>
                                          </p:cBhvr>
                                        </p:animRot>
                                      </p:childTnLst>
                                    </p:cTn>
                                  </p:par>
                                  <p:par>
                                    <p:cTn id="17" presetID="2" presetClass="entr" presetSubtype="4" decel="10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97"/>
                                            </p:tgtEl>
                                            <p:attrNameLst>
                                              <p:attrName>style.visibility</p:attrName>
                                            </p:attrNameLst>
                                          </p:cBhvr>
                                          <p:to>
                                            <p:strVal val="visible"/>
                                          </p:to>
                                        </p:set>
                                        <p:anim calcmode="lin" valueType="num">
                                          <p:cBhvr additive="base">
                                            <p:cTn id="23" dur="500" fill="hold"/>
                                            <p:tgtEl>
                                              <p:spTgt spid="97"/>
                                            </p:tgtEl>
                                            <p:attrNameLst>
                                              <p:attrName>ppt_x</p:attrName>
                                            </p:attrNameLst>
                                          </p:cBhvr>
                                          <p:tavLst>
                                            <p:tav tm="0">
                                              <p:val>
                                                <p:strVal val="#ppt_x"/>
                                              </p:val>
                                            </p:tav>
                                            <p:tav tm="100000">
                                              <p:val>
                                                <p:strVal val="#ppt_x"/>
                                              </p:val>
                                            </p:tav>
                                          </p:tavLst>
                                        </p:anim>
                                        <p:anim calcmode="lin" valueType="num">
                                          <p:cBhvr additive="base">
                                            <p:cTn id="24" dur="500" fill="hold"/>
                                            <p:tgtEl>
                                              <p:spTgt spid="97"/>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4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500" fill="hold"/>
                                            <p:tgtEl>
                                              <p:spTgt spid="109"/>
                                            </p:tgtEl>
                                            <p:attrNameLst>
                                              <p:attrName>ppt_x</p:attrName>
                                            </p:attrNameLst>
                                          </p:cBhvr>
                                          <p:tavLst>
                                            <p:tav tm="0">
                                              <p:val>
                                                <p:strVal val="#ppt_x"/>
                                              </p:val>
                                            </p:tav>
                                            <p:tav tm="100000">
                                              <p:val>
                                                <p:strVal val="#ppt_x"/>
                                              </p:val>
                                            </p:tav>
                                          </p:tavLst>
                                        </p:anim>
                                        <p:anim calcmode="lin" valueType="num">
                                          <p:cBhvr additive="base">
                                            <p:cTn id="28" dur="50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99"/>
                                            </p:tgtEl>
                                            <p:attrNameLst>
                                              <p:attrName>style.visibility</p:attrName>
                                            </p:attrNameLst>
                                          </p:cBhvr>
                                          <p:to>
                                            <p:strVal val="visible"/>
                                          </p:to>
                                        </p:set>
                                        <p:anim calcmode="lin" valueType="num">
                                          <p:cBhvr additive="base">
                                            <p:cTn id="35" dur="500" fill="hold"/>
                                            <p:tgtEl>
                                              <p:spTgt spid="99"/>
                                            </p:tgtEl>
                                            <p:attrNameLst>
                                              <p:attrName>ppt_x</p:attrName>
                                            </p:attrNameLst>
                                          </p:cBhvr>
                                          <p:tavLst>
                                            <p:tav tm="0">
                                              <p:val>
                                                <p:strVal val="#ppt_x"/>
                                              </p:val>
                                            </p:tav>
                                            <p:tav tm="100000">
                                              <p:val>
                                                <p:strVal val="#ppt_x"/>
                                              </p:val>
                                            </p:tav>
                                          </p:tavLst>
                                        </p:anim>
                                        <p:anim calcmode="lin" valueType="num">
                                          <p:cBhvr additive="base">
                                            <p:cTn id="36" dur="500" fill="hold"/>
                                            <p:tgtEl>
                                              <p:spTgt spid="99"/>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9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10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30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ppt_x"/>
                                              </p:val>
                                            </p:tav>
                                            <p:tav tm="100000">
                                              <p:val>
                                                <p:strVal val="#ppt_x"/>
                                              </p:val>
                                            </p:tav>
                                          </p:tavLst>
                                        </p:anim>
                                        <p:anim calcmode="lin" valueType="num">
                                          <p:cBhvr additive="base">
                                            <p:cTn id="48" dur="500" fill="hold"/>
                                            <p:tgtEl>
                                              <p:spTgt spid="103"/>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400"/>
                                      </p:stCondLst>
                                      <p:childTnLst>
                                        <p:set>
                                          <p:cBhvr>
                                            <p:cTn id="50" dur="1" fill="hold">
                                              <p:stCondLst>
                                                <p:cond delay="0"/>
                                              </p:stCondLst>
                                            </p:cTn>
                                            <p:tgtEl>
                                              <p:spTgt spid="111"/>
                                            </p:tgtEl>
                                            <p:attrNameLst>
                                              <p:attrName>style.visibility</p:attrName>
                                            </p:attrNameLst>
                                          </p:cBhvr>
                                          <p:to>
                                            <p:strVal val="visible"/>
                                          </p:to>
                                        </p:set>
                                        <p:anim calcmode="lin" valueType="num">
                                          <p:cBhvr additive="base">
                                            <p:cTn id="51" dur="500" fill="hold"/>
                                            <p:tgtEl>
                                              <p:spTgt spid="111"/>
                                            </p:tgtEl>
                                            <p:attrNameLst>
                                              <p:attrName>ppt_x</p:attrName>
                                            </p:attrNameLst>
                                          </p:cBhvr>
                                          <p:tavLst>
                                            <p:tav tm="0">
                                              <p:val>
                                                <p:strVal val="#ppt_x"/>
                                              </p:val>
                                            </p:tav>
                                            <p:tav tm="100000">
                                              <p:val>
                                                <p:strVal val="#ppt_x"/>
                                              </p:val>
                                            </p:tav>
                                          </p:tavLst>
                                        </p:anim>
                                        <p:anim calcmode="lin" valueType="num">
                                          <p:cBhvr additive="base">
                                            <p:cTn id="52" dur="500" fill="hold"/>
                                            <p:tgtEl>
                                              <p:spTgt spid="111"/>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150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1600"/>
                                      </p:stCondLst>
                                      <p:childTnLst>
                                        <p:set>
                                          <p:cBhvr>
                                            <p:cTn id="58" dur="1" fill="hold">
                                              <p:stCondLst>
                                                <p:cond delay="0"/>
                                              </p:stCondLst>
                                            </p:cTn>
                                            <p:tgtEl>
                                              <p:spTgt spid="57"/>
                                            </p:tgtEl>
                                            <p:attrNameLst>
                                              <p:attrName>style.visibility</p:attrName>
                                            </p:attrNameLst>
                                          </p:cBhvr>
                                          <p:to>
                                            <p:strVal val="visible"/>
                                          </p:to>
                                        </p:set>
                                        <p:anim calcmode="lin" valueType="num">
                                          <p:cBhvr additive="base">
                                            <p:cTn id="59" dur="500" fill="hold"/>
                                            <p:tgtEl>
                                              <p:spTgt spid="57"/>
                                            </p:tgtEl>
                                            <p:attrNameLst>
                                              <p:attrName>ppt_x</p:attrName>
                                            </p:attrNameLst>
                                          </p:cBhvr>
                                          <p:tavLst>
                                            <p:tav tm="0">
                                              <p:val>
                                                <p:strVal val="#ppt_x"/>
                                              </p:val>
                                            </p:tav>
                                            <p:tav tm="100000">
                                              <p:val>
                                                <p:strVal val="#ppt_x"/>
                                              </p:val>
                                            </p:tav>
                                          </p:tavLst>
                                        </p:anim>
                                        <p:anim calcmode="lin" valueType="num">
                                          <p:cBhvr additive="base">
                                            <p:cTn id="60" dur="500" fill="hold"/>
                                            <p:tgtEl>
                                              <p:spTgt spid="57"/>
                                            </p:tgtEl>
                                            <p:attrNameLst>
                                              <p:attrName>ppt_y</p:attrName>
                                            </p:attrNameLst>
                                          </p:cBhvr>
                                          <p:tavLst>
                                            <p:tav tm="0">
                                              <p:val>
                                                <p:strVal val="1+#ppt_h/2"/>
                                              </p:val>
                                            </p:tav>
                                            <p:tav tm="100000">
                                              <p:val>
                                                <p:strVal val="#ppt_y"/>
                                              </p:val>
                                            </p:tav>
                                          </p:tavLst>
                                        </p:anim>
                                      </p:childTnLst>
                                    </p:cTn>
                                  </p:par>
                                  <p:par>
                                    <p:cTn id="61" presetID="2" presetClass="entr" presetSubtype="4" decel="100000" fill="hold" nodeType="withEffect">
                                      <p:stCondLst>
                                        <p:cond delay="180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ppt_x"/>
                                              </p:val>
                                            </p:tav>
                                            <p:tav tm="100000">
                                              <p:val>
                                                <p:strVal val="#ppt_x"/>
                                              </p:val>
                                            </p:tav>
                                          </p:tavLst>
                                        </p:anim>
                                        <p:anim calcmode="lin" valueType="num">
                                          <p:cBhvr additive="base">
                                            <p:cTn id="64" dur="500" fill="hold"/>
                                            <p:tgtEl>
                                              <p:spTgt spid="58"/>
                                            </p:tgtEl>
                                            <p:attrNameLst>
                                              <p:attrName>ppt_y</p:attrName>
                                            </p:attrNameLst>
                                          </p:cBhvr>
                                          <p:tavLst>
                                            <p:tav tm="0">
                                              <p:val>
                                                <p:strVal val="1+#ppt_h/2"/>
                                              </p:val>
                                            </p:tav>
                                            <p:tav tm="100000">
                                              <p:val>
                                                <p:strVal val="#ppt_y"/>
                                              </p:val>
                                            </p:tav>
                                          </p:tavLst>
                                        </p:anim>
                                      </p:childTnLst>
                                    </p:cTn>
                                  </p:par>
                                  <p:par>
                                    <p:cTn id="65" presetID="2" presetClass="entr" presetSubtype="4" decel="100000" fill="hold" nodeType="withEffect">
                                      <p:stCondLst>
                                        <p:cond delay="200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par>
                                    <p:cTn id="69" presetID="2" presetClass="entr" presetSubtype="4" decel="100000" fill="hold" nodeType="withEffect">
                                      <p:stCondLst>
                                        <p:cond delay="210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par>
                                    <p:cTn id="73" presetID="2" presetClass="entr" presetSubtype="4" decel="100000" fill="hold" nodeType="withEffect">
                                      <p:stCondLst>
                                        <p:cond delay="220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500" fill="hold"/>
                                            <p:tgtEl>
                                              <p:spTgt spid="6"/>
                                            </p:tgtEl>
                                            <p:attrNameLst>
                                              <p:attrName>ppt_x</p:attrName>
                                            </p:attrNameLst>
                                          </p:cBhvr>
                                          <p:tavLst>
                                            <p:tav tm="0">
                                              <p:val>
                                                <p:strVal val="#ppt_x"/>
                                              </p:val>
                                            </p:tav>
                                            <p:tav tm="100000">
                                              <p:val>
                                                <p:strVal val="#ppt_x"/>
                                              </p:val>
                                            </p:tav>
                                          </p:tavLst>
                                        </p:anim>
                                        <p:anim calcmode="lin" valueType="num">
                                          <p:cBhvr additive="base">
                                            <p:cTn id="7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103" grpId="0" animBg="1"/>
          <p:bldP spid="8" grpId="0" animBg="1"/>
          <p:bldP spid="57" grpId="0" animBg="1"/>
          <p:bldP spid="6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750" fill="hold"/>
                                            <p:tgtEl>
                                              <p:spTgt spid="160"/>
                                            </p:tgtEl>
                                            <p:attrNameLst>
                                              <p:attrName>ppt_x</p:attrName>
                                            </p:attrNameLst>
                                          </p:cBhvr>
                                          <p:tavLst>
                                            <p:tav tm="0">
                                              <p:val>
                                                <p:strVal val="#ppt_x"/>
                                              </p:val>
                                            </p:tav>
                                            <p:tav tm="100000">
                                              <p:val>
                                                <p:strVal val="#ppt_x"/>
                                              </p:val>
                                            </p:tav>
                                          </p:tavLst>
                                        </p:anim>
                                        <p:anim calcmode="lin" valueType="num">
                                          <p:cBhvr additive="base">
                                            <p:cTn id="8" dur="750" fill="hold"/>
                                            <p:tgtEl>
                                              <p:spTgt spid="16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9"/>
                                            </p:tgtEl>
                                            <p:attrNameLst>
                                              <p:attrName>style.visibility</p:attrName>
                                            </p:attrNameLst>
                                          </p:cBhvr>
                                          <p:to>
                                            <p:strVal val="visible"/>
                                          </p:to>
                                        </p:set>
                                        <p:anim calcmode="lin" valueType="num">
                                          <p:cBhvr additive="base">
                                            <p:cTn id="11" dur="750" fill="hold"/>
                                            <p:tgtEl>
                                              <p:spTgt spid="159"/>
                                            </p:tgtEl>
                                            <p:attrNameLst>
                                              <p:attrName>ppt_x</p:attrName>
                                            </p:attrNameLst>
                                          </p:cBhvr>
                                          <p:tavLst>
                                            <p:tav tm="0">
                                              <p:val>
                                                <p:strVal val="#ppt_x"/>
                                              </p:val>
                                            </p:tav>
                                            <p:tav tm="100000">
                                              <p:val>
                                                <p:strVal val="#ppt_x"/>
                                              </p:val>
                                            </p:tav>
                                          </p:tavLst>
                                        </p:anim>
                                        <p:anim calcmode="lin" valueType="num">
                                          <p:cBhvr additive="base">
                                            <p:cTn id="12" dur="750" fill="hold"/>
                                            <p:tgtEl>
                                              <p:spTgt spid="159"/>
                                            </p:tgtEl>
                                            <p:attrNameLst>
                                              <p:attrName>ppt_y</p:attrName>
                                            </p:attrNameLst>
                                          </p:cBhvr>
                                          <p:tavLst>
                                            <p:tav tm="0">
                                              <p:val>
                                                <p:strVal val="1+#ppt_h/2"/>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1250" fill="hold"/>
                                            <p:tgtEl>
                                              <p:spTgt spid="16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250" fill="hold"/>
                                            <p:tgtEl>
                                              <p:spTgt spid="159"/>
                                            </p:tgtEl>
                                            <p:attrNameLst>
                                              <p:attrName>r</p:attrName>
                                            </p:attrNameLst>
                                          </p:cBhvr>
                                        </p:animRot>
                                      </p:childTnLst>
                                    </p:cTn>
                                  </p:par>
                                  <p:par>
                                    <p:cTn id="17" presetID="2" presetClass="entr" presetSubtype="4" decel="10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97"/>
                                            </p:tgtEl>
                                            <p:attrNameLst>
                                              <p:attrName>style.visibility</p:attrName>
                                            </p:attrNameLst>
                                          </p:cBhvr>
                                          <p:to>
                                            <p:strVal val="visible"/>
                                          </p:to>
                                        </p:set>
                                        <p:anim calcmode="lin" valueType="num">
                                          <p:cBhvr additive="base">
                                            <p:cTn id="23" dur="500" fill="hold"/>
                                            <p:tgtEl>
                                              <p:spTgt spid="97"/>
                                            </p:tgtEl>
                                            <p:attrNameLst>
                                              <p:attrName>ppt_x</p:attrName>
                                            </p:attrNameLst>
                                          </p:cBhvr>
                                          <p:tavLst>
                                            <p:tav tm="0">
                                              <p:val>
                                                <p:strVal val="#ppt_x"/>
                                              </p:val>
                                            </p:tav>
                                            <p:tav tm="100000">
                                              <p:val>
                                                <p:strVal val="#ppt_x"/>
                                              </p:val>
                                            </p:tav>
                                          </p:tavLst>
                                        </p:anim>
                                        <p:anim calcmode="lin" valueType="num">
                                          <p:cBhvr additive="base">
                                            <p:cTn id="24" dur="500" fill="hold"/>
                                            <p:tgtEl>
                                              <p:spTgt spid="97"/>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4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500" fill="hold"/>
                                            <p:tgtEl>
                                              <p:spTgt spid="109"/>
                                            </p:tgtEl>
                                            <p:attrNameLst>
                                              <p:attrName>ppt_x</p:attrName>
                                            </p:attrNameLst>
                                          </p:cBhvr>
                                          <p:tavLst>
                                            <p:tav tm="0">
                                              <p:val>
                                                <p:strVal val="#ppt_x"/>
                                              </p:val>
                                            </p:tav>
                                            <p:tav tm="100000">
                                              <p:val>
                                                <p:strVal val="#ppt_x"/>
                                              </p:val>
                                            </p:tav>
                                          </p:tavLst>
                                        </p:anim>
                                        <p:anim calcmode="lin" valueType="num">
                                          <p:cBhvr additive="base">
                                            <p:cTn id="28" dur="50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99"/>
                                            </p:tgtEl>
                                            <p:attrNameLst>
                                              <p:attrName>style.visibility</p:attrName>
                                            </p:attrNameLst>
                                          </p:cBhvr>
                                          <p:to>
                                            <p:strVal val="visible"/>
                                          </p:to>
                                        </p:set>
                                        <p:anim calcmode="lin" valueType="num">
                                          <p:cBhvr additive="base">
                                            <p:cTn id="35" dur="500" fill="hold"/>
                                            <p:tgtEl>
                                              <p:spTgt spid="99"/>
                                            </p:tgtEl>
                                            <p:attrNameLst>
                                              <p:attrName>ppt_x</p:attrName>
                                            </p:attrNameLst>
                                          </p:cBhvr>
                                          <p:tavLst>
                                            <p:tav tm="0">
                                              <p:val>
                                                <p:strVal val="#ppt_x"/>
                                              </p:val>
                                            </p:tav>
                                            <p:tav tm="100000">
                                              <p:val>
                                                <p:strVal val="#ppt_x"/>
                                              </p:val>
                                            </p:tav>
                                          </p:tavLst>
                                        </p:anim>
                                        <p:anim calcmode="lin" valueType="num">
                                          <p:cBhvr additive="base">
                                            <p:cTn id="36" dur="500" fill="hold"/>
                                            <p:tgtEl>
                                              <p:spTgt spid="99"/>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9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10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30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ppt_x"/>
                                              </p:val>
                                            </p:tav>
                                            <p:tav tm="100000">
                                              <p:val>
                                                <p:strVal val="#ppt_x"/>
                                              </p:val>
                                            </p:tav>
                                          </p:tavLst>
                                        </p:anim>
                                        <p:anim calcmode="lin" valueType="num">
                                          <p:cBhvr additive="base">
                                            <p:cTn id="48" dur="500" fill="hold"/>
                                            <p:tgtEl>
                                              <p:spTgt spid="103"/>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400"/>
                                      </p:stCondLst>
                                      <p:childTnLst>
                                        <p:set>
                                          <p:cBhvr>
                                            <p:cTn id="50" dur="1" fill="hold">
                                              <p:stCondLst>
                                                <p:cond delay="0"/>
                                              </p:stCondLst>
                                            </p:cTn>
                                            <p:tgtEl>
                                              <p:spTgt spid="111"/>
                                            </p:tgtEl>
                                            <p:attrNameLst>
                                              <p:attrName>style.visibility</p:attrName>
                                            </p:attrNameLst>
                                          </p:cBhvr>
                                          <p:to>
                                            <p:strVal val="visible"/>
                                          </p:to>
                                        </p:set>
                                        <p:anim calcmode="lin" valueType="num">
                                          <p:cBhvr additive="base">
                                            <p:cTn id="51" dur="500" fill="hold"/>
                                            <p:tgtEl>
                                              <p:spTgt spid="111"/>
                                            </p:tgtEl>
                                            <p:attrNameLst>
                                              <p:attrName>ppt_x</p:attrName>
                                            </p:attrNameLst>
                                          </p:cBhvr>
                                          <p:tavLst>
                                            <p:tav tm="0">
                                              <p:val>
                                                <p:strVal val="#ppt_x"/>
                                              </p:val>
                                            </p:tav>
                                            <p:tav tm="100000">
                                              <p:val>
                                                <p:strVal val="#ppt_x"/>
                                              </p:val>
                                            </p:tav>
                                          </p:tavLst>
                                        </p:anim>
                                        <p:anim calcmode="lin" valueType="num">
                                          <p:cBhvr additive="base">
                                            <p:cTn id="52" dur="500" fill="hold"/>
                                            <p:tgtEl>
                                              <p:spTgt spid="111"/>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150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1600"/>
                                      </p:stCondLst>
                                      <p:childTnLst>
                                        <p:set>
                                          <p:cBhvr>
                                            <p:cTn id="58" dur="1" fill="hold">
                                              <p:stCondLst>
                                                <p:cond delay="0"/>
                                              </p:stCondLst>
                                            </p:cTn>
                                            <p:tgtEl>
                                              <p:spTgt spid="57"/>
                                            </p:tgtEl>
                                            <p:attrNameLst>
                                              <p:attrName>style.visibility</p:attrName>
                                            </p:attrNameLst>
                                          </p:cBhvr>
                                          <p:to>
                                            <p:strVal val="visible"/>
                                          </p:to>
                                        </p:set>
                                        <p:anim calcmode="lin" valueType="num">
                                          <p:cBhvr additive="base">
                                            <p:cTn id="59" dur="500" fill="hold"/>
                                            <p:tgtEl>
                                              <p:spTgt spid="57"/>
                                            </p:tgtEl>
                                            <p:attrNameLst>
                                              <p:attrName>ppt_x</p:attrName>
                                            </p:attrNameLst>
                                          </p:cBhvr>
                                          <p:tavLst>
                                            <p:tav tm="0">
                                              <p:val>
                                                <p:strVal val="#ppt_x"/>
                                              </p:val>
                                            </p:tav>
                                            <p:tav tm="100000">
                                              <p:val>
                                                <p:strVal val="#ppt_x"/>
                                              </p:val>
                                            </p:tav>
                                          </p:tavLst>
                                        </p:anim>
                                        <p:anim calcmode="lin" valueType="num">
                                          <p:cBhvr additive="base">
                                            <p:cTn id="60" dur="500" fill="hold"/>
                                            <p:tgtEl>
                                              <p:spTgt spid="57"/>
                                            </p:tgtEl>
                                            <p:attrNameLst>
                                              <p:attrName>ppt_y</p:attrName>
                                            </p:attrNameLst>
                                          </p:cBhvr>
                                          <p:tavLst>
                                            <p:tav tm="0">
                                              <p:val>
                                                <p:strVal val="1+#ppt_h/2"/>
                                              </p:val>
                                            </p:tav>
                                            <p:tav tm="100000">
                                              <p:val>
                                                <p:strVal val="#ppt_y"/>
                                              </p:val>
                                            </p:tav>
                                          </p:tavLst>
                                        </p:anim>
                                      </p:childTnLst>
                                    </p:cTn>
                                  </p:par>
                                  <p:par>
                                    <p:cTn id="61" presetID="2" presetClass="entr" presetSubtype="4" decel="100000" fill="hold" nodeType="withEffect">
                                      <p:stCondLst>
                                        <p:cond delay="180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ppt_x"/>
                                              </p:val>
                                            </p:tav>
                                            <p:tav tm="100000">
                                              <p:val>
                                                <p:strVal val="#ppt_x"/>
                                              </p:val>
                                            </p:tav>
                                          </p:tavLst>
                                        </p:anim>
                                        <p:anim calcmode="lin" valueType="num">
                                          <p:cBhvr additive="base">
                                            <p:cTn id="64" dur="500" fill="hold"/>
                                            <p:tgtEl>
                                              <p:spTgt spid="58"/>
                                            </p:tgtEl>
                                            <p:attrNameLst>
                                              <p:attrName>ppt_y</p:attrName>
                                            </p:attrNameLst>
                                          </p:cBhvr>
                                          <p:tavLst>
                                            <p:tav tm="0">
                                              <p:val>
                                                <p:strVal val="1+#ppt_h/2"/>
                                              </p:val>
                                            </p:tav>
                                            <p:tav tm="100000">
                                              <p:val>
                                                <p:strVal val="#ppt_y"/>
                                              </p:val>
                                            </p:tav>
                                          </p:tavLst>
                                        </p:anim>
                                      </p:childTnLst>
                                    </p:cTn>
                                  </p:par>
                                  <p:par>
                                    <p:cTn id="65" presetID="2" presetClass="entr" presetSubtype="4" decel="100000" fill="hold" nodeType="withEffect">
                                      <p:stCondLst>
                                        <p:cond delay="200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par>
                                    <p:cTn id="69" presetID="2" presetClass="entr" presetSubtype="4" decel="100000" fill="hold" nodeType="withEffect">
                                      <p:stCondLst>
                                        <p:cond delay="210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par>
                                    <p:cTn id="73" presetID="2" presetClass="entr" presetSubtype="4" decel="100000" fill="hold" nodeType="withEffect">
                                      <p:stCondLst>
                                        <p:cond delay="220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500" fill="hold"/>
                                            <p:tgtEl>
                                              <p:spTgt spid="6"/>
                                            </p:tgtEl>
                                            <p:attrNameLst>
                                              <p:attrName>ppt_x</p:attrName>
                                            </p:attrNameLst>
                                          </p:cBhvr>
                                          <p:tavLst>
                                            <p:tav tm="0">
                                              <p:val>
                                                <p:strVal val="#ppt_x"/>
                                              </p:val>
                                            </p:tav>
                                            <p:tav tm="100000">
                                              <p:val>
                                                <p:strVal val="#ppt_x"/>
                                              </p:val>
                                            </p:tav>
                                          </p:tavLst>
                                        </p:anim>
                                        <p:anim calcmode="lin" valueType="num">
                                          <p:cBhvr additive="base">
                                            <p:cTn id="7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103" grpId="0" animBg="1"/>
          <p:bldP spid="8" grpId="0" animBg="1"/>
          <p:bldP spid="57" grpId="0" animBg="1"/>
          <p:bldP spid="6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6611" y="2108075"/>
            <a:ext cx="6230778" cy="2641850"/>
          </a:xfrm>
          <a:prstGeom prst="rect">
            <a:avLst/>
          </a:prstGeom>
        </p:spPr>
      </p:pic>
      <p:grpSp>
        <p:nvGrpSpPr>
          <p:cNvPr id="5" name="Group 4"/>
          <p:cNvGrpSpPr/>
          <p:nvPr/>
        </p:nvGrpSpPr>
        <p:grpSpPr>
          <a:xfrm>
            <a:off x="322263" y="1"/>
            <a:ext cx="1429944" cy="991240"/>
            <a:chOff x="7086600" y="1"/>
            <a:chExt cx="1429944" cy="991240"/>
          </a:xfrm>
        </p:grpSpPr>
        <p:sp>
          <p:nvSpPr>
            <p:cNvPr id="6" name="Rectangle 5"/>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84820202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4.28604E-6 L -0.39687 -0.40823 " pathEditMode="relative" rAng="0" ptsTypes="AA">
                                      <p:cBhvr>
                                        <p:cTn id="6" dur="750" fill="hold"/>
                                        <p:tgtEl>
                                          <p:spTgt spid="28"/>
                                        </p:tgtEl>
                                        <p:attrNameLst>
                                          <p:attrName>ppt_x</p:attrName>
                                          <p:attrName>ppt_y</p:attrName>
                                        </p:attrNameLst>
                                      </p:cBhvr>
                                      <p:rCtr x="-19844" y="-20412"/>
                                    </p:animMotion>
                                  </p:childTnLst>
                                </p:cTn>
                              </p:par>
                              <p:par>
                                <p:cTn id="7" presetID="6" presetClass="emph" presetSubtype="0" accel="20000" decel="80000" fill="hold" nodeType="withEffect">
                                  <p:stCondLst>
                                    <p:cond delay="0"/>
                                  </p:stCondLst>
                                  <p:childTnLst>
                                    <p:animScale>
                                      <p:cBhvr>
                                        <p:cTn id="8" dur="750" fill="hold"/>
                                        <p:tgtEl>
                                          <p:spTgt spid="28"/>
                                        </p:tgtEl>
                                      </p:cBhvr>
                                      <p:by x="16000" y="16000"/>
                                    </p:animScale>
                                  </p:childTnLst>
                                </p:cTn>
                              </p:par>
                              <p:par>
                                <p:cTn id="9" presetID="10" presetClass="exit" presetSubtype="0" fill="hold" nodeType="withEffect">
                                  <p:stCondLst>
                                    <p:cond delay="750"/>
                                  </p:stCondLst>
                                  <p:childTnLst>
                                    <p:animEffect transition="out" filter="fade">
                                      <p:cBhvr>
                                        <p:cTn id="10" dur="100"/>
                                        <p:tgtEl>
                                          <p:spTgt spid="28"/>
                                        </p:tgtEl>
                                      </p:cBhvr>
                                    </p:animEffect>
                                    <p:set>
                                      <p:cBhvr>
                                        <p:cTn id="11" dur="1" fill="hold">
                                          <p:stCondLst>
                                            <p:cond delay="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p:cNvSpPr/>
          <p:nvPr/>
        </p:nvSpPr>
        <p:spPr>
          <a:xfrm>
            <a:off x="6966447" y="1903197"/>
            <a:ext cx="1926728" cy="677585"/>
          </a:xfrm>
          <a:prstGeom prst="snipRoundRect">
            <a:avLst/>
          </a:prstGeom>
          <a:solidFill>
            <a:schemeClr val="accent2"/>
          </a:solidFill>
        </p:spPr>
        <p:txBody>
          <a:bodyPr wrap="square">
            <a:spAutoFit/>
          </a:bodyPr>
          <a:lstStyle/>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إدارة</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الخدمات</a:t>
            </a:r>
          </a:p>
        </p:txBody>
      </p:sp>
      <p:grpSp>
        <p:nvGrpSpPr>
          <p:cNvPr id="5" name="Group 4"/>
          <p:cNvGrpSpPr/>
          <p:nvPr/>
        </p:nvGrpSpPr>
        <p:grpSpPr>
          <a:xfrm>
            <a:off x="6966447" y="2673739"/>
            <a:ext cx="1926728" cy="3263970"/>
            <a:chOff x="353485" y="2664742"/>
            <a:chExt cx="1926728" cy="4193258"/>
          </a:xfrm>
        </p:grpSpPr>
        <p:sp>
          <p:nvSpPr>
            <p:cNvPr id="6" name="Rectangle 5"/>
            <p:cNvSpPr/>
            <p:nvPr/>
          </p:nvSpPr>
          <p:spPr>
            <a:xfrm>
              <a:off x="353485" y="2664742"/>
              <a:ext cx="1926728" cy="419325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a:xfrm>
              <a:off x="353485" y="2742610"/>
              <a:ext cx="1926728" cy="1304833"/>
            </a:xfrm>
            <a:prstGeom prst="rect">
              <a:avLst/>
            </a:prstGeom>
          </p:spPr>
          <p:txBody>
            <a:bodyPr wrap="square">
              <a:spAutoFit/>
            </a:bodyPr>
            <a:lstStyle/>
            <a:p>
              <a:pPr marL="171450" lvl="0" indent="-91440" algn="r" rtl="1">
                <a:buFont typeface="Arial" panose="020B0604020202020204" pitchFamily="34" charset="0"/>
                <a:buChar char="•"/>
              </a:pPr>
              <a:r>
                <a:rPr lang="ar-QA" sz="1000" dirty="0">
                  <a:solidFill>
                    <a:schemeClr val="bg1"/>
                  </a:solidFill>
                  <a:latin typeface="Tahoma" panose="020B0604030504040204" pitchFamily="34" charset="0"/>
                  <a:ea typeface="Tahoma" panose="020B0604030504040204" pitchFamily="34" charset="0"/>
                  <a:cs typeface="Tahoma" panose="020B0604030504040204" pitchFamily="34" charset="0"/>
                </a:rPr>
                <a:t>إدارة التطبيقات</a:t>
              </a:r>
            </a:p>
            <a:p>
              <a:pPr marL="171450" lvl="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إدارة التطبيقات</a:t>
              </a:r>
            </a:p>
            <a:p>
              <a:pPr marL="171450" indent="-91440" algn="r" rtl="1">
                <a:buFont typeface="Arial" panose="020B0604020202020204" pitchFamily="34" charset="0"/>
                <a:buChar char="•"/>
              </a:pPr>
              <a:r>
                <a:rPr lang="ar-AE" sz="1000" dirty="0">
                  <a:solidFill>
                    <a:srgbClr val="BFBFBF"/>
                  </a:solidFill>
                  <a:latin typeface="Tahoma" panose="020B0604030504040204" pitchFamily="34" charset="0"/>
                  <a:ea typeface="Tahoma" panose="020B0604030504040204" pitchFamily="34" charset="0"/>
                  <a:cs typeface="Tahoma" panose="020B0604030504040204" pitchFamily="34" charset="0"/>
                </a:rPr>
                <a:t>خدمة الإستقبال</a:t>
              </a:r>
            </a:p>
            <a:p>
              <a:pPr marL="171450" lvl="0" indent="-91440" algn="r" rtl="1">
                <a:buFont typeface="Arial" panose="020B0604020202020204" pitchFamily="34" charset="0"/>
                <a:buChar char="•"/>
              </a:pPr>
              <a:endParaRPr lang="ar-QA" sz="1000" dirty="0">
                <a:solidFill>
                  <a:srgbClr val="BFBFBF"/>
                </a:solidFill>
                <a:latin typeface="Tahoma" panose="020B0604030504040204" pitchFamily="34" charset="0"/>
                <a:ea typeface="Tahoma" panose="020B0604030504040204" pitchFamily="34" charset="0"/>
                <a:cs typeface="Tahoma" panose="020B0604030504040204" pitchFamily="34" charset="0"/>
              </a:endParaRPr>
            </a:p>
            <a:p>
              <a:pPr marL="171450" lvl="0" indent="-91440" algn="r" rtl="1">
                <a:buFont typeface="Arial" panose="020B0604020202020204" pitchFamily="34" charset="0"/>
                <a:buChar char="•"/>
              </a:pPr>
              <a:r>
                <a:rPr lang="ar-AE" sz="1000" dirty="0">
                  <a:solidFill>
                    <a:schemeClr val="bg1"/>
                  </a:solidFill>
                  <a:latin typeface="Tahoma" panose="020B0604030504040204" pitchFamily="34" charset="0"/>
                  <a:ea typeface="Tahoma" panose="020B0604030504040204" pitchFamily="34" charset="0"/>
                  <a:cs typeface="Tahoma" panose="020B0604030504040204" pitchFamily="34" charset="0"/>
                </a:rPr>
                <a:t>عمليات البنى التحتية</a:t>
              </a:r>
            </a:p>
            <a:p>
              <a:pPr marL="171450" lvl="0" indent="-91440" algn="r" rtl="1">
                <a:buFont typeface="Arial" panose="020B0604020202020204" pitchFamily="34" charset="0"/>
                <a:buChar char="•"/>
              </a:pPr>
              <a:r>
                <a:rPr lang="ar-AE" sz="1000" dirty="0">
                  <a:solidFill>
                    <a:schemeClr val="bg1"/>
                  </a:solidFill>
                  <a:latin typeface="Tahoma" panose="020B0604030504040204" pitchFamily="34" charset="0"/>
                  <a:ea typeface="Tahoma" panose="020B0604030504040204" pitchFamily="34" charset="0"/>
                  <a:cs typeface="Tahoma" panose="020B0604030504040204" pitchFamily="34" charset="0"/>
                </a:rPr>
                <a:t>إدارة الشبكات</a:t>
              </a:r>
            </a:p>
          </p:txBody>
        </p:sp>
      </p:grpSp>
      <p:sp>
        <p:nvSpPr>
          <p:cNvPr id="8" name="Rectangle: Top Corners One Rounded and One Snipped 7"/>
          <p:cNvSpPr/>
          <p:nvPr/>
        </p:nvSpPr>
        <p:spPr>
          <a:xfrm>
            <a:off x="322263" y="1903197"/>
            <a:ext cx="1926728" cy="677585"/>
          </a:xfrm>
          <a:prstGeom prst="snipRoundRect">
            <a:avLst/>
          </a:prstGeom>
          <a:solidFill>
            <a:schemeClr val="accent2"/>
          </a:solidFill>
        </p:spPr>
        <p:txBody>
          <a:bodyPr wrap="square">
            <a:spAutoFit/>
          </a:bodyPr>
          <a:lstStyle/>
          <a:p>
            <a:pPr lvl="0" algn="r" rtl="1"/>
            <a:r>
              <a:rPr lang="ar-QA" b="1" dirty="0">
                <a:solidFill>
                  <a:prstClr val="white"/>
                </a:solidFill>
                <a:latin typeface="Tahoma" panose="020B0604030504040204" pitchFamily="34" charset="0"/>
                <a:ea typeface="Tahoma" panose="020B0604030504040204" pitchFamily="34" charset="0"/>
                <a:cs typeface="Tahoma" panose="020B0604030504040204" pitchFamily="34" charset="0"/>
              </a:rPr>
              <a:t>الرقمنة</a:t>
            </a:r>
            <a:endParaRPr lang="ar-AE"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lgn="r" rtl="1"/>
            <a:endParaRPr lang="ar-AE"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FDF9F51A-A97C-4368-8FC0-B0B097C911A1}"/>
              </a:ext>
            </a:extLst>
          </p:cNvPr>
          <p:cNvGrpSpPr/>
          <p:nvPr/>
        </p:nvGrpSpPr>
        <p:grpSpPr>
          <a:xfrm>
            <a:off x="322263" y="2673739"/>
            <a:ext cx="1926728" cy="3263970"/>
            <a:chOff x="6889974" y="2673739"/>
            <a:chExt cx="1926728" cy="3263970"/>
          </a:xfrm>
        </p:grpSpPr>
        <p:sp>
          <p:nvSpPr>
            <p:cNvPr id="10" name="Rectangle 9"/>
            <p:cNvSpPr/>
            <p:nvPr/>
          </p:nvSpPr>
          <p:spPr>
            <a:xfrm>
              <a:off x="6889974" y="2673739"/>
              <a:ext cx="1926728" cy="326397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Rectangle 10"/>
            <p:cNvSpPr/>
            <p:nvPr/>
          </p:nvSpPr>
          <p:spPr>
            <a:xfrm>
              <a:off x="6889974" y="2734350"/>
              <a:ext cx="1926728" cy="769441"/>
            </a:xfrm>
            <a:prstGeom prst="rect">
              <a:avLst/>
            </a:prstGeom>
          </p:spPr>
          <p:txBody>
            <a:bodyPr wrap="square">
              <a:spAutoFit/>
            </a:bodyPr>
            <a:lstStyle/>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الرقمنة </a:t>
              </a:r>
              <a:r>
                <a:rPr lang="ar-Q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(إدارة السجلات المادية)</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Q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إدارة المحتوى</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Arial" panose="020B0604020202020204" pitchFamily="34" charset="0"/>
                <a:buChar char="•"/>
              </a:pPr>
              <a:r>
                <a:rPr lang="ar-Q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المطابقة</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Rectangle: Top Corners One Rounded and One Snipped 15"/>
          <p:cNvSpPr/>
          <p:nvPr/>
        </p:nvSpPr>
        <p:spPr>
          <a:xfrm>
            <a:off x="4841508" y="1903197"/>
            <a:ext cx="1926728" cy="677585"/>
          </a:xfrm>
          <a:prstGeom prst="snipRoundRect">
            <a:avLst/>
          </a:prstGeom>
          <a:solidFill>
            <a:schemeClr val="accent2"/>
          </a:solidFill>
        </p:spPr>
        <p:txBody>
          <a:bodyPr wrap="square">
            <a:spAutoFit/>
          </a:bodyPr>
          <a:lstStyle/>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التدريب الإلكتروني</a:t>
            </a:r>
          </a:p>
        </p:txBody>
      </p:sp>
      <p:grpSp>
        <p:nvGrpSpPr>
          <p:cNvPr id="17" name="Group 16"/>
          <p:cNvGrpSpPr/>
          <p:nvPr/>
        </p:nvGrpSpPr>
        <p:grpSpPr>
          <a:xfrm>
            <a:off x="4841508" y="2673739"/>
            <a:ext cx="1926728" cy="3263970"/>
            <a:chOff x="6886152" y="2664742"/>
            <a:chExt cx="1926728" cy="4193258"/>
          </a:xfrm>
        </p:grpSpPr>
        <p:sp>
          <p:nvSpPr>
            <p:cNvPr id="18" name="Rectangle 17"/>
            <p:cNvSpPr/>
            <p:nvPr/>
          </p:nvSpPr>
          <p:spPr>
            <a:xfrm>
              <a:off x="6886152" y="2664742"/>
              <a:ext cx="1926728" cy="419325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9" name="Rectangle 18"/>
            <p:cNvSpPr/>
            <p:nvPr/>
          </p:nvSpPr>
          <p:spPr>
            <a:xfrm>
              <a:off x="7298812" y="2742610"/>
              <a:ext cx="1514067" cy="1858399"/>
            </a:xfrm>
            <a:prstGeom prst="rect">
              <a:avLst/>
            </a:prstGeom>
          </p:spPr>
          <p:txBody>
            <a:bodyPr wrap="square">
              <a:spAutoFit/>
            </a:bodyPr>
            <a:lstStyle/>
            <a:p>
              <a:pPr marL="171450" lvl="0" indent="-91440" algn="r" rtl="1">
                <a:buFont typeface="Arial" panose="020B0604020202020204" pitchFamily="34" charset="0"/>
                <a:buChar char="•"/>
              </a:pPr>
              <a:r>
                <a:rPr lang="ar-AE" sz="1100" dirty="0">
                  <a:solidFill>
                    <a:srgbClr val="BFBFBF"/>
                  </a:solidFill>
                  <a:latin typeface="Tahoma" panose="020B0604030504040204" pitchFamily="34" charset="0"/>
                  <a:ea typeface="Tahoma" panose="020B0604030504040204" pitchFamily="34" charset="0"/>
                  <a:cs typeface="Tahoma" panose="020B0604030504040204" pitchFamily="34" charset="0"/>
                </a:rPr>
                <a:t>نُظُم إدارة التدريب</a:t>
              </a:r>
            </a:p>
            <a:p>
              <a:pPr marL="171450" lvl="0" indent="-91440" algn="r" rtl="1">
                <a:buFont typeface="Arial" panose="020B0604020202020204" pitchFamily="34" charset="0"/>
                <a:buChar char="•"/>
              </a:pPr>
              <a:r>
                <a:rPr lang="ar-AE" sz="1100" dirty="0">
                  <a:solidFill>
                    <a:srgbClr val="BFBFBF"/>
                  </a:solidFill>
                  <a:latin typeface="Tahoma" panose="020B0604030504040204" pitchFamily="34" charset="0"/>
                  <a:ea typeface="Tahoma" panose="020B0604030504040204" pitchFamily="34" charset="0"/>
                  <a:cs typeface="Tahoma" panose="020B0604030504040204" pitchFamily="34" charset="0"/>
                </a:rPr>
                <a:t>باقات التدريب الإلكتروني الجاهزة</a:t>
              </a:r>
            </a:p>
            <a:p>
              <a:pPr marL="171450" lvl="0" indent="-91440" algn="r" rtl="1">
                <a:buFont typeface="Arial" panose="020B0604020202020204" pitchFamily="34" charset="0"/>
                <a:buChar char="•"/>
              </a:pPr>
              <a:r>
                <a:rPr lang="ar-AE" sz="1100" dirty="0">
                  <a:solidFill>
                    <a:srgbClr val="BFBFBF"/>
                  </a:solidFill>
                  <a:latin typeface="Tahoma" panose="020B0604030504040204" pitchFamily="34" charset="0"/>
                  <a:ea typeface="Tahoma" panose="020B0604030504040204" pitchFamily="34" charset="0"/>
                  <a:cs typeface="Tahoma" panose="020B0604030504040204" pitchFamily="34" charset="0"/>
                </a:rPr>
                <a:t>إنشاء المحتوى المصمَّم حسب الطلب</a:t>
              </a:r>
            </a:p>
            <a:p>
              <a:pPr marL="171450" lvl="0" indent="-91440" algn="r" rtl="1">
                <a:buFont typeface="Arial" panose="020B0604020202020204" pitchFamily="34" charset="0"/>
                <a:buChar char="•"/>
              </a:pPr>
              <a:r>
                <a:rPr lang="ar-AE" sz="1100" dirty="0">
                  <a:solidFill>
                    <a:srgbClr val="BFBFBF"/>
                  </a:solidFill>
                  <a:latin typeface="Tahoma" panose="020B0604030504040204" pitchFamily="34" charset="0"/>
                  <a:ea typeface="Tahoma" panose="020B0604030504040204" pitchFamily="34" charset="0"/>
                  <a:cs typeface="Tahoma" panose="020B0604030504040204" pitchFamily="34" charset="0"/>
                </a:rPr>
                <a:t>الخدمات والإستشارات</a:t>
              </a:r>
            </a:p>
          </p:txBody>
        </p:sp>
      </p:grpSp>
      <p:sp>
        <p:nvSpPr>
          <p:cNvPr id="31" name="Rectangle 30"/>
          <p:cNvSpPr/>
          <p:nvPr/>
        </p:nvSpPr>
        <p:spPr>
          <a:xfrm>
            <a:off x="3708400" y="190175"/>
            <a:ext cx="4551688" cy="605294"/>
          </a:xfrm>
          <a:prstGeom prst="rect">
            <a:avLst/>
          </a:prstGeom>
        </p:spPr>
        <p:txBody>
          <a:bodyPr wrap="square">
            <a:spAutoFit/>
          </a:bodyPr>
          <a:lstStyle/>
          <a:p>
            <a:pPr marL="0" marR="0" lvl="0" indent="0" algn="r" defTabSz="914400" rtl="0" eaLnBrk="1" fontAlgn="base" latinLnBrk="0" hangingPunct="1">
              <a:lnSpc>
                <a:spcPts val="4000"/>
              </a:lnSpc>
              <a:spcBef>
                <a:spcPct val="0"/>
              </a:spcBef>
              <a:spcAft>
                <a:spcPct val="0"/>
              </a:spcAft>
              <a:buClrTx/>
              <a:buSzTx/>
              <a:buFontTx/>
              <a:buNone/>
              <a:tabLst/>
              <a:defRPr/>
            </a:pPr>
            <a:r>
              <a:rPr lang="ar-QA" sz="2800" b="1" dirty="0">
                <a:solidFill>
                  <a:srgbClr val="D81921"/>
                </a:solidFill>
                <a:latin typeface="Tahoma" panose="020B0604030504040204" pitchFamily="34" charset="0"/>
                <a:ea typeface="Tahoma" panose="020B0604030504040204" pitchFamily="34" charset="0"/>
                <a:cs typeface="Tahoma" panose="020B0604030504040204" pitchFamily="34" charset="0"/>
              </a:rPr>
              <a:t>الممارسات والخدمات</a:t>
            </a:r>
            <a:endParaRPr kumimoji="0" lang="en-US" sz="2800" b="1" i="0" u="none" strike="noStrike" kern="1200" cap="none" spc="0" normalizeH="0" baseline="0" noProof="0" dirty="0">
              <a:ln>
                <a:noFill/>
              </a:ln>
              <a:solidFill>
                <a:srgbClr val="D8192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2" name="Picture 3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97619" y="414081"/>
            <a:ext cx="397037" cy="397037"/>
          </a:xfrm>
          <a:prstGeom prst="rect">
            <a:avLst/>
          </a:prstGeom>
        </p:spPr>
      </p:pic>
      <p:pic>
        <p:nvPicPr>
          <p:cNvPr id="33" name="Picture 3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96138" y="95785"/>
            <a:ext cx="397037" cy="397037"/>
          </a:xfrm>
          <a:prstGeom prst="rect">
            <a:avLst/>
          </a:prstGeom>
        </p:spPr>
      </p:pic>
      <p:grpSp>
        <p:nvGrpSpPr>
          <p:cNvPr id="66" name="Group 65"/>
          <p:cNvGrpSpPr/>
          <p:nvPr/>
        </p:nvGrpSpPr>
        <p:grpSpPr>
          <a:xfrm>
            <a:off x="1836241" y="1198961"/>
            <a:ext cx="412750" cy="577850"/>
            <a:chOff x="2462271" y="1198961"/>
            <a:chExt cx="412750" cy="577850"/>
          </a:xfrm>
          <a:solidFill>
            <a:schemeClr val="accent2"/>
          </a:solidFill>
        </p:grpSpPr>
        <p:sp>
          <p:nvSpPr>
            <p:cNvPr id="37" name="Freeform 5"/>
            <p:cNvSpPr>
              <a:spLocks/>
            </p:cNvSpPr>
            <p:nvPr/>
          </p:nvSpPr>
          <p:spPr bwMode="auto">
            <a:xfrm>
              <a:off x="2462271" y="1208133"/>
              <a:ext cx="397463" cy="568678"/>
            </a:xfrm>
            <a:custGeom>
              <a:avLst/>
              <a:gdLst>
                <a:gd name="T0" fmla="*/ 225 w 260"/>
                <a:gd name="T1" fmla="*/ 83 h 372"/>
                <a:gd name="T2" fmla="*/ 225 w 260"/>
                <a:gd name="T3" fmla="*/ 328 h 372"/>
                <a:gd name="T4" fmla="*/ 170 w 260"/>
                <a:gd name="T5" fmla="*/ 305 h 372"/>
                <a:gd name="T6" fmla="*/ 35 w 260"/>
                <a:gd name="T7" fmla="*/ 305 h 372"/>
                <a:gd name="T8" fmla="*/ 35 w 260"/>
                <a:gd name="T9" fmla="*/ 80 h 372"/>
                <a:gd name="T10" fmla="*/ 83 w 260"/>
                <a:gd name="T11" fmla="*/ 80 h 372"/>
                <a:gd name="T12" fmla="*/ 83 w 260"/>
                <a:gd name="T13" fmla="*/ 32 h 372"/>
                <a:gd name="T14" fmla="*/ 170 w 260"/>
                <a:gd name="T15" fmla="*/ 32 h 372"/>
                <a:gd name="T16" fmla="*/ 170 w 260"/>
                <a:gd name="T17" fmla="*/ 0 h 372"/>
                <a:gd name="T18" fmla="*/ 67 w 260"/>
                <a:gd name="T19" fmla="*/ 0 h 372"/>
                <a:gd name="T20" fmla="*/ 0 w 260"/>
                <a:gd name="T21" fmla="*/ 64 h 372"/>
                <a:gd name="T22" fmla="*/ 0 w 260"/>
                <a:gd name="T23" fmla="*/ 340 h 372"/>
                <a:gd name="T24" fmla="*/ 35 w 260"/>
                <a:gd name="T25" fmla="*/ 340 h 372"/>
                <a:gd name="T26" fmla="*/ 164 w 260"/>
                <a:gd name="T27" fmla="*/ 340 h 372"/>
                <a:gd name="T28" fmla="*/ 260 w 260"/>
                <a:gd name="T29" fmla="*/ 372 h 372"/>
                <a:gd name="T30" fmla="*/ 260 w 260"/>
                <a:gd name="T31" fmla="*/ 83 h 372"/>
                <a:gd name="T32" fmla="*/ 225 w 260"/>
                <a:gd name="T33" fmla="*/ 8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 h="372">
                  <a:moveTo>
                    <a:pt x="225" y="83"/>
                  </a:moveTo>
                  <a:lnTo>
                    <a:pt x="225" y="328"/>
                  </a:lnTo>
                  <a:lnTo>
                    <a:pt x="170" y="305"/>
                  </a:lnTo>
                  <a:lnTo>
                    <a:pt x="35" y="305"/>
                  </a:lnTo>
                  <a:lnTo>
                    <a:pt x="35" y="80"/>
                  </a:lnTo>
                  <a:lnTo>
                    <a:pt x="83" y="80"/>
                  </a:lnTo>
                  <a:lnTo>
                    <a:pt x="83" y="32"/>
                  </a:lnTo>
                  <a:lnTo>
                    <a:pt x="170" y="32"/>
                  </a:lnTo>
                  <a:lnTo>
                    <a:pt x="170" y="0"/>
                  </a:lnTo>
                  <a:lnTo>
                    <a:pt x="67" y="0"/>
                  </a:lnTo>
                  <a:lnTo>
                    <a:pt x="0" y="64"/>
                  </a:lnTo>
                  <a:lnTo>
                    <a:pt x="0" y="340"/>
                  </a:lnTo>
                  <a:lnTo>
                    <a:pt x="35" y="340"/>
                  </a:lnTo>
                  <a:lnTo>
                    <a:pt x="164" y="340"/>
                  </a:lnTo>
                  <a:lnTo>
                    <a:pt x="260" y="372"/>
                  </a:lnTo>
                  <a:lnTo>
                    <a:pt x="260" y="83"/>
                  </a:lnTo>
                  <a:lnTo>
                    <a:pt x="225"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38" name="Freeform 6"/>
            <p:cNvSpPr>
              <a:spLocks/>
            </p:cNvSpPr>
            <p:nvPr/>
          </p:nvSpPr>
          <p:spPr bwMode="auto">
            <a:xfrm>
              <a:off x="2657945" y="1412980"/>
              <a:ext cx="84079" cy="13758"/>
            </a:xfrm>
            <a:custGeom>
              <a:avLst/>
              <a:gdLst>
                <a:gd name="T0" fmla="*/ 15 w 17"/>
                <a:gd name="T1" fmla="*/ 0 h 3"/>
                <a:gd name="T2" fmla="*/ 2 w 17"/>
                <a:gd name="T3" fmla="*/ 0 h 3"/>
                <a:gd name="T4" fmla="*/ 0 w 17"/>
                <a:gd name="T5" fmla="*/ 1 h 3"/>
                <a:gd name="T6" fmla="*/ 2 w 17"/>
                <a:gd name="T7" fmla="*/ 3 h 3"/>
                <a:gd name="T8" fmla="*/ 15 w 17"/>
                <a:gd name="T9" fmla="*/ 3 h 3"/>
                <a:gd name="T10" fmla="*/ 17 w 17"/>
                <a:gd name="T11" fmla="*/ 1 h 3"/>
                <a:gd name="T12" fmla="*/ 15 w 1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7" h="3">
                  <a:moveTo>
                    <a:pt x="15" y="0"/>
                  </a:moveTo>
                  <a:cubicBezTo>
                    <a:pt x="2" y="0"/>
                    <a:pt x="2" y="0"/>
                    <a:pt x="2" y="0"/>
                  </a:cubicBezTo>
                  <a:cubicBezTo>
                    <a:pt x="1" y="0"/>
                    <a:pt x="0" y="1"/>
                    <a:pt x="0" y="1"/>
                  </a:cubicBezTo>
                  <a:cubicBezTo>
                    <a:pt x="0" y="2"/>
                    <a:pt x="1" y="3"/>
                    <a:pt x="2" y="3"/>
                  </a:cubicBezTo>
                  <a:cubicBezTo>
                    <a:pt x="15" y="3"/>
                    <a:pt x="15" y="3"/>
                    <a:pt x="15" y="3"/>
                  </a:cubicBezTo>
                  <a:cubicBezTo>
                    <a:pt x="16" y="3"/>
                    <a:pt x="17" y="2"/>
                    <a:pt x="17" y="1"/>
                  </a:cubicBezTo>
                  <a:cubicBezTo>
                    <a:pt x="17" y="1"/>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39" name="Freeform 7"/>
            <p:cNvSpPr>
              <a:spLocks/>
            </p:cNvSpPr>
            <p:nvPr/>
          </p:nvSpPr>
          <p:spPr bwMode="auto">
            <a:xfrm>
              <a:off x="2584567" y="1461898"/>
              <a:ext cx="157456" cy="9172"/>
            </a:xfrm>
            <a:custGeom>
              <a:avLst/>
              <a:gdLst>
                <a:gd name="T0" fmla="*/ 30 w 32"/>
                <a:gd name="T1" fmla="*/ 0 h 2"/>
                <a:gd name="T2" fmla="*/ 2 w 32"/>
                <a:gd name="T3" fmla="*/ 0 h 2"/>
                <a:gd name="T4" fmla="*/ 0 w 32"/>
                <a:gd name="T5" fmla="*/ 1 h 2"/>
                <a:gd name="T6" fmla="*/ 2 w 32"/>
                <a:gd name="T7" fmla="*/ 2 h 2"/>
                <a:gd name="T8" fmla="*/ 30 w 32"/>
                <a:gd name="T9" fmla="*/ 2 h 2"/>
                <a:gd name="T10" fmla="*/ 32 w 32"/>
                <a:gd name="T11" fmla="*/ 1 h 2"/>
                <a:gd name="T12" fmla="*/ 30 w 3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2" h="2">
                  <a:moveTo>
                    <a:pt x="30" y="0"/>
                  </a:moveTo>
                  <a:cubicBezTo>
                    <a:pt x="2" y="0"/>
                    <a:pt x="2" y="0"/>
                    <a:pt x="2" y="0"/>
                  </a:cubicBezTo>
                  <a:cubicBezTo>
                    <a:pt x="1" y="0"/>
                    <a:pt x="0" y="0"/>
                    <a:pt x="0" y="1"/>
                  </a:cubicBezTo>
                  <a:cubicBezTo>
                    <a:pt x="0" y="2"/>
                    <a:pt x="1" y="2"/>
                    <a:pt x="2" y="2"/>
                  </a:cubicBezTo>
                  <a:cubicBezTo>
                    <a:pt x="30" y="2"/>
                    <a:pt x="30" y="2"/>
                    <a:pt x="30" y="2"/>
                  </a:cubicBezTo>
                  <a:cubicBezTo>
                    <a:pt x="31" y="2"/>
                    <a:pt x="32" y="2"/>
                    <a:pt x="32" y="1"/>
                  </a:cubicBezTo>
                  <a:cubicBezTo>
                    <a:pt x="32"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40" name="Freeform 8"/>
            <p:cNvSpPr>
              <a:spLocks/>
            </p:cNvSpPr>
            <p:nvPr/>
          </p:nvSpPr>
          <p:spPr bwMode="auto">
            <a:xfrm>
              <a:off x="2584567" y="1504702"/>
              <a:ext cx="157456" cy="15287"/>
            </a:xfrm>
            <a:custGeom>
              <a:avLst/>
              <a:gdLst>
                <a:gd name="T0" fmla="*/ 30 w 32"/>
                <a:gd name="T1" fmla="*/ 0 h 3"/>
                <a:gd name="T2" fmla="*/ 2 w 32"/>
                <a:gd name="T3" fmla="*/ 0 h 3"/>
                <a:gd name="T4" fmla="*/ 0 w 32"/>
                <a:gd name="T5" fmla="*/ 1 h 3"/>
                <a:gd name="T6" fmla="*/ 2 w 32"/>
                <a:gd name="T7" fmla="*/ 3 h 3"/>
                <a:gd name="T8" fmla="*/ 30 w 32"/>
                <a:gd name="T9" fmla="*/ 3 h 3"/>
                <a:gd name="T10" fmla="*/ 32 w 32"/>
                <a:gd name="T11" fmla="*/ 1 h 3"/>
                <a:gd name="T12" fmla="*/ 30 w 3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2" h="3">
                  <a:moveTo>
                    <a:pt x="30" y="0"/>
                  </a:moveTo>
                  <a:cubicBezTo>
                    <a:pt x="2" y="0"/>
                    <a:pt x="2" y="0"/>
                    <a:pt x="2" y="0"/>
                  </a:cubicBezTo>
                  <a:cubicBezTo>
                    <a:pt x="1" y="0"/>
                    <a:pt x="0" y="1"/>
                    <a:pt x="0" y="1"/>
                  </a:cubicBezTo>
                  <a:cubicBezTo>
                    <a:pt x="0" y="2"/>
                    <a:pt x="1" y="3"/>
                    <a:pt x="2" y="3"/>
                  </a:cubicBezTo>
                  <a:cubicBezTo>
                    <a:pt x="30" y="3"/>
                    <a:pt x="30" y="3"/>
                    <a:pt x="30" y="3"/>
                  </a:cubicBezTo>
                  <a:cubicBezTo>
                    <a:pt x="31" y="3"/>
                    <a:pt x="32" y="2"/>
                    <a:pt x="32" y="1"/>
                  </a:cubicBezTo>
                  <a:cubicBezTo>
                    <a:pt x="32" y="1"/>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41" name="Freeform 9"/>
            <p:cNvSpPr>
              <a:spLocks/>
            </p:cNvSpPr>
            <p:nvPr/>
          </p:nvSpPr>
          <p:spPr bwMode="auto">
            <a:xfrm>
              <a:off x="2584567" y="1549034"/>
              <a:ext cx="77964" cy="13758"/>
            </a:xfrm>
            <a:custGeom>
              <a:avLst/>
              <a:gdLst>
                <a:gd name="T0" fmla="*/ 15 w 16"/>
                <a:gd name="T1" fmla="*/ 0 h 3"/>
                <a:gd name="T2" fmla="*/ 2 w 16"/>
                <a:gd name="T3" fmla="*/ 0 h 3"/>
                <a:gd name="T4" fmla="*/ 0 w 16"/>
                <a:gd name="T5" fmla="*/ 2 h 3"/>
                <a:gd name="T6" fmla="*/ 2 w 16"/>
                <a:gd name="T7" fmla="*/ 3 h 3"/>
                <a:gd name="T8" fmla="*/ 15 w 16"/>
                <a:gd name="T9" fmla="*/ 3 h 3"/>
                <a:gd name="T10" fmla="*/ 16 w 16"/>
                <a:gd name="T11" fmla="*/ 2 h 3"/>
                <a:gd name="T12" fmla="*/ 15 w 1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5" y="0"/>
                  </a:moveTo>
                  <a:cubicBezTo>
                    <a:pt x="2" y="0"/>
                    <a:pt x="2" y="0"/>
                    <a:pt x="2" y="0"/>
                  </a:cubicBezTo>
                  <a:cubicBezTo>
                    <a:pt x="1" y="0"/>
                    <a:pt x="0" y="1"/>
                    <a:pt x="0" y="2"/>
                  </a:cubicBezTo>
                  <a:cubicBezTo>
                    <a:pt x="0" y="3"/>
                    <a:pt x="1" y="3"/>
                    <a:pt x="2" y="3"/>
                  </a:cubicBezTo>
                  <a:cubicBezTo>
                    <a:pt x="15" y="3"/>
                    <a:pt x="15" y="3"/>
                    <a:pt x="15" y="3"/>
                  </a:cubicBezTo>
                  <a:cubicBezTo>
                    <a:pt x="16" y="3"/>
                    <a:pt x="16" y="3"/>
                    <a:pt x="16" y="2"/>
                  </a:cubicBezTo>
                  <a:cubicBezTo>
                    <a:pt x="16" y="1"/>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42" name="Rectangle 10"/>
            <p:cNvSpPr>
              <a:spLocks noChangeArrowheads="1"/>
            </p:cNvSpPr>
            <p:nvPr/>
          </p:nvSpPr>
          <p:spPr bwMode="auto">
            <a:xfrm>
              <a:off x="2751196" y="1198961"/>
              <a:ext cx="39746" cy="336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43" name="Rectangle 11"/>
            <p:cNvSpPr>
              <a:spLocks noChangeArrowheads="1"/>
            </p:cNvSpPr>
            <p:nvPr/>
          </p:nvSpPr>
          <p:spPr bwMode="auto">
            <a:xfrm>
              <a:off x="2795528" y="1261638"/>
              <a:ext cx="44332" cy="489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44" name="Rectangle 12"/>
            <p:cNvSpPr>
              <a:spLocks noChangeArrowheads="1"/>
            </p:cNvSpPr>
            <p:nvPr/>
          </p:nvSpPr>
          <p:spPr bwMode="auto">
            <a:xfrm>
              <a:off x="2844447" y="1203547"/>
              <a:ext cx="30574" cy="290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grpSp>
        <p:nvGrpSpPr>
          <p:cNvPr id="47" name="Group 15"/>
          <p:cNvGrpSpPr>
            <a:grpSpLocks noChangeAspect="1"/>
          </p:cNvGrpSpPr>
          <p:nvPr/>
        </p:nvGrpSpPr>
        <p:grpSpPr bwMode="auto">
          <a:xfrm>
            <a:off x="8385175" y="1217613"/>
            <a:ext cx="508000" cy="581025"/>
            <a:chOff x="168" y="767"/>
            <a:chExt cx="320" cy="366"/>
          </a:xfrm>
          <a:solidFill>
            <a:schemeClr val="accent2"/>
          </a:solidFill>
        </p:grpSpPr>
        <p:sp>
          <p:nvSpPr>
            <p:cNvPr id="49" name="Oval 16"/>
            <p:cNvSpPr>
              <a:spLocks noChangeArrowheads="1"/>
            </p:cNvSpPr>
            <p:nvPr/>
          </p:nvSpPr>
          <p:spPr bwMode="auto">
            <a:xfrm>
              <a:off x="243" y="767"/>
              <a:ext cx="58"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0" name="Freeform 17"/>
            <p:cNvSpPr>
              <a:spLocks noEditPoints="1"/>
            </p:cNvSpPr>
            <p:nvPr/>
          </p:nvSpPr>
          <p:spPr bwMode="auto">
            <a:xfrm>
              <a:off x="168" y="845"/>
              <a:ext cx="205" cy="288"/>
            </a:xfrm>
            <a:custGeom>
              <a:avLst/>
              <a:gdLst>
                <a:gd name="T0" fmla="*/ 112 w 113"/>
                <a:gd name="T1" fmla="*/ 24 h 159"/>
                <a:gd name="T2" fmla="*/ 112 w 113"/>
                <a:gd name="T3" fmla="*/ 24 h 159"/>
                <a:gd name="T4" fmla="*/ 106 w 113"/>
                <a:gd name="T5" fmla="*/ 20 h 159"/>
                <a:gd name="T6" fmla="*/ 84 w 113"/>
                <a:gd name="T7" fmla="*/ 3 h 159"/>
                <a:gd name="T8" fmla="*/ 78 w 113"/>
                <a:gd name="T9" fmla="*/ 1 h 159"/>
                <a:gd name="T10" fmla="*/ 70 w 113"/>
                <a:gd name="T11" fmla="*/ 0 h 159"/>
                <a:gd name="T12" fmla="*/ 69 w 113"/>
                <a:gd name="T13" fmla="*/ 10 h 159"/>
                <a:gd name="T14" fmla="*/ 62 w 113"/>
                <a:gd name="T15" fmla="*/ 39 h 159"/>
                <a:gd name="T16" fmla="*/ 62 w 113"/>
                <a:gd name="T17" fmla="*/ 7 h 159"/>
                <a:gd name="T18" fmla="*/ 54 w 113"/>
                <a:gd name="T19" fmla="*/ 0 h 159"/>
                <a:gd name="T20" fmla="*/ 53 w 113"/>
                <a:gd name="T21" fmla="*/ 8 h 159"/>
                <a:gd name="T22" fmla="*/ 42 w 113"/>
                <a:gd name="T23" fmla="*/ 16 h 159"/>
                <a:gd name="T24" fmla="*/ 37 w 113"/>
                <a:gd name="T25" fmla="*/ 1 h 159"/>
                <a:gd name="T26" fmla="*/ 36 w 113"/>
                <a:gd name="T27" fmla="*/ 1 h 159"/>
                <a:gd name="T28" fmla="*/ 29 w 113"/>
                <a:gd name="T29" fmla="*/ 4 h 159"/>
                <a:gd name="T30" fmla="*/ 2 w 113"/>
                <a:gd name="T31" fmla="*/ 33 h 159"/>
                <a:gd name="T32" fmla="*/ 1 w 113"/>
                <a:gd name="T33" fmla="*/ 44 h 159"/>
                <a:gd name="T34" fmla="*/ 1 w 113"/>
                <a:gd name="T35" fmla="*/ 44 h 159"/>
                <a:gd name="T36" fmla="*/ 1 w 113"/>
                <a:gd name="T37" fmla="*/ 45 h 159"/>
                <a:gd name="T38" fmla="*/ 3 w 113"/>
                <a:gd name="T39" fmla="*/ 48 h 159"/>
                <a:gd name="T40" fmla="*/ 10 w 113"/>
                <a:gd name="T41" fmla="*/ 61 h 159"/>
                <a:gd name="T42" fmla="*/ 30 w 113"/>
                <a:gd name="T43" fmla="*/ 73 h 159"/>
                <a:gd name="T44" fmla="*/ 30 w 113"/>
                <a:gd name="T45" fmla="*/ 84 h 159"/>
                <a:gd name="T46" fmla="*/ 34 w 113"/>
                <a:gd name="T47" fmla="*/ 159 h 159"/>
                <a:gd name="T48" fmla="*/ 56 w 113"/>
                <a:gd name="T49" fmla="*/ 125 h 159"/>
                <a:gd name="T50" fmla="*/ 112 w 113"/>
                <a:gd name="T51" fmla="*/ 39 h 159"/>
                <a:gd name="T52" fmla="*/ 83 w 113"/>
                <a:gd name="T53" fmla="*/ 25 h 159"/>
                <a:gd name="T54" fmla="*/ 89 w 113"/>
                <a:gd name="T55" fmla="*/ 31 h 159"/>
                <a:gd name="T56" fmla="*/ 68 w 113"/>
                <a:gd name="T57" fmla="*/ 39 h 159"/>
                <a:gd name="T58" fmla="*/ 31 w 113"/>
                <a:gd name="T59" fmla="*/ 56 h 159"/>
                <a:gd name="T60" fmla="*/ 23 w 113"/>
                <a:gd name="T61" fmla="*/ 43 h 159"/>
                <a:gd name="T62" fmla="*/ 31 w 113"/>
                <a:gd name="T63" fmla="*/ 2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59">
                  <a:moveTo>
                    <a:pt x="112" y="39"/>
                  </a:moveTo>
                  <a:cubicBezTo>
                    <a:pt x="112" y="32"/>
                    <a:pt x="113" y="22"/>
                    <a:pt x="112" y="24"/>
                  </a:cubicBezTo>
                  <a:cubicBezTo>
                    <a:pt x="112" y="24"/>
                    <a:pt x="112" y="24"/>
                    <a:pt x="112" y="24"/>
                  </a:cubicBezTo>
                  <a:cubicBezTo>
                    <a:pt x="112" y="24"/>
                    <a:pt x="112" y="24"/>
                    <a:pt x="112" y="24"/>
                  </a:cubicBezTo>
                  <a:cubicBezTo>
                    <a:pt x="110" y="22"/>
                    <a:pt x="110" y="22"/>
                    <a:pt x="110" y="22"/>
                  </a:cubicBezTo>
                  <a:cubicBezTo>
                    <a:pt x="106" y="20"/>
                    <a:pt x="106" y="20"/>
                    <a:pt x="106" y="20"/>
                  </a:cubicBezTo>
                  <a:cubicBezTo>
                    <a:pt x="99" y="14"/>
                    <a:pt x="99" y="14"/>
                    <a:pt x="99" y="14"/>
                  </a:cubicBezTo>
                  <a:cubicBezTo>
                    <a:pt x="84" y="3"/>
                    <a:pt x="84" y="3"/>
                    <a:pt x="84" y="3"/>
                  </a:cubicBezTo>
                  <a:cubicBezTo>
                    <a:pt x="82" y="2"/>
                    <a:pt x="80" y="1"/>
                    <a:pt x="78" y="1"/>
                  </a:cubicBezTo>
                  <a:cubicBezTo>
                    <a:pt x="78" y="1"/>
                    <a:pt x="78" y="1"/>
                    <a:pt x="78" y="1"/>
                  </a:cubicBezTo>
                  <a:cubicBezTo>
                    <a:pt x="76" y="0"/>
                    <a:pt x="73" y="0"/>
                    <a:pt x="70" y="0"/>
                  </a:cubicBezTo>
                  <a:cubicBezTo>
                    <a:pt x="70" y="0"/>
                    <a:pt x="70" y="0"/>
                    <a:pt x="70" y="0"/>
                  </a:cubicBezTo>
                  <a:cubicBezTo>
                    <a:pt x="78" y="1"/>
                    <a:pt x="78" y="1"/>
                    <a:pt x="78" y="1"/>
                  </a:cubicBezTo>
                  <a:cubicBezTo>
                    <a:pt x="69" y="10"/>
                    <a:pt x="69" y="10"/>
                    <a:pt x="69" y="10"/>
                  </a:cubicBezTo>
                  <a:cubicBezTo>
                    <a:pt x="73" y="16"/>
                    <a:pt x="73" y="16"/>
                    <a:pt x="73" y="16"/>
                  </a:cubicBezTo>
                  <a:cubicBezTo>
                    <a:pt x="62" y="39"/>
                    <a:pt x="62" y="39"/>
                    <a:pt x="62" y="39"/>
                  </a:cubicBezTo>
                  <a:cubicBezTo>
                    <a:pt x="61" y="8"/>
                    <a:pt x="61" y="8"/>
                    <a:pt x="61" y="8"/>
                  </a:cubicBezTo>
                  <a:cubicBezTo>
                    <a:pt x="62" y="7"/>
                    <a:pt x="62" y="7"/>
                    <a:pt x="62" y="7"/>
                  </a:cubicBezTo>
                  <a:cubicBezTo>
                    <a:pt x="60" y="0"/>
                    <a:pt x="60" y="0"/>
                    <a:pt x="60" y="0"/>
                  </a:cubicBezTo>
                  <a:cubicBezTo>
                    <a:pt x="54" y="0"/>
                    <a:pt x="54" y="0"/>
                    <a:pt x="54" y="0"/>
                  </a:cubicBezTo>
                  <a:cubicBezTo>
                    <a:pt x="52" y="7"/>
                    <a:pt x="52" y="7"/>
                    <a:pt x="52" y="7"/>
                  </a:cubicBezTo>
                  <a:cubicBezTo>
                    <a:pt x="53" y="8"/>
                    <a:pt x="53" y="8"/>
                    <a:pt x="53" y="8"/>
                  </a:cubicBezTo>
                  <a:cubicBezTo>
                    <a:pt x="52" y="39"/>
                    <a:pt x="52" y="39"/>
                    <a:pt x="52" y="39"/>
                  </a:cubicBezTo>
                  <a:cubicBezTo>
                    <a:pt x="42" y="16"/>
                    <a:pt x="42" y="16"/>
                    <a:pt x="42" y="16"/>
                  </a:cubicBezTo>
                  <a:cubicBezTo>
                    <a:pt x="45" y="10"/>
                    <a:pt x="45" y="10"/>
                    <a:pt x="45" y="10"/>
                  </a:cubicBezTo>
                  <a:cubicBezTo>
                    <a:pt x="37" y="1"/>
                    <a:pt x="37" y="1"/>
                    <a:pt x="37" y="1"/>
                  </a:cubicBezTo>
                  <a:cubicBezTo>
                    <a:pt x="44" y="0"/>
                    <a:pt x="44" y="0"/>
                    <a:pt x="44" y="0"/>
                  </a:cubicBezTo>
                  <a:cubicBezTo>
                    <a:pt x="41" y="0"/>
                    <a:pt x="39" y="0"/>
                    <a:pt x="36" y="1"/>
                  </a:cubicBezTo>
                  <a:cubicBezTo>
                    <a:pt x="36" y="1"/>
                    <a:pt x="36" y="1"/>
                    <a:pt x="35" y="1"/>
                  </a:cubicBezTo>
                  <a:cubicBezTo>
                    <a:pt x="33" y="1"/>
                    <a:pt x="31" y="2"/>
                    <a:pt x="29" y="4"/>
                  </a:cubicBezTo>
                  <a:cubicBezTo>
                    <a:pt x="2" y="33"/>
                    <a:pt x="2" y="33"/>
                    <a:pt x="2" y="33"/>
                  </a:cubicBezTo>
                  <a:cubicBezTo>
                    <a:pt x="2" y="33"/>
                    <a:pt x="2" y="33"/>
                    <a:pt x="2" y="33"/>
                  </a:cubicBezTo>
                  <a:cubicBezTo>
                    <a:pt x="2" y="33"/>
                    <a:pt x="2" y="33"/>
                    <a:pt x="2" y="33"/>
                  </a:cubicBezTo>
                  <a:cubicBezTo>
                    <a:pt x="0" y="56"/>
                    <a:pt x="1" y="39"/>
                    <a:pt x="1" y="44"/>
                  </a:cubicBezTo>
                  <a:cubicBezTo>
                    <a:pt x="1" y="44"/>
                    <a:pt x="1" y="44"/>
                    <a:pt x="1" y="44"/>
                  </a:cubicBezTo>
                  <a:cubicBezTo>
                    <a:pt x="1" y="44"/>
                    <a:pt x="1" y="44"/>
                    <a:pt x="1" y="44"/>
                  </a:cubicBezTo>
                  <a:cubicBezTo>
                    <a:pt x="1" y="45"/>
                    <a:pt x="1" y="45"/>
                    <a:pt x="1" y="45"/>
                  </a:cubicBezTo>
                  <a:cubicBezTo>
                    <a:pt x="1" y="45"/>
                    <a:pt x="1" y="45"/>
                    <a:pt x="1" y="45"/>
                  </a:cubicBezTo>
                  <a:cubicBezTo>
                    <a:pt x="2" y="46"/>
                    <a:pt x="2" y="46"/>
                    <a:pt x="2" y="46"/>
                  </a:cubicBezTo>
                  <a:cubicBezTo>
                    <a:pt x="3" y="48"/>
                    <a:pt x="3" y="48"/>
                    <a:pt x="3" y="48"/>
                  </a:cubicBezTo>
                  <a:cubicBezTo>
                    <a:pt x="5" y="53"/>
                    <a:pt x="5" y="53"/>
                    <a:pt x="5" y="53"/>
                  </a:cubicBezTo>
                  <a:cubicBezTo>
                    <a:pt x="10" y="61"/>
                    <a:pt x="10" y="61"/>
                    <a:pt x="10" y="61"/>
                  </a:cubicBezTo>
                  <a:cubicBezTo>
                    <a:pt x="18" y="79"/>
                    <a:pt x="18" y="79"/>
                    <a:pt x="18" y="79"/>
                  </a:cubicBezTo>
                  <a:cubicBezTo>
                    <a:pt x="22" y="77"/>
                    <a:pt x="26" y="75"/>
                    <a:pt x="30" y="73"/>
                  </a:cubicBezTo>
                  <a:cubicBezTo>
                    <a:pt x="30" y="76"/>
                    <a:pt x="30" y="80"/>
                    <a:pt x="30" y="84"/>
                  </a:cubicBezTo>
                  <a:cubicBezTo>
                    <a:pt x="30" y="84"/>
                    <a:pt x="30" y="84"/>
                    <a:pt x="30" y="84"/>
                  </a:cubicBezTo>
                  <a:cubicBezTo>
                    <a:pt x="32" y="84"/>
                    <a:pt x="32" y="84"/>
                    <a:pt x="32" y="84"/>
                  </a:cubicBezTo>
                  <a:cubicBezTo>
                    <a:pt x="34" y="159"/>
                    <a:pt x="34" y="159"/>
                    <a:pt x="34" y="159"/>
                  </a:cubicBezTo>
                  <a:cubicBezTo>
                    <a:pt x="56" y="159"/>
                    <a:pt x="56" y="159"/>
                    <a:pt x="56" y="159"/>
                  </a:cubicBezTo>
                  <a:cubicBezTo>
                    <a:pt x="56" y="150"/>
                    <a:pt x="56" y="138"/>
                    <a:pt x="56" y="125"/>
                  </a:cubicBezTo>
                  <a:cubicBezTo>
                    <a:pt x="54" y="118"/>
                    <a:pt x="52" y="111"/>
                    <a:pt x="52" y="102"/>
                  </a:cubicBezTo>
                  <a:cubicBezTo>
                    <a:pt x="52" y="69"/>
                    <a:pt x="78" y="41"/>
                    <a:pt x="112" y="39"/>
                  </a:cubicBezTo>
                  <a:moveTo>
                    <a:pt x="83" y="31"/>
                  </a:moveTo>
                  <a:cubicBezTo>
                    <a:pt x="83" y="29"/>
                    <a:pt x="83" y="27"/>
                    <a:pt x="83" y="25"/>
                  </a:cubicBezTo>
                  <a:cubicBezTo>
                    <a:pt x="87" y="29"/>
                    <a:pt x="87" y="29"/>
                    <a:pt x="87" y="29"/>
                  </a:cubicBezTo>
                  <a:cubicBezTo>
                    <a:pt x="89" y="31"/>
                    <a:pt x="89" y="31"/>
                    <a:pt x="89" y="31"/>
                  </a:cubicBezTo>
                  <a:cubicBezTo>
                    <a:pt x="70" y="42"/>
                    <a:pt x="70" y="42"/>
                    <a:pt x="70" y="42"/>
                  </a:cubicBezTo>
                  <a:cubicBezTo>
                    <a:pt x="68" y="39"/>
                    <a:pt x="68" y="39"/>
                    <a:pt x="68" y="39"/>
                  </a:cubicBezTo>
                  <a:lnTo>
                    <a:pt x="83" y="31"/>
                  </a:lnTo>
                  <a:close/>
                  <a:moveTo>
                    <a:pt x="31" y="56"/>
                  </a:moveTo>
                  <a:cubicBezTo>
                    <a:pt x="28" y="51"/>
                    <a:pt x="28" y="51"/>
                    <a:pt x="28" y="51"/>
                  </a:cubicBezTo>
                  <a:cubicBezTo>
                    <a:pt x="23" y="43"/>
                    <a:pt x="23" y="43"/>
                    <a:pt x="23" y="43"/>
                  </a:cubicBezTo>
                  <a:cubicBezTo>
                    <a:pt x="22" y="41"/>
                    <a:pt x="22" y="41"/>
                    <a:pt x="22" y="41"/>
                  </a:cubicBezTo>
                  <a:cubicBezTo>
                    <a:pt x="31" y="29"/>
                    <a:pt x="31" y="29"/>
                    <a:pt x="31" y="29"/>
                  </a:cubicBezTo>
                  <a:cubicBezTo>
                    <a:pt x="31" y="38"/>
                    <a:pt x="31" y="47"/>
                    <a:pt x="31"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51" name="Freeform 18"/>
            <p:cNvSpPr>
              <a:spLocks/>
            </p:cNvSpPr>
            <p:nvPr/>
          </p:nvSpPr>
          <p:spPr bwMode="auto">
            <a:xfrm>
              <a:off x="277" y="1086"/>
              <a:ext cx="40" cy="47"/>
            </a:xfrm>
            <a:custGeom>
              <a:avLst/>
              <a:gdLst>
                <a:gd name="T0" fmla="*/ 0 w 22"/>
                <a:gd name="T1" fmla="*/ 0 h 26"/>
                <a:gd name="T2" fmla="*/ 1 w 22"/>
                <a:gd name="T3" fmla="*/ 26 h 26"/>
                <a:gd name="T4" fmla="*/ 22 w 22"/>
                <a:gd name="T5" fmla="*/ 26 h 26"/>
                <a:gd name="T6" fmla="*/ 22 w 22"/>
                <a:gd name="T7" fmla="*/ 24 h 26"/>
                <a:gd name="T8" fmla="*/ 0 w 22"/>
                <a:gd name="T9" fmla="*/ 0 h 26"/>
              </a:gdLst>
              <a:ahLst/>
              <a:cxnLst>
                <a:cxn ang="0">
                  <a:pos x="T0" y="T1"/>
                </a:cxn>
                <a:cxn ang="0">
                  <a:pos x="T2" y="T3"/>
                </a:cxn>
                <a:cxn ang="0">
                  <a:pos x="T4" y="T5"/>
                </a:cxn>
                <a:cxn ang="0">
                  <a:pos x="T6" y="T7"/>
                </a:cxn>
                <a:cxn ang="0">
                  <a:pos x="T8" y="T9"/>
                </a:cxn>
              </a:cxnLst>
              <a:rect l="0" t="0" r="r" b="b"/>
              <a:pathLst>
                <a:path w="22" h="26">
                  <a:moveTo>
                    <a:pt x="0" y="0"/>
                  </a:moveTo>
                  <a:cubicBezTo>
                    <a:pt x="1" y="26"/>
                    <a:pt x="1" y="26"/>
                    <a:pt x="1" y="26"/>
                  </a:cubicBezTo>
                  <a:cubicBezTo>
                    <a:pt x="22" y="26"/>
                    <a:pt x="22" y="26"/>
                    <a:pt x="22" y="26"/>
                  </a:cubicBezTo>
                  <a:cubicBezTo>
                    <a:pt x="22" y="25"/>
                    <a:pt x="22" y="24"/>
                    <a:pt x="22" y="24"/>
                  </a:cubicBezTo>
                  <a:cubicBezTo>
                    <a:pt x="13" y="18"/>
                    <a:pt x="5" y="1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2" name="Freeform 19"/>
            <p:cNvSpPr>
              <a:spLocks/>
            </p:cNvSpPr>
            <p:nvPr/>
          </p:nvSpPr>
          <p:spPr bwMode="auto">
            <a:xfrm>
              <a:off x="368" y="923"/>
              <a:ext cx="34" cy="27"/>
            </a:xfrm>
            <a:custGeom>
              <a:avLst/>
              <a:gdLst>
                <a:gd name="T0" fmla="*/ 31 w 34"/>
                <a:gd name="T1" fmla="*/ 0 h 27"/>
                <a:gd name="T2" fmla="*/ 25 w 34"/>
                <a:gd name="T3" fmla="*/ 0 h 27"/>
                <a:gd name="T4" fmla="*/ 11 w 34"/>
                <a:gd name="T5" fmla="*/ 0 h 27"/>
                <a:gd name="T6" fmla="*/ 5 w 34"/>
                <a:gd name="T7" fmla="*/ 0 h 27"/>
                <a:gd name="T8" fmla="*/ 0 w 34"/>
                <a:gd name="T9" fmla="*/ 27 h 27"/>
                <a:gd name="T10" fmla="*/ 11 w 34"/>
                <a:gd name="T11" fmla="*/ 27 h 27"/>
                <a:gd name="T12" fmla="*/ 25 w 34"/>
                <a:gd name="T13" fmla="*/ 27 h 27"/>
                <a:gd name="T14" fmla="*/ 34 w 34"/>
                <a:gd name="T15" fmla="*/ 27 h 27"/>
                <a:gd name="T16" fmla="*/ 31 w 34"/>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7">
                  <a:moveTo>
                    <a:pt x="31" y="0"/>
                  </a:moveTo>
                  <a:lnTo>
                    <a:pt x="25" y="0"/>
                  </a:lnTo>
                  <a:lnTo>
                    <a:pt x="11" y="0"/>
                  </a:lnTo>
                  <a:lnTo>
                    <a:pt x="5" y="0"/>
                  </a:lnTo>
                  <a:lnTo>
                    <a:pt x="0" y="27"/>
                  </a:lnTo>
                  <a:lnTo>
                    <a:pt x="11" y="27"/>
                  </a:lnTo>
                  <a:lnTo>
                    <a:pt x="25" y="27"/>
                  </a:lnTo>
                  <a:lnTo>
                    <a:pt x="34" y="27"/>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3" name="Freeform 20"/>
            <p:cNvSpPr>
              <a:spLocks/>
            </p:cNvSpPr>
            <p:nvPr/>
          </p:nvSpPr>
          <p:spPr bwMode="auto">
            <a:xfrm>
              <a:off x="321" y="928"/>
              <a:ext cx="40" cy="38"/>
            </a:xfrm>
            <a:custGeom>
              <a:avLst/>
              <a:gdLst>
                <a:gd name="T0" fmla="*/ 23 w 40"/>
                <a:gd name="T1" fmla="*/ 0 h 38"/>
                <a:gd name="T2" fmla="*/ 18 w 40"/>
                <a:gd name="T3" fmla="*/ 2 h 38"/>
                <a:gd name="T4" fmla="*/ 5 w 40"/>
                <a:gd name="T5" fmla="*/ 9 h 38"/>
                <a:gd name="T6" fmla="*/ 0 w 40"/>
                <a:gd name="T7" fmla="*/ 13 h 38"/>
                <a:gd name="T8" fmla="*/ 11 w 40"/>
                <a:gd name="T9" fmla="*/ 38 h 38"/>
                <a:gd name="T10" fmla="*/ 20 w 40"/>
                <a:gd name="T11" fmla="*/ 35 h 38"/>
                <a:gd name="T12" fmla="*/ 31 w 40"/>
                <a:gd name="T13" fmla="*/ 28 h 38"/>
                <a:gd name="T14" fmla="*/ 40 w 40"/>
                <a:gd name="T15" fmla="*/ 22 h 38"/>
                <a:gd name="T16" fmla="*/ 23 w 4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8">
                  <a:moveTo>
                    <a:pt x="23" y="0"/>
                  </a:moveTo>
                  <a:lnTo>
                    <a:pt x="18" y="2"/>
                  </a:lnTo>
                  <a:lnTo>
                    <a:pt x="5" y="9"/>
                  </a:lnTo>
                  <a:lnTo>
                    <a:pt x="0" y="13"/>
                  </a:lnTo>
                  <a:lnTo>
                    <a:pt x="11" y="38"/>
                  </a:lnTo>
                  <a:lnTo>
                    <a:pt x="20" y="35"/>
                  </a:lnTo>
                  <a:lnTo>
                    <a:pt x="31" y="28"/>
                  </a:lnTo>
                  <a:lnTo>
                    <a:pt x="40" y="22"/>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4" name="Freeform 21"/>
            <p:cNvSpPr>
              <a:spLocks/>
            </p:cNvSpPr>
            <p:nvPr/>
          </p:nvSpPr>
          <p:spPr bwMode="auto">
            <a:xfrm>
              <a:off x="286" y="961"/>
              <a:ext cx="38" cy="40"/>
            </a:xfrm>
            <a:custGeom>
              <a:avLst/>
              <a:gdLst>
                <a:gd name="T0" fmla="*/ 13 w 38"/>
                <a:gd name="T1" fmla="*/ 0 h 40"/>
                <a:gd name="T2" fmla="*/ 9 w 38"/>
                <a:gd name="T3" fmla="*/ 4 h 40"/>
                <a:gd name="T4" fmla="*/ 2 w 38"/>
                <a:gd name="T5" fmla="*/ 16 h 40"/>
                <a:gd name="T6" fmla="*/ 0 w 38"/>
                <a:gd name="T7" fmla="*/ 22 h 40"/>
                <a:gd name="T8" fmla="*/ 22 w 38"/>
                <a:gd name="T9" fmla="*/ 40 h 40"/>
                <a:gd name="T10" fmla="*/ 26 w 38"/>
                <a:gd name="T11" fmla="*/ 31 h 40"/>
                <a:gd name="T12" fmla="*/ 33 w 38"/>
                <a:gd name="T13" fmla="*/ 18 h 40"/>
                <a:gd name="T14" fmla="*/ 38 w 38"/>
                <a:gd name="T15" fmla="*/ 9 h 40"/>
                <a:gd name="T16" fmla="*/ 13 w 3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0">
                  <a:moveTo>
                    <a:pt x="13" y="0"/>
                  </a:moveTo>
                  <a:lnTo>
                    <a:pt x="9" y="4"/>
                  </a:lnTo>
                  <a:lnTo>
                    <a:pt x="2" y="16"/>
                  </a:lnTo>
                  <a:lnTo>
                    <a:pt x="0" y="22"/>
                  </a:lnTo>
                  <a:lnTo>
                    <a:pt x="22" y="40"/>
                  </a:lnTo>
                  <a:lnTo>
                    <a:pt x="26" y="31"/>
                  </a:lnTo>
                  <a:lnTo>
                    <a:pt x="33" y="18"/>
                  </a:lnTo>
                  <a:lnTo>
                    <a:pt x="38" y="9"/>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5" name="Freeform 22"/>
            <p:cNvSpPr>
              <a:spLocks/>
            </p:cNvSpPr>
            <p:nvPr/>
          </p:nvSpPr>
          <p:spPr bwMode="auto">
            <a:xfrm>
              <a:off x="275" y="1006"/>
              <a:ext cx="28" cy="35"/>
            </a:xfrm>
            <a:custGeom>
              <a:avLst/>
              <a:gdLst>
                <a:gd name="T0" fmla="*/ 0 w 28"/>
                <a:gd name="T1" fmla="*/ 6 h 35"/>
                <a:gd name="T2" fmla="*/ 0 w 28"/>
                <a:gd name="T3" fmla="*/ 11 h 35"/>
                <a:gd name="T4" fmla="*/ 0 w 28"/>
                <a:gd name="T5" fmla="*/ 26 h 35"/>
                <a:gd name="T6" fmla="*/ 0 w 28"/>
                <a:gd name="T7" fmla="*/ 31 h 35"/>
                <a:gd name="T8" fmla="*/ 28 w 28"/>
                <a:gd name="T9" fmla="*/ 35 h 35"/>
                <a:gd name="T10" fmla="*/ 28 w 28"/>
                <a:gd name="T11" fmla="*/ 26 h 35"/>
                <a:gd name="T12" fmla="*/ 28 w 28"/>
                <a:gd name="T13" fmla="*/ 11 h 35"/>
                <a:gd name="T14" fmla="*/ 28 w 28"/>
                <a:gd name="T15" fmla="*/ 0 h 35"/>
                <a:gd name="T16" fmla="*/ 0 w 28"/>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0" y="6"/>
                  </a:moveTo>
                  <a:lnTo>
                    <a:pt x="0" y="11"/>
                  </a:lnTo>
                  <a:lnTo>
                    <a:pt x="0" y="26"/>
                  </a:lnTo>
                  <a:lnTo>
                    <a:pt x="0" y="31"/>
                  </a:lnTo>
                  <a:lnTo>
                    <a:pt x="28" y="35"/>
                  </a:lnTo>
                  <a:lnTo>
                    <a:pt x="28" y="26"/>
                  </a:lnTo>
                  <a:lnTo>
                    <a:pt x="28" y="11"/>
                  </a:lnTo>
                  <a:lnTo>
                    <a:pt x="28"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6" name="Freeform 23"/>
            <p:cNvSpPr>
              <a:spLocks/>
            </p:cNvSpPr>
            <p:nvPr/>
          </p:nvSpPr>
          <p:spPr bwMode="auto">
            <a:xfrm>
              <a:off x="281" y="1048"/>
              <a:ext cx="40" cy="40"/>
            </a:xfrm>
            <a:custGeom>
              <a:avLst/>
              <a:gdLst>
                <a:gd name="T0" fmla="*/ 0 w 40"/>
                <a:gd name="T1" fmla="*/ 18 h 40"/>
                <a:gd name="T2" fmla="*/ 3 w 40"/>
                <a:gd name="T3" fmla="*/ 23 h 40"/>
                <a:gd name="T4" fmla="*/ 11 w 40"/>
                <a:gd name="T5" fmla="*/ 36 h 40"/>
                <a:gd name="T6" fmla="*/ 12 w 40"/>
                <a:gd name="T7" fmla="*/ 40 h 40"/>
                <a:gd name="T8" fmla="*/ 40 w 40"/>
                <a:gd name="T9" fmla="*/ 31 h 40"/>
                <a:gd name="T10" fmla="*/ 34 w 40"/>
                <a:gd name="T11" fmla="*/ 22 h 40"/>
                <a:gd name="T12" fmla="*/ 27 w 40"/>
                <a:gd name="T13" fmla="*/ 9 h 40"/>
                <a:gd name="T14" fmla="*/ 22 w 40"/>
                <a:gd name="T15" fmla="*/ 0 h 40"/>
                <a:gd name="T16" fmla="*/ 0 w 40"/>
                <a:gd name="T17"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0">
                  <a:moveTo>
                    <a:pt x="0" y="18"/>
                  </a:moveTo>
                  <a:lnTo>
                    <a:pt x="3" y="23"/>
                  </a:lnTo>
                  <a:lnTo>
                    <a:pt x="11" y="36"/>
                  </a:lnTo>
                  <a:lnTo>
                    <a:pt x="12" y="40"/>
                  </a:lnTo>
                  <a:lnTo>
                    <a:pt x="40" y="31"/>
                  </a:lnTo>
                  <a:lnTo>
                    <a:pt x="34" y="22"/>
                  </a:lnTo>
                  <a:lnTo>
                    <a:pt x="27" y="9"/>
                  </a:lnTo>
                  <a:lnTo>
                    <a:pt x="22"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7" name="Freeform 24"/>
            <p:cNvSpPr>
              <a:spLocks/>
            </p:cNvSpPr>
            <p:nvPr/>
          </p:nvSpPr>
          <p:spPr bwMode="auto">
            <a:xfrm>
              <a:off x="313" y="1084"/>
              <a:ext cx="40" cy="40"/>
            </a:xfrm>
            <a:custGeom>
              <a:avLst/>
              <a:gdLst>
                <a:gd name="T0" fmla="*/ 0 w 40"/>
                <a:gd name="T1" fmla="*/ 27 h 40"/>
                <a:gd name="T2" fmla="*/ 6 w 40"/>
                <a:gd name="T3" fmla="*/ 29 h 40"/>
                <a:gd name="T4" fmla="*/ 19 w 40"/>
                <a:gd name="T5" fmla="*/ 36 h 40"/>
                <a:gd name="T6" fmla="*/ 24 w 40"/>
                <a:gd name="T7" fmla="*/ 40 h 40"/>
                <a:gd name="T8" fmla="*/ 40 w 40"/>
                <a:gd name="T9" fmla="*/ 18 h 40"/>
                <a:gd name="T10" fmla="*/ 31 w 40"/>
                <a:gd name="T11" fmla="*/ 13 h 40"/>
                <a:gd name="T12" fmla="*/ 20 w 40"/>
                <a:gd name="T13" fmla="*/ 6 h 40"/>
                <a:gd name="T14" fmla="*/ 11 w 40"/>
                <a:gd name="T15" fmla="*/ 0 h 40"/>
                <a:gd name="T16" fmla="*/ 0 w 40"/>
                <a:gd name="T17"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0">
                  <a:moveTo>
                    <a:pt x="0" y="27"/>
                  </a:moveTo>
                  <a:lnTo>
                    <a:pt x="6" y="29"/>
                  </a:lnTo>
                  <a:lnTo>
                    <a:pt x="19" y="36"/>
                  </a:lnTo>
                  <a:lnTo>
                    <a:pt x="24" y="40"/>
                  </a:lnTo>
                  <a:lnTo>
                    <a:pt x="40" y="18"/>
                  </a:lnTo>
                  <a:lnTo>
                    <a:pt x="31" y="13"/>
                  </a:lnTo>
                  <a:lnTo>
                    <a:pt x="20" y="6"/>
                  </a:lnTo>
                  <a:lnTo>
                    <a:pt x="11"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8" name="Freeform 25"/>
            <p:cNvSpPr>
              <a:spLocks/>
            </p:cNvSpPr>
            <p:nvPr/>
          </p:nvSpPr>
          <p:spPr bwMode="auto">
            <a:xfrm>
              <a:off x="361" y="1106"/>
              <a:ext cx="34" cy="27"/>
            </a:xfrm>
            <a:custGeom>
              <a:avLst/>
              <a:gdLst>
                <a:gd name="T0" fmla="*/ 3 w 34"/>
                <a:gd name="T1" fmla="*/ 27 h 27"/>
                <a:gd name="T2" fmla="*/ 9 w 34"/>
                <a:gd name="T3" fmla="*/ 27 h 27"/>
                <a:gd name="T4" fmla="*/ 23 w 34"/>
                <a:gd name="T5" fmla="*/ 27 h 27"/>
                <a:gd name="T6" fmla="*/ 29 w 34"/>
                <a:gd name="T7" fmla="*/ 27 h 27"/>
                <a:gd name="T8" fmla="*/ 34 w 34"/>
                <a:gd name="T9" fmla="*/ 0 h 27"/>
                <a:gd name="T10" fmla="*/ 23 w 34"/>
                <a:gd name="T11" fmla="*/ 0 h 27"/>
                <a:gd name="T12" fmla="*/ 9 w 34"/>
                <a:gd name="T13" fmla="*/ 0 h 27"/>
                <a:gd name="T14" fmla="*/ 0 w 34"/>
                <a:gd name="T15" fmla="*/ 0 h 27"/>
                <a:gd name="T16" fmla="*/ 3 w 34"/>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7">
                  <a:moveTo>
                    <a:pt x="3" y="27"/>
                  </a:moveTo>
                  <a:lnTo>
                    <a:pt x="9" y="27"/>
                  </a:lnTo>
                  <a:lnTo>
                    <a:pt x="23" y="27"/>
                  </a:lnTo>
                  <a:lnTo>
                    <a:pt x="29" y="27"/>
                  </a:lnTo>
                  <a:lnTo>
                    <a:pt x="34" y="0"/>
                  </a:lnTo>
                  <a:lnTo>
                    <a:pt x="23" y="0"/>
                  </a:lnTo>
                  <a:lnTo>
                    <a:pt x="9" y="0"/>
                  </a:lnTo>
                  <a:lnTo>
                    <a:pt x="0" y="0"/>
                  </a:lnTo>
                  <a:lnTo>
                    <a:pt x="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59" name="Freeform 26"/>
            <p:cNvSpPr>
              <a:spLocks/>
            </p:cNvSpPr>
            <p:nvPr/>
          </p:nvSpPr>
          <p:spPr bwMode="auto">
            <a:xfrm>
              <a:off x="402" y="1090"/>
              <a:ext cx="40" cy="38"/>
            </a:xfrm>
            <a:custGeom>
              <a:avLst/>
              <a:gdLst>
                <a:gd name="T0" fmla="*/ 17 w 40"/>
                <a:gd name="T1" fmla="*/ 38 h 38"/>
                <a:gd name="T2" fmla="*/ 22 w 40"/>
                <a:gd name="T3" fmla="*/ 36 h 38"/>
                <a:gd name="T4" fmla="*/ 35 w 40"/>
                <a:gd name="T5" fmla="*/ 29 h 38"/>
                <a:gd name="T6" fmla="*/ 40 w 40"/>
                <a:gd name="T7" fmla="*/ 25 h 38"/>
                <a:gd name="T8" fmla="*/ 30 w 40"/>
                <a:gd name="T9" fmla="*/ 0 h 38"/>
                <a:gd name="T10" fmla="*/ 22 w 40"/>
                <a:gd name="T11" fmla="*/ 5 h 38"/>
                <a:gd name="T12" fmla="*/ 10 w 40"/>
                <a:gd name="T13" fmla="*/ 12 h 38"/>
                <a:gd name="T14" fmla="*/ 0 w 40"/>
                <a:gd name="T15" fmla="*/ 16 h 38"/>
                <a:gd name="T16" fmla="*/ 17 w 40"/>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8">
                  <a:moveTo>
                    <a:pt x="17" y="38"/>
                  </a:moveTo>
                  <a:lnTo>
                    <a:pt x="22" y="36"/>
                  </a:lnTo>
                  <a:lnTo>
                    <a:pt x="35" y="29"/>
                  </a:lnTo>
                  <a:lnTo>
                    <a:pt x="40" y="25"/>
                  </a:lnTo>
                  <a:lnTo>
                    <a:pt x="30" y="0"/>
                  </a:lnTo>
                  <a:lnTo>
                    <a:pt x="22" y="5"/>
                  </a:lnTo>
                  <a:lnTo>
                    <a:pt x="10" y="12"/>
                  </a:lnTo>
                  <a:lnTo>
                    <a:pt x="0" y="16"/>
                  </a:lnTo>
                  <a:lnTo>
                    <a:pt x="1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60" name="Freeform 27"/>
            <p:cNvSpPr>
              <a:spLocks/>
            </p:cNvSpPr>
            <p:nvPr/>
          </p:nvSpPr>
          <p:spPr bwMode="auto">
            <a:xfrm>
              <a:off x="439" y="1055"/>
              <a:ext cx="38" cy="40"/>
            </a:xfrm>
            <a:custGeom>
              <a:avLst/>
              <a:gdLst>
                <a:gd name="T0" fmla="*/ 25 w 38"/>
                <a:gd name="T1" fmla="*/ 40 h 40"/>
                <a:gd name="T2" fmla="*/ 29 w 38"/>
                <a:gd name="T3" fmla="*/ 36 h 40"/>
                <a:gd name="T4" fmla="*/ 36 w 38"/>
                <a:gd name="T5" fmla="*/ 24 h 40"/>
                <a:gd name="T6" fmla="*/ 38 w 38"/>
                <a:gd name="T7" fmla="*/ 18 h 40"/>
                <a:gd name="T8" fmla="*/ 16 w 38"/>
                <a:gd name="T9" fmla="*/ 0 h 40"/>
                <a:gd name="T10" fmla="*/ 12 w 38"/>
                <a:gd name="T11" fmla="*/ 9 h 40"/>
                <a:gd name="T12" fmla="*/ 5 w 38"/>
                <a:gd name="T13" fmla="*/ 22 h 40"/>
                <a:gd name="T14" fmla="*/ 0 w 38"/>
                <a:gd name="T15" fmla="*/ 31 h 40"/>
                <a:gd name="T16" fmla="*/ 25 w 38"/>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0">
                  <a:moveTo>
                    <a:pt x="25" y="40"/>
                  </a:moveTo>
                  <a:lnTo>
                    <a:pt x="29" y="36"/>
                  </a:lnTo>
                  <a:lnTo>
                    <a:pt x="36" y="24"/>
                  </a:lnTo>
                  <a:lnTo>
                    <a:pt x="38" y="18"/>
                  </a:lnTo>
                  <a:lnTo>
                    <a:pt x="16" y="0"/>
                  </a:lnTo>
                  <a:lnTo>
                    <a:pt x="12" y="9"/>
                  </a:lnTo>
                  <a:lnTo>
                    <a:pt x="5" y="22"/>
                  </a:lnTo>
                  <a:lnTo>
                    <a:pt x="0" y="31"/>
                  </a:lnTo>
                  <a:lnTo>
                    <a:pt x="2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61" name="Freeform 28"/>
            <p:cNvSpPr>
              <a:spLocks/>
            </p:cNvSpPr>
            <p:nvPr/>
          </p:nvSpPr>
          <p:spPr bwMode="auto">
            <a:xfrm>
              <a:off x="461" y="1015"/>
              <a:ext cx="27" cy="35"/>
            </a:xfrm>
            <a:custGeom>
              <a:avLst/>
              <a:gdLst>
                <a:gd name="T0" fmla="*/ 27 w 27"/>
                <a:gd name="T1" fmla="*/ 31 h 35"/>
                <a:gd name="T2" fmla="*/ 27 w 27"/>
                <a:gd name="T3" fmla="*/ 24 h 35"/>
                <a:gd name="T4" fmla="*/ 27 w 27"/>
                <a:gd name="T5" fmla="*/ 9 h 35"/>
                <a:gd name="T6" fmla="*/ 27 w 27"/>
                <a:gd name="T7" fmla="*/ 4 h 35"/>
                <a:gd name="T8" fmla="*/ 0 w 27"/>
                <a:gd name="T9" fmla="*/ 0 h 35"/>
                <a:gd name="T10" fmla="*/ 0 w 27"/>
                <a:gd name="T11" fmla="*/ 9 h 35"/>
                <a:gd name="T12" fmla="*/ 0 w 27"/>
                <a:gd name="T13" fmla="*/ 24 h 35"/>
                <a:gd name="T14" fmla="*/ 0 w 27"/>
                <a:gd name="T15" fmla="*/ 35 h 35"/>
                <a:gd name="T16" fmla="*/ 27 w 27"/>
                <a:gd name="T17"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7" y="31"/>
                  </a:moveTo>
                  <a:lnTo>
                    <a:pt x="27" y="24"/>
                  </a:lnTo>
                  <a:lnTo>
                    <a:pt x="27" y="9"/>
                  </a:lnTo>
                  <a:lnTo>
                    <a:pt x="27" y="4"/>
                  </a:lnTo>
                  <a:lnTo>
                    <a:pt x="0" y="0"/>
                  </a:lnTo>
                  <a:lnTo>
                    <a:pt x="0" y="9"/>
                  </a:lnTo>
                  <a:lnTo>
                    <a:pt x="0" y="24"/>
                  </a:lnTo>
                  <a:lnTo>
                    <a:pt x="0" y="35"/>
                  </a:lnTo>
                  <a:lnTo>
                    <a:pt x="27"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62" name="Freeform 29"/>
            <p:cNvSpPr>
              <a:spLocks/>
            </p:cNvSpPr>
            <p:nvPr/>
          </p:nvSpPr>
          <p:spPr bwMode="auto">
            <a:xfrm>
              <a:off x="442" y="968"/>
              <a:ext cx="40" cy="40"/>
            </a:xfrm>
            <a:custGeom>
              <a:avLst/>
              <a:gdLst>
                <a:gd name="T0" fmla="*/ 40 w 40"/>
                <a:gd name="T1" fmla="*/ 22 h 40"/>
                <a:gd name="T2" fmla="*/ 37 w 40"/>
                <a:gd name="T3" fmla="*/ 17 h 40"/>
                <a:gd name="T4" fmla="*/ 29 w 40"/>
                <a:gd name="T5" fmla="*/ 4 h 40"/>
                <a:gd name="T6" fmla="*/ 28 w 40"/>
                <a:gd name="T7" fmla="*/ 0 h 40"/>
                <a:gd name="T8" fmla="*/ 0 w 40"/>
                <a:gd name="T9" fmla="*/ 9 h 40"/>
                <a:gd name="T10" fmla="*/ 6 w 40"/>
                <a:gd name="T11" fmla="*/ 18 h 40"/>
                <a:gd name="T12" fmla="*/ 13 w 40"/>
                <a:gd name="T13" fmla="*/ 31 h 40"/>
                <a:gd name="T14" fmla="*/ 19 w 40"/>
                <a:gd name="T15" fmla="*/ 40 h 40"/>
                <a:gd name="T16" fmla="*/ 40 w 40"/>
                <a:gd name="T17"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0">
                  <a:moveTo>
                    <a:pt x="40" y="22"/>
                  </a:moveTo>
                  <a:lnTo>
                    <a:pt x="37" y="17"/>
                  </a:lnTo>
                  <a:lnTo>
                    <a:pt x="29" y="4"/>
                  </a:lnTo>
                  <a:lnTo>
                    <a:pt x="28" y="0"/>
                  </a:lnTo>
                  <a:lnTo>
                    <a:pt x="0" y="9"/>
                  </a:lnTo>
                  <a:lnTo>
                    <a:pt x="6" y="18"/>
                  </a:lnTo>
                  <a:lnTo>
                    <a:pt x="13" y="31"/>
                  </a:lnTo>
                  <a:lnTo>
                    <a:pt x="19" y="40"/>
                  </a:lnTo>
                  <a:lnTo>
                    <a:pt x="4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63" name="Freeform 30"/>
            <p:cNvSpPr>
              <a:spLocks/>
            </p:cNvSpPr>
            <p:nvPr/>
          </p:nvSpPr>
          <p:spPr bwMode="auto">
            <a:xfrm>
              <a:off x="410" y="932"/>
              <a:ext cx="40" cy="40"/>
            </a:xfrm>
            <a:custGeom>
              <a:avLst/>
              <a:gdLst>
                <a:gd name="T0" fmla="*/ 40 w 40"/>
                <a:gd name="T1" fmla="*/ 13 h 40"/>
                <a:gd name="T2" fmla="*/ 34 w 40"/>
                <a:gd name="T3" fmla="*/ 11 h 40"/>
                <a:gd name="T4" fmla="*/ 22 w 40"/>
                <a:gd name="T5" fmla="*/ 4 h 40"/>
                <a:gd name="T6" fmla="*/ 16 w 40"/>
                <a:gd name="T7" fmla="*/ 0 h 40"/>
                <a:gd name="T8" fmla="*/ 0 w 40"/>
                <a:gd name="T9" fmla="*/ 22 h 40"/>
                <a:gd name="T10" fmla="*/ 9 w 40"/>
                <a:gd name="T11" fmla="*/ 27 h 40"/>
                <a:gd name="T12" fmla="*/ 22 w 40"/>
                <a:gd name="T13" fmla="*/ 34 h 40"/>
                <a:gd name="T14" fmla="*/ 29 w 40"/>
                <a:gd name="T15" fmla="*/ 40 h 40"/>
                <a:gd name="T16" fmla="*/ 40 w 40"/>
                <a:gd name="T17"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0">
                  <a:moveTo>
                    <a:pt x="40" y="13"/>
                  </a:moveTo>
                  <a:lnTo>
                    <a:pt x="34" y="11"/>
                  </a:lnTo>
                  <a:lnTo>
                    <a:pt x="22" y="4"/>
                  </a:lnTo>
                  <a:lnTo>
                    <a:pt x="16" y="0"/>
                  </a:lnTo>
                  <a:lnTo>
                    <a:pt x="0" y="22"/>
                  </a:lnTo>
                  <a:lnTo>
                    <a:pt x="9" y="27"/>
                  </a:lnTo>
                  <a:lnTo>
                    <a:pt x="22" y="34"/>
                  </a:lnTo>
                  <a:lnTo>
                    <a:pt x="29" y="40"/>
                  </a:lnTo>
                  <a:lnTo>
                    <a:pt x="4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64" name="Freeform 31"/>
            <p:cNvSpPr>
              <a:spLocks noEditPoints="1"/>
            </p:cNvSpPr>
            <p:nvPr/>
          </p:nvSpPr>
          <p:spPr bwMode="auto">
            <a:xfrm>
              <a:off x="293" y="939"/>
              <a:ext cx="177" cy="178"/>
            </a:xfrm>
            <a:custGeom>
              <a:avLst/>
              <a:gdLst>
                <a:gd name="T0" fmla="*/ 49 w 97"/>
                <a:gd name="T1" fmla="*/ 98 h 98"/>
                <a:gd name="T2" fmla="*/ 0 w 97"/>
                <a:gd name="T3" fmla="*/ 49 h 98"/>
                <a:gd name="T4" fmla="*/ 49 w 97"/>
                <a:gd name="T5" fmla="*/ 0 h 98"/>
                <a:gd name="T6" fmla="*/ 97 w 97"/>
                <a:gd name="T7" fmla="*/ 49 h 98"/>
                <a:gd name="T8" fmla="*/ 49 w 97"/>
                <a:gd name="T9" fmla="*/ 98 h 98"/>
                <a:gd name="T10" fmla="*/ 49 w 97"/>
                <a:gd name="T11" fmla="*/ 15 h 98"/>
                <a:gd name="T12" fmla="*/ 15 w 97"/>
                <a:gd name="T13" fmla="*/ 49 h 98"/>
                <a:gd name="T14" fmla="*/ 49 w 97"/>
                <a:gd name="T15" fmla="*/ 83 h 98"/>
                <a:gd name="T16" fmla="*/ 82 w 97"/>
                <a:gd name="T17" fmla="*/ 49 h 98"/>
                <a:gd name="T18" fmla="*/ 49 w 97"/>
                <a:gd name="T19"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8">
                  <a:moveTo>
                    <a:pt x="49" y="98"/>
                  </a:moveTo>
                  <a:cubicBezTo>
                    <a:pt x="22" y="98"/>
                    <a:pt x="0" y="76"/>
                    <a:pt x="0" y="49"/>
                  </a:cubicBezTo>
                  <a:cubicBezTo>
                    <a:pt x="0" y="22"/>
                    <a:pt x="22" y="0"/>
                    <a:pt x="49" y="0"/>
                  </a:cubicBezTo>
                  <a:cubicBezTo>
                    <a:pt x="75" y="0"/>
                    <a:pt x="97" y="22"/>
                    <a:pt x="97" y="49"/>
                  </a:cubicBezTo>
                  <a:cubicBezTo>
                    <a:pt x="97" y="76"/>
                    <a:pt x="75" y="98"/>
                    <a:pt x="49" y="98"/>
                  </a:cubicBezTo>
                  <a:moveTo>
                    <a:pt x="49" y="15"/>
                  </a:moveTo>
                  <a:cubicBezTo>
                    <a:pt x="30" y="15"/>
                    <a:pt x="15" y="30"/>
                    <a:pt x="15" y="49"/>
                  </a:cubicBezTo>
                  <a:cubicBezTo>
                    <a:pt x="15" y="68"/>
                    <a:pt x="30" y="83"/>
                    <a:pt x="49" y="83"/>
                  </a:cubicBezTo>
                  <a:cubicBezTo>
                    <a:pt x="67" y="83"/>
                    <a:pt x="82" y="68"/>
                    <a:pt x="82" y="49"/>
                  </a:cubicBezTo>
                  <a:cubicBezTo>
                    <a:pt x="82" y="30"/>
                    <a:pt x="67" y="15"/>
                    <a:pt x="4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65" name="Oval 32"/>
            <p:cNvSpPr>
              <a:spLocks noChangeArrowheads="1"/>
            </p:cNvSpPr>
            <p:nvPr/>
          </p:nvSpPr>
          <p:spPr bwMode="auto">
            <a:xfrm>
              <a:off x="344" y="992"/>
              <a:ext cx="75"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grpSp>
        <p:nvGrpSpPr>
          <p:cNvPr id="70" name="Group 39"/>
          <p:cNvGrpSpPr>
            <a:grpSpLocks noChangeAspect="1"/>
          </p:cNvGrpSpPr>
          <p:nvPr/>
        </p:nvGrpSpPr>
        <p:grpSpPr bwMode="auto">
          <a:xfrm>
            <a:off x="6198323" y="1273175"/>
            <a:ext cx="569913" cy="488950"/>
            <a:chOff x="4338" y="802"/>
            <a:chExt cx="359" cy="308"/>
          </a:xfrm>
          <a:solidFill>
            <a:schemeClr val="accent2"/>
          </a:solidFill>
        </p:grpSpPr>
        <p:sp>
          <p:nvSpPr>
            <p:cNvPr id="72" name="Freeform 40"/>
            <p:cNvSpPr>
              <a:spLocks/>
            </p:cNvSpPr>
            <p:nvPr/>
          </p:nvSpPr>
          <p:spPr bwMode="auto">
            <a:xfrm>
              <a:off x="4338" y="919"/>
              <a:ext cx="117" cy="153"/>
            </a:xfrm>
            <a:custGeom>
              <a:avLst/>
              <a:gdLst>
                <a:gd name="T0" fmla="*/ 46 w 70"/>
                <a:gd name="T1" fmla="*/ 9 h 91"/>
                <a:gd name="T2" fmla="*/ 28 w 70"/>
                <a:gd name="T3" fmla="*/ 0 h 91"/>
                <a:gd name="T4" fmla="*/ 0 w 70"/>
                <a:gd name="T5" fmla="*/ 60 h 91"/>
                <a:gd name="T6" fmla="*/ 22 w 70"/>
                <a:gd name="T7" fmla="*/ 91 h 91"/>
                <a:gd name="T8" fmla="*/ 21 w 70"/>
                <a:gd name="T9" fmla="*/ 33 h 91"/>
                <a:gd name="T10" fmla="*/ 29 w 70"/>
                <a:gd name="T11" fmla="*/ 26 h 91"/>
                <a:gd name="T12" fmla="*/ 61 w 70"/>
                <a:gd name="T13" fmla="*/ 26 h 91"/>
                <a:gd name="T14" fmla="*/ 70 w 70"/>
                <a:gd name="T15" fmla="*/ 3 h 91"/>
                <a:gd name="T16" fmla="*/ 65 w 70"/>
                <a:gd name="T17" fmla="*/ 0 h 91"/>
                <a:gd name="T18" fmla="*/ 46 w 70"/>
                <a:gd name="T19" fmla="*/ 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91">
                  <a:moveTo>
                    <a:pt x="46" y="9"/>
                  </a:moveTo>
                  <a:cubicBezTo>
                    <a:pt x="41" y="9"/>
                    <a:pt x="34" y="5"/>
                    <a:pt x="28" y="0"/>
                  </a:cubicBezTo>
                  <a:cubicBezTo>
                    <a:pt x="9" y="10"/>
                    <a:pt x="0" y="36"/>
                    <a:pt x="0" y="60"/>
                  </a:cubicBezTo>
                  <a:cubicBezTo>
                    <a:pt x="0" y="81"/>
                    <a:pt x="7" y="89"/>
                    <a:pt x="22" y="91"/>
                  </a:cubicBezTo>
                  <a:cubicBezTo>
                    <a:pt x="21" y="33"/>
                    <a:pt x="21" y="33"/>
                    <a:pt x="21" y="33"/>
                  </a:cubicBezTo>
                  <a:cubicBezTo>
                    <a:pt x="21" y="29"/>
                    <a:pt x="25" y="26"/>
                    <a:pt x="29" y="26"/>
                  </a:cubicBezTo>
                  <a:cubicBezTo>
                    <a:pt x="61" y="26"/>
                    <a:pt x="61" y="26"/>
                    <a:pt x="61" y="26"/>
                  </a:cubicBezTo>
                  <a:cubicBezTo>
                    <a:pt x="63" y="17"/>
                    <a:pt x="66" y="9"/>
                    <a:pt x="70" y="3"/>
                  </a:cubicBezTo>
                  <a:cubicBezTo>
                    <a:pt x="69" y="1"/>
                    <a:pt x="67" y="0"/>
                    <a:pt x="65" y="0"/>
                  </a:cubicBezTo>
                  <a:cubicBezTo>
                    <a:pt x="59" y="5"/>
                    <a:pt x="52" y="8"/>
                    <a:pt x="4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73" name="Freeform 41"/>
            <p:cNvSpPr>
              <a:spLocks/>
            </p:cNvSpPr>
            <p:nvPr/>
          </p:nvSpPr>
          <p:spPr bwMode="auto">
            <a:xfrm>
              <a:off x="4368" y="824"/>
              <a:ext cx="94" cy="105"/>
            </a:xfrm>
            <a:custGeom>
              <a:avLst/>
              <a:gdLst>
                <a:gd name="T0" fmla="*/ 56 w 56"/>
                <a:gd name="T1" fmla="*/ 32 h 63"/>
                <a:gd name="T2" fmla="*/ 28 w 56"/>
                <a:gd name="T3" fmla="*/ 63 h 63"/>
                <a:gd name="T4" fmla="*/ 0 w 56"/>
                <a:gd name="T5" fmla="*/ 32 h 63"/>
                <a:gd name="T6" fmla="*/ 28 w 56"/>
                <a:gd name="T7" fmla="*/ 0 h 63"/>
                <a:gd name="T8" fmla="*/ 56 w 56"/>
                <a:gd name="T9" fmla="*/ 32 h 63"/>
              </a:gdLst>
              <a:ahLst/>
              <a:cxnLst>
                <a:cxn ang="0">
                  <a:pos x="T0" y="T1"/>
                </a:cxn>
                <a:cxn ang="0">
                  <a:pos x="T2" y="T3"/>
                </a:cxn>
                <a:cxn ang="0">
                  <a:pos x="T4" y="T5"/>
                </a:cxn>
                <a:cxn ang="0">
                  <a:pos x="T6" y="T7"/>
                </a:cxn>
                <a:cxn ang="0">
                  <a:pos x="T8" y="T9"/>
                </a:cxn>
              </a:cxnLst>
              <a:rect l="0" t="0" r="r" b="b"/>
              <a:pathLst>
                <a:path w="56" h="63">
                  <a:moveTo>
                    <a:pt x="56" y="32"/>
                  </a:moveTo>
                  <a:cubicBezTo>
                    <a:pt x="56" y="49"/>
                    <a:pt x="39" y="63"/>
                    <a:pt x="28" y="63"/>
                  </a:cubicBezTo>
                  <a:cubicBezTo>
                    <a:pt x="18" y="63"/>
                    <a:pt x="0" y="49"/>
                    <a:pt x="0" y="32"/>
                  </a:cubicBezTo>
                  <a:cubicBezTo>
                    <a:pt x="0" y="15"/>
                    <a:pt x="8" y="0"/>
                    <a:pt x="28" y="0"/>
                  </a:cubicBezTo>
                  <a:cubicBezTo>
                    <a:pt x="49" y="0"/>
                    <a:pt x="56" y="15"/>
                    <a:pt x="5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74" name="Freeform 42"/>
            <p:cNvSpPr>
              <a:spLocks/>
            </p:cNvSpPr>
            <p:nvPr/>
          </p:nvSpPr>
          <p:spPr bwMode="auto">
            <a:xfrm>
              <a:off x="4579" y="918"/>
              <a:ext cx="118" cy="155"/>
            </a:xfrm>
            <a:custGeom>
              <a:avLst/>
              <a:gdLst>
                <a:gd name="T0" fmla="*/ 42 w 70"/>
                <a:gd name="T1" fmla="*/ 1 h 93"/>
                <a:gd name="T2" fmla="*/ 24 w 70"/>
                <a:gd name="T3" fmla="*/ 9 h 93"/>
                <a:gd name="T4" fmla="*/ 5 w 70"/>
                <a:gd name="T5" fmla="*/ 0 h 93"/>
                <a:gd name="T6" fmla="*/ 0 w 70"/>
                <a:gd name="T7" fmla="*/ 3 h 93"/>
                <a:gd name="T8" fmla="*/ 9 w 70"/>
                <a:gd name="T9" fmla="*/ 26 h 93"/>
                <a:gd name="T10" fmla="*/ 36 w 70"/>
                <a:gd name="T11" fmla="*/ 26 h 93"/>
                <a:gd name="T12" fmla="*/ 43 w 70"/>
                <a:gd name="T13" fmla="*/ 34 h 93"/>
                <a:gd name="T14" fmla="*/ 43 w 70"/>
                <a:gd name="T15" fmla="*/ 93 h 93"/>
                <a:gd name="T16" fmla="*/ 70 w 70"/>
                <a:gd name="T17" fmla="*/ 61 h 93"/>
                <a:gd name="T18" fmla="*/ 42 w 70"/>
                <a:gd name="T19"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93">
                  <a:moveTo>
                    <a:pt x="42" y="1"/>
                  </a:moveTo>
                  <a:cubicBezTo>
                    <a:pt x="37" y="6"/>
                    <a:pt x="30" y="9"/>
                    <a:pt x="24" y="9"/>
                  </a:cubicBezTo>
                  <a:cubicBezTo>
                    <a:pt x="18" y="9"/>
                    <a:pt x="11" y="6"/>
                    <a:pt x="5" y="0"/>
                  </a:cubicBezTo>
                  <a:cubicBezTo>
                    <a:pt x="4" y="1"/>
                    <a:pt x="2" y="2"/>
                    <a:pt x="0" y="3"/>
                  </a:cubicBezTo>
                  <a:cubicBezTo>
                    <a:pt x="4" y="10"/>
                    <a:pt x="7" y="18"/>
                    <a:pt x="9" y="26"/>
                  </a:cubicBezTo>
                  <a:cubicBezTo>
                    <a:pt x="36" y="26"/>
                    <a:pt x="36" y="26"/>
                    <a:pt x="36" y="26"/>
                  </a:cubicBezTo>
                  <a:cubicBezTo>
                    <a:pt x="40" y="26"/>
                    <a:pt x="43" y="30"/>
                    <a:pt x="43" y="34"/>
                  </a:cubicBezTo>
                  <a:cubicBezTo>
                    <a:pt x="43" y="93"/>
                    <a:pt x="43" y="93"/>
                    <a:pt x="43" y="93"/>
                  </a:cubicBezTo>
                  <a:cubicBezTo>
                    <a:pt x="61" y="91"/>
                    <a:pt x="70" y="84"/>
                    <a:pt x="70" y="61"/>
                  </a:cubicBezTo>
                  <a:cubicBezTo>
                    <a:pt x="70" y="37"/>
                    <a:pt x="61" y="11"/>
                    <a:pt x="4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75" name="Freeform 43"/>
            <p:cNvSpPr>
              <a:spLocks/>
            </p:cNvSpPr>
            <p:nvPr/>
          </p:nvSpPr>
          <p:spPr bwMode="auto">
            <a:xfrm>
              <a:off x="4573" y="822"/>
              <a:ext cx="93" cy="107"/>
            </a:xfrm>
            <a:custGeom>
              <a:avLst/>
              <a:gdLst>
                <a:gd name="T0" fmla="*/ 56 w 56"/>
                <a:gd name="T1" fmla="*/ 33 h 64"/>
                <a:gd name="T2" fmla="*/ 28 w 56"/>
                <a:gd name="T3" fmla="*/ 64 h 64"/>
                <a:gd name="T4" fmla="*/ 0 w 56"/>
                <a:gd name="T5" fmla="*/ 33 h 64"/>
                <a:gd name="T6" fmla="*/ 28 w 56"/>
                <a:gd name="T7" fmla="*/ 0 h 64"/>
                <a:gd name="T8" fmla="*/ 56 w 56"/>
                <a:gd name="T9" fmla="*/ 33 h 64"/>
              </a:gdLst>
              <a:ahLst/>
              <a:cxnLst>
                <a:cxn ang="0">
                  <a:pos x="T0" y="T1"/>
                </a:cxn>
                <a:cxn ang="0">
                  <a:pos x="T2" y="T3"/>
                </a:cxn>
                <a:cxn ang="0">
                  <a:pos x="T4" y="T5"/>
                </a:cxn>
                <a:cxn ang="0">
                  <a:pos x="T6" y="T7"/>
                </a:cxn>
                <a:cxn ang="0">
                  <a:pos x="T8" y="T9"/>
                </a:cxn>
              </a:cxnLst>
              <a:rect l="0" t="0" r="r" b="b"/>
              <a:pathLst>
                <a:path w="56" h="64">
                  <a:moveTo>
                    <a:pt x="56" y="33"/>
                  </a:moveTo>
                  <a:cubicBezTo>
                    <a:pt x="56" y="50"/>
                    <a:pt x="39" y="64"/>
                    <a:pt x="28" y="64"/>
                  </a:cubicBezTo>
                  <a:cubicBezTo>
                    <a:pt x="17" y="64"/>
                    <a:pt x="0" y="50"/>
                    <a:pt x="0" y="33"/>
                  </a:cubicBezTo>
                  <a:cubicBezTo>
                    <a:pt x="0" y="16"/>
                    <a:pt x="7" y="0"/>
                    <a:pt x="28" y="0"/>
                  </a:cubicBezTo>
                  <a:cubicBezTo>
                    <a:pt x="49" y="0"/>
                    <a:pt x="56" y="16"/>
                    <a:pt x="56"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76" name="Freeform 44"/>
            <p:cNvSpPr>
              <a:spLocks/>
            </p:cNvSpPr>
            <p:nvPr/>
          </p:nvSpPr>
          <p:spPr bwMode="auto">
            <a:xfrm>
              <a:off x="4445" y="897"/>
              <a:ext cx="146" cy="66"/>
            </a:xfrm>
            <a:custGeom>
              <a:avLst/>
              <a:gdLst>
                <a:gd name="T0" fmla="*/ 61 w 87"/>
                <a:gd name="T1" fmla="*/ 0 h 39"/>
                <a:gd name="T2" fmla="*/ 43 w 87"/>
                <a:gd name="T3" fmla="*/ 9 h 39"/>
                <a:gd name="T4" fmla="*/ 25 w 87"/>
                <a:gd name="T5" fmla="*/ 0 h 39"/>
                <a:gd name="T6" fmla="*/ 0 w 87"/>
                <a:gd name="T7" fmla="*/ 39 h 39"/>
                <a:gd name="T8" fmla="*/ 87 w 87"/>
                <a:gd name="T9" fmla="*/ 38 h 39"/>
                <a:gd name="T10" fmla="*/ 61 w 87"/>
                <a:gd name="T11" fmla="*/ 0 h 39"/>
              </a:gdLst>
              <a:ahLst/>
              <a:cxnLst>
                <a:cxn ang="0">
                  <a:pos x="T0" y="T1"/>
                </a:cxn>
                <a:cxn ang="0">
                  <a:pos x="T2" y="T3"/>
                </a:cxn>
                <a:cxn ang="0">
                  <a:pos x="T4" y="T5"/>
                </a:cxn>
                <a:cxn ang="0">
                  <a:pos x="T6" y="T7"/>
                </a:cxn>
                <a:cxn ang="0">
                  <a:pos x="T8" y="T9"/>
                </a:cxn>
                <a:cxn ang="0">
                  <a:pos x="T10" y="T11"/>
                </a:cxn>
              </a:cxnLst>
              <a:rect l="0" t="0" r="r" b="b"/>
              <a:pathLst>
                <a:path w="87" h="39">
                  <a:moveTo>
                    <a:pt x="61" y="0"/>
                  </a:moveTo>
                  <a:cubicBezTo>
                    <a:pt x="56" y="5"/>
                    <a:pt x="49" y="9"/>
                    <a:pt x="43" y="9"/>
                  </a:cubicBezTo>
                  <a:cubicBezTo>
                    <a:pt x="38" y="9"/>
                    <a:pt x="31" y="5"/>
                    <a:pt x="25" y="0"/>
                  </a:cubicBezTo>
                  <a:cubicBezTo>
                    <a:pt x="12" y="7"/>
                    <a:pt x="3" y="22"/>
                    <a:pt x="0" y="39"/>
                  </a:cubicBezTo>
                  <a:cubicBezTo>
                    <a:pt x="87" y="38"/>
                    <a:pt x="87" y="38"/>
                    <a:pt x="87" y="38"/>
                  </a:cubicBezTo>
                  <a:cubicBezTo>
                    <a:pt x="83" y="22"/>
                    <a:pt x="74" y="7"/>
                    <a:pt x="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77" name="Freeform 45"/>
            <p:cNvSpPr>
              <a:spLocks/>
            </p:cNvSpPr>
            <p:nvPr/>
          </p:nvSpPr>
          <p:spPr bwMode="auto">
            <a:xfrm>
              <a:off x="4470" y="802"/>
              <a:ext cx="94" cy="105"/>
            </a:xfrm>
            <a:custGeom>
              <a:avLst/>
              <a:gdLst>
                <a:gd name="T0" fmla="*/ 56 w 56"/>
                <a:gd name="T1" fmla="*/ 32 h 63"/>
                <a:gd name="T2" fmla="*/ 28 w 56"/>
                <a:gd name="T3" fmla="*/ 63 h 63"/>
                <a:gd name="T4" fmla="*/ 0 w 56"/>
                <a:gd name="T5" fmla="*/ 32 h 63"/>
                <a:gd name="T6" fmla="*/ 28 w 56"/>
                <a:gd name="T7" fmla="*/ 0 h 63"/>
                <a:gd name="T8" fmla="*/ 56 w 56"/>
                <a:gd name="T9" fmla="*/ 32 h 63"/>
              </a:gdLst>
              <a:ahLst/>
              <a:cxnLst>
                <a:cxn ang="0">
                  <a:pos x="T0" y="T1"/>
                </a:cxn>
                <a:cxn ang="0">
                  <a:pos x="T2" y="T3"/>
                </a:cxn>
                <a:cxn ang="0">
                  <a:pos x="T4" y="T5"/>
                </a:cxn>
                <a:cxn ang="0">
                  <a:pos x="T6" y="T7"/>
                </a:cxn>
                <a:cxn ang="0">
                  <a:pos x="T8" y="T9"/>
                </a:cxn>
              </a:cxnLst>
              <a:rect l="0" t="0" r="r" b="b"/>
              <a:pathLst>
                <a:path w="56" h="63">
                  <a:moveTo>
                    <a:pt x="56" y="32"/>
                  </a:moveTo>
                  <a:cubicBezTo>
                    <a:pt x="56" y="49"/>
                    <a:pt x="39" y="63"/>
                    <a:pt x="28" y="63"/>
                  </a:cubicBezTo>
                  <a:cubicBezTo>
                    <a:pt x="18" y="63"/>
                    <a:pt x="0" y="49"/>
                    <a:pt x="0" y="32"/>
                  </a:cubicBezTo>
                  <a:cubicBezTo>
                    <a:pt x="0" y="15"/>
                    <a:pt x="7" y="0"/>
                    <a:pt x="28" y="0"/>
                  </a:cubicBezTo>
                  <a:cubicBezTo>
                    <a:pt x="49" y="0"/>
                    <a:pt x="56" y="15"/>
                    <a:pt x="5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78" name="Freeform 46"/>
            <p:cNvSpPr>
              <a:spLocks noEditPoints="1"/>
            </p:cNvSpPr>
            <p:nvPr/>
          </p:nvSpPr>
          <p:spPr bwMode="auto">
            <a:xfrm>
              <a:off x="4378" y="966"/>
              <a:ext cx="270" cy="144"/>
            </a:xfrm>
            <a:custGeom>
              <a:avLst/>
              <a:gdLst>
                <a:gd name="T0" fmla="*/ 161 w 161"/>
                <a:gd name="T1" fmla="*/ 80 h 86"/>
                <a:gd name="T2" fmla="*/ 157 w 161"/>
                <a:gd name="T3" fmla="*/ 85 h 86"/>
                <a:gd name="T4" fmla="*/ 4 w 161"/>
                <a:gd name="T5" fmla="*/ 86 h 86"/>
                <a:gd name="T6" fmla="*/ 0 w 161"/>
                <a:gd name="T7" fmla="*/ 81 h 86"/>
                <a:gd name="T8" fmla="*/ 0 w 161"/>
                <a:gd name="T9" fmla="*/ 5 h 86"/>
                <a:gd name="T10" fmla="*/ 5 w 161"/>
                <a:gd name="T11" fmla="*/ 0 h 86"/>
                <a:gd name="T12" fmla="*/ 156 w 161"/>
                <a:gd name="T13" fmla="*/ 0 h 86"/>
                <a:gd name="T14" fmla="*/ 161 w 161"/>
                <a:gd name="T15" fmla="*/ 5 h 86"/>
                <a:gd name="T16" fmla="*/ 161 w 161"/>
                <a:gd name="T17" fmla="*/ 80 h 86"/>
                <a:gd name="T18" fmla="*/ 80 w 161"/>
                <a:gd name="T19" fmla="*/ 36 h 86"/>
                <a:gd name="T20" fmla="*/ 74 w 161"/>
                <a:gd name="T21" fmla="*/ 43 h 86"/>
                <a:gd name="T22" fmla="*/ 80 w 161"/>
                <a:gd name="T23" fmla="*/ 49 h 86"/>
                <a:gd name="T24" fmla="*/ 87 w 161"/>
                <a:gd name="T25" fmla="*/ 43 h 86"/>
                <a:gd name="T26" fmla="*/ 80 w 161"/>
                <a:gd name="T27"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86">
                  <a:moveTo>
                    <a:pt x="161" y="80"/>
                  </a:moveTo>
                  <a:cubicBezTo>
                    <a:pt x="161" y="83"/>
                    <a:pt x="160" y="85"/>
                    <a:pt x="157" y="85"/>
                  </a:cubicBezTo>
                  <a:cubicBezTo>
                    <a:pt x="157" y="85"/>
                    <a:pt x="4" y="85"/>
                    <a:pt x="4" y="86"/>
                  </a:cubicBezTo>
                  <a:cubicBezTo>
                    <a:pt x="2" y="85"/>
                    <a:pt x="0" y="83"/>
                    <a:pt x="0" y="81"/>
                  </a:cubicBezTo>
                  <a:cubicBezTo>
                    <a:pt x="0" y="5"/>
                    <a:pt x="0" y="5"/>
                    <a:pt x="0" y="5"/>
                  </a:cubicBezTo>
                  <a:cubicBezTo>
                    <a:pt x="0" y="2"/>
                    <a:pt x="2" y="0"/>
                    <a:pt x="5" y="0"/>
                  </a:cubicBezTo>
                  <a:cubicBezTo>
                    <a:pt x="156" y="0"/>
                    <a:pt x="156" y="0"/>
                    <a:pt x="156" y="0"/>
                  </a:cubicBezTo>
                  <a:cubicBezTo>
                    <a:pt x="159" y="0"/>
                    <a:pt x="161" y="2"/>
                    <a:pt x="161" y="5"/>
                  </a:cubicBezTo>
                  <a:lnTo>
                    <a:pt x="161" y="80"/>
                  </a:lnTo>
                  <a:close/>
                  <a:moveTo>
                    <a:pt x="80" y="36"/>
                  </a:moveTo>
                  <a:cubicBezTo>
                    <a:pt x="77" y="36"/>
                    <a:pt x="74" y="39"/>
                    <a:pt x="74" y="43"/>
                  </a:cubicBezTo>
                  <a:cubicBezTo>
                    <a:pt x="74" y="46"/>
                    <a:pt x="77" y="49"/>
                    <a:pt x="80" y="49"/>
                  </a:cubicBezTo>
                  <a:cubicBezTo>
                    <a:pt x="84" y="49"/>
                    <a:pt x="87" y="46"/>
                    <a:pt x="87" y="43"/>
                  </a:cubicBezTo>
                  <a:cubicBezTo>
                    <a:pt x="87" y="39"/>
                    <a:pt x="84" y="36"/>
                    <a:pt x="80"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sp>
        <p:nvSpPr>
          <p:cNvPr id="90" name="Rectangle: Top Corners One Rounded and One Snipped 89"/>
          <p:cNvSpPr/>
          <p:nvPr/>
        </p:nvSpPr>
        <p:spPr>
          <a:xfrm>
            <a:off x="2447203" y="1894200"/>
            <a:ext cx="2196093" cy="677585"/>
          </a:xfrm>
          <a:prstGeom prst="snipRoundRect">
            <a:avLst/>
          </a:prstGeom>
          <a:solidFill>
            <a:schemeClr val="accent2"/>
          </a:solidFill>
        </p:spPr>
        <p:txBody>
          <a:bodyPr wrap="square">
            <a:spAutoFit/>
          </a:bodyPr>
          <a:lstStyle/>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تكنولوجيا التقارير الذكية</a:t>
            </a:r>
          </a:p>
        </p:txBody>
      </p:sp>
      <p:grpSp>
        <p:nvGrpSpPr>
          <p:cNvPr id="9" name="Group 8">
            <a:extLst>
              <a:ext uri="{FF2B5EF4-FFF2-40B4-BE49-F238E27FC236}">
                <a16:creationId xmlns:a16="http://schemas.microsoft.com/office/drawing/2014/main" id="{63F627ED-8C1D-4A0C-AA1F-30DD2B06CD45}"/>
              </a:ext>
            </a:extLst>
          </p:cNvPr>
          <p:cNvGrpSpPr/>
          <p:nvPr/>
        </p:nvGrpSpPr>
        <p:grpSpPr>
          <a:xfrm>
            <a:off x="2447203" y="2685328"/>
            <a:ext cx="2196093" cy="3267458"/>
            <a:chOff x="4506025" y="2685328"/>
            <a:chExt cx="2196093" cy="3267458"/>
          </a:xfrm>
        </p:grpSpPr>
        <p:sp>
          <p:nvSpPr>
            <p:cNvPr id="92" name="Rectangle 91"/>
            <p:cNvSpPr/>
            <p:nvPr/>
          </p:nvSpPr>
          <p:spPr>
            <a:xfrm>
              <a:off x="4506025" y="2685328"/>
              <a:ext cx="2196093" cy="326745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914400" rtl="0" eaLnBrk="1" fontAlgn="base" latinLnBrk="0" hangingPunct="1">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chemeClr val="bg1">
                    <a:lumMod val="75000"/>
                  </a:schemeClr>
                </a:solidFill>
                <a:effectLst/>
                <a:uLnTx/>
                <a:uFillTx/>
                <a:latin typeface="Corbel"/>
                <a:ea typeface="+mn-ea"/>
                <a:cs typeface="+mn-cs"/>
              </a:endParaRPr>
            </a:p>
          </p:txBody>
        </p:sp>
        <p:sp>
          <p:nvSpPr>
            <p:cNvPr id="93" name="Rectangle 92"/>
            <p:cNvSpPr/>
            <p:nvPr/>
          </p:nvSpPr>
          <p:spPr>
            <a:xfrm>
              <a:off x="4506026" y="2737436"/>
              <a:ext cx="2196091" cy="3139321"/>
            </a:xfrm>
            <a:prstGeom prst="rect">
              <a:avLst/>
            </a:prstGeom>
          </p:spPr>
          <p:txBody>
            <a:bodyPr wrap="square">
              <a:spAutoFit/>
            </a:bodyPr>
            <a:lstStyle/>
            <a:p>
              <a:pPr algn="r" rtl="1"/>
              <a:r>
                <a:rPr lang="ar-SA" sz="1100" dirty="0">
                  <a:solidFill>
                    <a:schemeClr val="bg1"/>
                  </a:solidFill>
                  <a:latin typeface="Tahoma" panose="020B0604030504040204" pitchFamily="34" charset="0"/>
                  <a:ea typeface="Tahoma" panose="020B0604030504040204" pitchFamily="34" charset="0"/>
                  <a:cs typeface="Tahoma" panose="020B0604030504040204" pitchFamily="34" charset="0"/>
                </a:rPr>
                <a:t>التقارير الذكية  والتحليلات </a:t>
              </a: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التقارير الذكية  والتحليلات</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إدارة أداء المؤسسات</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algn="r" rtl="1"/>
              <a:r>
                <a:rPr lang="ar-SA" sz="1100" dirty="0">
                  <a:solidFill>
                    <a:schemeClr val="bg1"/>
                  </a:solidFill>
                  <a:latin typeface="Tahoma" panose="020B0604030504040204" pitchFamily="34" charset="0"/>
                  <a:ea typeface="Tahoma" panose="020B0604030504040204" pitchFamily="34" charset="0"/>
                  <a:cs typeface="Tahoma" panose="020B0604030504040204" pitchFamily="34" charset="0"/>
                </a:rPr>
                <a:t>خدمات التكنولوجيا</a:t>
              </a: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استشارات التكنولوجيا</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إدارة خدمات تكنولوجيا المعلومات</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قابلية الحركة لدى المؤسسات </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أتمتة العملية الآلية</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خدمات التكنولوجيا السحابية</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algn="r" rtl="1"/>
              <a:r>
                <a:rPr lang="ar-SA" sz="1100" dirty="0">
                  <a:solidFill>
                    <a:schemeClr val="bg1"/>
                  </a:solidFill>
                  <a:latin typeface="Tahoma" panose="020B0604030504040204" pitchFamily="34" charset="0"/>
                  <a:ea typeface="Tahoma" panose="020B0604030504040204" pitchFamily="34" charset="0"/>
                  <a:cs typeface="Tahoma" panose="020B0604030504040204" pitchFamily="34" charset="0"/>
                </a:rPr>
                <a:t>البوابات الالكترونية، وخدمات الأجهزة المحمولة، وتجربة المستخدم</a:t>
              </a: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إدارة البوابات الالكترونية</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تطوير تطبيقات للأجهزة المحمولة</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تجربة المستخدم</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4" name="Group 20"/>
          <p:cNvGrpSpPr>
            <a:grpSpLocks noChangeAspect="1"/>
          </p:cNvGrpSpPr>
          <p:nvPr/>
        </p:nvGrpSpPr>
        <p:grpSpPr bwMode="auto">
          <a:xfrm>
            <a:off x="3970829" y="1222375"/>
            <a:ext cx="672467" cy="503238"/>
            <a:chOff x="3247" y="748"/>
            <a:chExt cx="453" cy="339"/>
          </a:xfrm>
          <a:solidFill>
            <a:schemeClr val="accent2"/>
          </a:solidFill>
        </p:grpSpPr>
        <p:sp>
          <p:nvSpPr>
            <p:cNvPr id="95" name="Freeform 21"/>
            <p:cNvSpPr>
              <a:spLocks/>
            </p:cNvSpPr>
            <p:nvPr/>
          </p:nvSpPr>
          <p:spPr bwMode="auto">
            <a:xfrm>
              <a:off x="3548" y="862"/>
              <a:ext cx="67" cy="225"/>
            </a:xfrm>
            <a:custGeom>
              <a:avLst/>
              <a:gdLst>
                <a:gd name="T0" fmla="*/ 0 w 67"/>
                <a:gd name="T1" fmla="*/ 225 h 225"/>
                <a:gd name="T2" fmla="*/ 67 w 67"/>
                <a:gd name="T3" fmla="*/ 225 h 225"/>
                <a:gd name="T4" fmla="*/ 67 w 67"/>
                <a:gd name="T5" fmla="*/ 0 h 225"/>
                <a:gd name="T6" fmla="*/ 0 w 67"/>
                <a:gd name="T7" fmla="*/ 44 h 225"/>
                <a:gd name="T8" fmla="*/ 0 w 67"/>
                <a:gd name="T9" fmla="*/ 225 h 225"/>
              </a:gdLst>
              <a:ahLst/>
              <a:cxnLst>
                <a:cxn ang="0">
                  <a:pos x="T0" y="T1"/>
                </a:cxn>
                <a:cxn ang="0">
                  <a:pos x="T2" y="T3"/>
                </a:cxn>
                <a:cxn ang="0">
                  <a:pos x="T4" y="T5"/>
                </a:cxn>
                <a:cxn ang="0">
                  <a:pos x="T6" y="T7"/>
                </a:cxn>
                <a:cxn ang="0">
                  <a:pos x="T8" y="T9"/>
                </a:cxn>
              </a:cxnLst>
              <a:rect l="0" t="0" r="r" b="b"/>
              <a:pathLst>
                <a:path w="67" h="225">
                  <a:moveTo>
                    <a:pt x="0" y="225"/>
                  </a:moveTo>
                  <a:lnTo>
                    <a:pt x="67" y="225"/>
                  </a:lnTo>
                  <a:lnTo>
                    <a:pt x="67" y="0"/>
                  </a:lnTo>
                  <a:lnTo>
                    <a:pt x="0" y="44"/>
                  </a:lnTo>
                  <a:lnTo>
                    <a:pt x="0"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96" name="Freeform 22"/>
            <p:cNvSpPr>
              <a:spLocks/>
            </p:cNvSpPr>
            <p:nvPr/>
          </p:nvSpPr>
          <p:spPr bwMode="auto">
            <a:xfrm>
              <a:off x="3457" y="925"/>
              <a:ext cx="65" cy="162"/>
            </a:xfrm>
            <a:custGeom>
              <a:avLst/>
              <a:gdLst>
                <a:gd name="T0" fmla="*/ 0 w 28"/>
                <a:gd name="T1" fmla="*/ 2 h 70"/>
                <a:gd name="T2" fmla="*/ 0 w 28"/>
                <a:gd name="T3" fmla="*/ 2 h 70"/>
                <a:gd name="T4" fmla="*/ 0 w 28"/>
                <a:gd name="T5" fmla="*/ 70 h 70"/>
                <a:gd name="T6" fmla="*/ 28 w 28"/>
                <a:gd name="T7" fmla="*/ 70 h 70"/>
                <a:gd name="T8" fmla="*/ 28 w 28"/>
                <a:gd name="T9" fmla="*/ 0 h 70"/>
                <a:gd name="T10" fmla="*/ 24 w 28"/>
                <a:gd name="T11" fmla="*/ 3 h 70"/>
                <a:gd name="T12" fmla="*/ 0 w 28"/>
                <a:gd name="T13" fmla="*/ 2 h 70"/>
              </a:gdLst>
              <a:ahLst/>
              <a:cxnLst>
                <a:cxn ang="0">
                  <a:pos x="T0" y="T1"/>
                </a:cxn>
                <a:cxn ang="0">
                  <a:pos x="T2" y="T3"/>
                </a:cxn>
                <a:cxn ang="0">
                  <a:pos x="T4" y="T5"/>
                </a:cxn>
                <a:cxn ang="0">
                  <a:pos x="T6" y="T7"/>
                </a:cxn>
                <a:cxn ang="0">
                  <a:pos x="T8" y="T9"/>
                </a:cxn>
                <a:cxn ang="0">
                  <a:pos x="T10" y="T11"/>
                </a:cxn>
                <a:cxn ang="0">
                  <a:pos x="T12" y="T13"/>
                </a:cxn>
              </a:cxnLst>
              <a:rect l="0" t="0" r="r" b="b"/>
              <a:pathLst>
                <a:path w="28" h="70">
                  <a:moveTo>
                    <a:pt x="0" y="2"/>
                  </a:moveTo>
                  <a:cubicBezTo>
                    <a:pt x="0" y="2"/>
                    <a:pt x="0" y="2"/>
                    <a:pt x="0" y="2"/>
                  </a:cubicBezTo>
                  <a:cubicBezTo>
                    <a:pt x="0" y="70"/>
                    <a:pt x="0" y="70"/>
                    <a:pt x="0" y="70"/>
                  </a:cubicBezTo>
                  <a:cubicBezTo>
                    <a:pt x="28" y="70"/>
                    <a:pt x="28" y="70"/>
                    <a:pt x="28" y="70"/>
                  </a:cubicBezTo>
                  <a:cubicBezTo>
                    <a:pt x="28" y="0"/>
                    <a:pt x="28" y="0"/>
                    <a:pt x="28" y="0"/>
                  </a:cubicBezTo>
                  <a:cubicBezTo>
                    <a:pt x="24" y="3"/>
                    <a:pt x="24" y="3"/>
                    <a:pt x="24" y="3"/>
                  </a:cubicBezTo>
                  <a:cubicBezTo>
                    <a:pt x="16" y="8"/>
                    <a:pt x="7" y="7"/>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97" name="Freeform 23"/>
            <p:cNvSpPr>
              <a:spLocks/>
            </p:cNvSpPr>
            <p:nvPr/>
          </p:nvSpPr>
          <p:spPr bwMode="auto">
            <a:xfrm>
              <a:off x="3365" y="883"/>
              <a:ext cx="67" cy="204"/>
            </a:xfrm>
            <a:custGeom>
              <a:avLst/>
              <a:gdLst>
                <a:gd name="T0" fmla="*/ 10 w 29"/>
                <a:gd name="T1" fmla="*/ 1 h 88"/>
                <a:gd name="T2" fmla="*/ 0 w 29"/>
                <a:gd name="T3" fmla="*/ 8 h 88"/>
                <a:gd name="T4" fmla="*/ 0 w 29"/>
                <a:gd name="T5" fmla="*/ 88 h 88"/>
                <a:gd name="T6" fmla="*/ 29 w 29"/>
                <a:gd name="T7" fmla="*/ 88 h 88"/>
                <a:gd name="T8" fmla="*/ 29 w 29"/>
                <a:gd name="T9" fmla="*/ 11 h 88"/>
                <a:gd name="T10" fmla="*/ 18 w 29"/>
                <a:gd name="T11" fmla="*/ 2 h 88"/>
                <a:gd name="T12" fmla="*/ 10 w 29"/>
                <a:gd name="T13" fmla="*/ 1 h 88"/>
              </a:gdLst>
              <a:ahLst/>
              <a:cxnLst>
                <a:cxn ang="0">
                  <a:pos x="T0" y="T1"/>
                </a:cxn>
                <a:cxn ang="0">
                  <a:pos x="T2" y="T3"/>
                </a:cxn>
                <a:cxn ang="0">
                  <a:pos x="T4" y="T5"/>
                </a:cxn>
                <a:cxn ang="0">
                  <a:pos x="T6" y="T7"/>
                </a:cxn>
                <a:cxn ang="0">
                  <a:pos x="T8" y="T9"/>
                </a:cxn>
                <a:cxn ang="0">
                  <a:pos x="T10" y="T11"/>
                </a:cxn>
                <a:cxn ang="0">
                  <a:pos x="T12" y="T13"/>
                </a:cxn>
              </a:cxnLst>
              <a:rect l="0" t="0" r="r" b="b"/>
              <a:pathLst>
                <a:path w="29" h="88">
                  <a:moveTo>
                    <a:pt x="10" y="1"/>
                  </a:moveTo>
                  <a:cubicBezTo>
                    <a:pt x="0" y="8"/>
                    <a:pt x="0" y="8"/>
                    <a:pt x="0" y="8"/>
                  </a:cubicBezTo>
                  <a:cubicBezTo>
                    <a:pt x="0" y="88"/>
                    <a:pt x="0" y="88"/>
                    <a:pt x="0" y="88"/>
                  </a:cubicBezTo>
                  <a:cubicBezTo>
                    <a:pt x="29" y="88"/>
                    <a:pt x="29" y="88"/>
                    <a:pt x="29" y="88"/>
                  </a:cubicBezTo>
                  <a:cubicBezTo>
                    <a:pt x="29" y="11"/>
                    <a:pt x="29" y="11"/>
                    <a:pt x="29" y="11"/>
                  </a:cubicBezTo>
                  <a:cubicBezTo>
                    <a:pt x="18" y="2"/>
                    <a:pt x="18" y="2"/>
                    <a:pt x="18" y="2"/>
                  </a:cubicBezTo>
                  <a:cubicBezTo>
                    <a:pt x="16" y="0"/>
                    <a:pt x="12" y="0"/>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98" name="Freeform 24"/>
            <p:cNvSpPr>
              <a:spLocks/>
            </p:cNvSpPr>
            <p:nvPr/>
          </p:nvSpPr>
          <p:spPr bwMode="auto">
            <a:xfrm>
              <a:off x="3275" y="920"/>
              <a:ext cx="64" cy="167"/>
            </a:xfrm>
            <a:custGeom>
              <a:avLst/>
              <a:gdLst>
                <a:gd name="T0" fmla="*/ 0 w 64"/>
                <a:gd name="T1" fmla="*/ 167 h 167"/>
                <a:gd name="T2" fmla="*/ 64 w 64"/>
                <a:gd name="T3" fmla="*/ 167 h 167"/>
                <a:gd name="T4" fmla="*/ 64 w 64"/>
                <a:gd name="T5" fmla="*/ 0 h 167"/>
                <a:gd name="T6" fmla="*/ 0 w 64"/>
                <a:gd name="T7" fmla="*/ 46 h 167"/>
                <a:gd name="T8" fmla="*/ 0 w 64"/>
                <a:gd name="T9" fmla="*/ 167 h 167"/>
              </a:gdLst>
              <a:ahLst/>
              <a:cxnLst>
                <a:cxn ang="0">
                  <a:pos x="T0" y="T1"/>
                </a:cxn>
                <a:cxn ang="0">
                  <a:pos x="T2" y="T3"/>
                </a:cxn>
                <a:cxn ang="0">
                  <a:pos x="T4" y="T5"/>
                </a:cxn>
                <a:cxn ang="0">
                  <a:pos x="T6" y="T7"/>
                </a:cxn>
                <a:cxn ang="0">
                  <a:pos x="T8" y="T9"/>
                </a:cxn>
              </a:cxnLst>
              <a:rect l="0" t="0" r="r" b="b"/>
              <a:pathLst>
                <a:path w="64" h="167">
                  <a:moveTo>
                    <a:pt x="0" y="167"/>
                  </a:moveTo>
                  <a:lnTo>
                    <a:pt x="64" y="167"/>
                  </a:lnTo>
                  <a:lnTo>
                    <a:pt x="64" y="0"/>
                  </a:lnTo>
                  <a:lnTo>
                    <a:pt x="0" y="46"/>
                  </a:lnTo>
                  <a:lnTo>
                    <a:pt x="0"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99" name="Freeform 25"/>
            <p:cNvSpPr>
              <a:spLocks/>
            </p:cNvSpPr>
            <p:nvPr/>
          </p:nvSpPr>
          <p:spPr bwMode="auto">
            <a:xfrm>
              <a:off x="3247" y="748"/>
              <a:ext cx="453" cy="188"/>
            </a:xfrm>
            <a:custGeom>
              <a:avLst/>
              <a:gdLst>
                <a:gd name="T0" fmla="*/ 147 w 196"/>
                <a:gd name="T1" fmla="*/ 5 h 81"/>
                <a:gd name="T2" fmla="*/ 147 w 196"/>
                <a:gd name="T3" fmla="*/ 18 h 81"/>
                <a:gd name="T4" fmla="*/ 161 w 196"/>
                <a:gd name="T5" fmla="*/ 16 h 81"/>
                <a:gd name="T6" fmla="*/ 107 w 196"/>
                <a:gd name="T7" fmla="*/ 52 h 81"/>
                <a:gd name="T8" fmla="*/ 99 w 196"/>
                <a:gd name="T9" fmla="*/ 52 h 81"/>
                <a:gd name="T10" fmla="*/ 77 w 196"/>
                <a:gd name="T11" fmla="*/ 34 h 81"/>
                <a:gd name="T12" fmla="*/ 53 w 196"/>
                <a:gd name="T13" fmla="*/ 33 h 81"/>
                <a:gd name="T14" fmla="*/ 0 w 196"/>
                <a:gd name="T15" fmla="*/ 71 h 81"/>
                <a:gd name="T16" fmla="*/ 7 w 196"/>
                <a:gd name="T17" fmla="*/ 81 h 81"/>
                <a:gd name="T18" fmla="*/ 61 w 196"/>
                <a:gd name="T19" fmla="*/ 43 h 81"/>
                <a:gd name="T20" fmla="*/ 69 w 196"/>
                <a:gd name="T21" fmla="*/ 44 h 81"/>
                <a:gd name="T22" fmla="*/ 91 w 196"/>
                <a:gd name="T23" fmla="*/ 62 h 81"/>
                <a:gd name="T24" fmla="*/ 115 w 196"/>
                <a:gd name="T25" fmla="*/ 63 h 81"/>
                <a:gd name="T26" fmla="*/ 170 w 196"/>
                <a:gd name="T27" fmla="*/ 25 h 81"/>
                <a:gd name="T28" fmla="*/ 170 w 196"/>
                <a:gd name="T29" fmla="*/ 25 h 81"/>
                <a:gd name="T30" fmla="*/ 170 w 196"/>
                <a:gd name="T31" fmla="*/ 25 h 81"/>
                <a:gd name="T32" fmla="*/ 170 w 196"/>
                <a:gd name="T33" fmla="*/ 25 h 81"/>
                <a:gd name="T34" fmla="*/ 163 w 196"/>
                <a:gd name="T35" fmla="*/ 37 h 81"/>
                <a:gd name="T36" fmla="*/ 174 w 196"/>
                <a:gd name="T37" fmla="*/ 43 h 81"/>
                <a:gd name="T38" fmla="*/ 196 w 196"/>
                <a:gd name="T39" fmla="*/ 0 h 81"/>
                <a:gd name="T40" fmla="*/ 147 w 196"/>
                <a:gd name="T41" fmla="*/ 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6" h="81">
                  <a:moveTo>
                    <a:pt x="147" y="5"/>
                  </a:moveTo>
                  <a:cubicBezTo>
                    <a:pt x="147" y="18"/>
                    <a:pt x="147" y="18"/>
                    <a:pt x="147" y="18"/>
                  </a:cubicBezTo>
                  <a:cubicBezTo>
                    <a:pt x="161" y="16"/>
                    <a:pt x="161" y="16"/>
                    <a:pt x="161" y="16"/>
                  </a:cubicBezTo>
                  <a:cubicBezTo>
                    <a:pt x="107" y="52"/>
                    <a:pt x="107" y="52"/>
                    <a:pt x="107" y="52"/>
                  </a:cubicBezTo>
                  <a:cubicBezTo>
                    <a:pt x="105" y="54"/>
                    <a:pt x="101" y="54"/>
                    <a:pt x="99" y="52"/>
                  </a:cubicBezTo>
                  <a:cubicBezTo>
                    <a:pt x="77" y="34"/>
                    <a:pt x="77" y="34"/>
                    <a:pt x="77" y="34"/>
                  </a:cubicBezTo>
                  <a:cubicBezTo>
                    <a:pt x="71" y="28"/>
                    <a:pt x="61" y="28"/>
                    <a:pt x="53" y="33"/>
                  </a:cubicBezTo>
                  <a:cubicBezTo>
                    <a:pt x="0" y="71"/>
                    <a:pt x="0" y="71"/>
                    <a:pt x="0" y="71"/>
                  </a:cubicBezTo>
                  <a:cubicBezTo>
                    <a:pt x="7" y="81"/>
                    <a:pt x="7" y="81"/>
                    <a:pt x="7" y="81"/>
                  </a:cubicBezTo>
                  <a:cubicBezTo>
                    <a:pt x="61" y="43"/>
                    <a:pt x="61" y="43"/>
                    <a:pt x="61" y="43"/>
                  </a:cubicBezTo>
                  <a:cubicBezTo>
                    <a:pt x="63" y="42"/>
                    <a:pt x="67" y="42"/>
                    <a:pt x="69" y="44"/>
                  </a:cubicBezTo>
                  <a:cubicBezTo>
                    <a:pt x="91" y="62"/>
                    <a:pt x="91" y="62"/>
                    <a:pt x="91" y="62"/>
                  </a:cubicBezTo>
                  <a:cubicBezTo>
                    <a:pt x="98" y="67"/>
                    <a:pt x="107" y="68"/>
                    <a:pt x="115" y="63"/>
                  </a:cubicBezTo>
                  <a:cubicBezTo>
                    <a:pt x="170" y="25"/>
                    <a:pt x="170" y="25"/>
                    <a:pt x="170" y="25"/>
                  </a:cubicBezTo>
                  <a:cubicBezTo>
                    <a:pt x="170" y="25"/>
                    <a:pt x="170" y="25"/>
                    <a:pt x="170" y="25"/>
                  </a:cubicBezTo>
                  <a:cubicBezTo>
                    <a:pt x="170" y="25"/>
                    <a:pt x="170" y="25"/>
                    <a:pt x="170" y="25"/>
                  </a:cubicBezTo>
                  <a:cubicBezTo>
                    <a:pt x="170" y="25"/>
                    <a:pt x="170" y="25"/>
                    <a:pt x="170" y="25"/>
                  </a:cubicBezTo>
                  <a:cubicBezTo>
                    <a:pt x="163" y="37"/>
                    <a:pt x="163" y="37"/>
                    <a:pt x="163" y="37"/>
                  </a:cubicBezTo>
                  <a:cubicBezTo>
                    <a:pt x="174" y="43"/>
                    <a:pt x="174" y="43"/>
                    <a:pt x="174" y="43"/>
                  </a:cubicBezTo>
                  <a:cubicBezTo>
                    <a:pt x="196" y="0"/>
                    <a:pt x="196" y="0"/>
                    <a:pt x="196" y="0"/>
                  </a:cubicBezTo>
                  <a:lnTo>
                    <a:pt x="147"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grpSp>
        <p:nvGrpSpPr>
          <p:cNvPr id="81" name="Group 80"/>
          <p:cNvGrpSpPr/>
          <p:nvPr/>
        </p:nvGrpSpPr>
        <p:grpSpPr>
          <a:xfrm>
            <a:off x="322263" y="1"/>
            <a:ext cx="1429944" cy="991240"/>
            <a:chOff x="7086600" y="1"/>
            <a:chExt cx="1429944" cy="991240"/>
          </a:xfrm>
        </p:grpSpPr>
        <p:sp>
          <p:nvSpPr>
            <p:cNvPr id="88" name="Rectangle 87"/>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grpSp>
        <p:nvGrpSpPr>
          <p:cNvPr id="83" name="Group 82">
            <a:extLst>
              <a:ext uri="{FF2B5EF4-FFF2-40B4-BE49-F238E27FC236}">
                <a16:creationId xmlns:a16="http://schemas.microsoft.com/office/drawing/2014/main" id="{F3495C45-882A-49FE-8982-DCF49DB47325}"/>
              </a:ext>
            </a:extLst>
          </p:cNvPr>
          <p:cNvGrpSpPr/>
          <p:nvPr/>
        </p:nvGrpSpPr>
        <p:grpSpPr>
          <a:xfrm>
            <a:off x="190500" y="5975645"/>
            <a:ext cx="1751783" cy="856642"/>
            <a:chOff x="6903940" y="5975645"/>
            <a:chExt cx="1751783" cy="856642"/>
          </a:xfrm>
        </p:grpSpPr>
        <p:pic>
          <p:nvPicPr>
            <p:cNvPr id="84" name="Picture 38">
              <a:extLst>
                <a:ext uri="{FF2B5EF4-FFF2-40B4-BE49-F238E27FC236}">
                  <a16:creationId xmlns:a16="http://schemas.microsoft.com/office/drawing/2014/main" id="{6807D1FE-AACA-41B9-992C-CBDBC679AE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62" t="30931" r="11562" b="30931"/>
            <a:stretch/>
          </p:blipFill>
          <p:spPr bwMode="auto">
            <a:xfrm>
              <a:off x="7570380" y="6553657"/>
              <a:ext cx="816929" cy="27863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a:extLst>
                <a:ext uri="{FF2B5EF4-FFF2-40B4-BE49-F238E27FC236}">
                  <a16:creationId xmlns:a16="http://schemas.microsoft.com/office/drawing/2014/main" id="{21EC2543-E5F1-4255-B8E0-D91A3F2347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274953" y="6029203"/>
              <a:ext cx="380770" cy="484226"/>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0">
              <a:extLst>
                <a:ext uri="{FF2B5EF4-FFF2-40B4-BE49-F238E27FC236}">
                  <a16:creationId xmlns:a16="http://schemas.microsoft.com/office/drawing/2014/main" id="{8DEA0E6A-68E0-473B-8C6C-796908F5D2A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681749" y="6053553"/>
              <a:ext cx="510817" cy="51081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2" descr="Supreme Judiciary Council">
              <a:extLst>
                <a:ext uri="{FF2B5EF4-FFF2-40B4-BE49-F238E27FC236}">
                  <a16:creationId xmlns:a16="http://schemas.microsoft.com/office/drawing/2014/main" id="{8765B060-9C31-478D-8547-E37E89A399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0565"/>
            <a:stretch/>
          </p:blipFill>
          <p:spPr bwMode="auto">
            <a:xfrm>
              <a:off x="6903940" y="5975645"/>
              <a:ext cx="565415" cy="618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0C5E7409-75A5-429B-8D58-CCA22EDB383E}"/>
              </a:ext>
            </a:extLst>
          </p:cNvPr>
          <p:cNvGrpSpPr/>
          <p:nvPr/>
        </p:nvGrpSpPr>
        <p:grpSpPr>
          <a:xfrm>
            <a:off x="7050754" y="6056650"/>
            <a:ext cx="1730661" cy="533491"/>
            <a:chOff x="466558" y="6056650"/>
            <a:chExt cx="1730661" cy="533491"/>
          </a:xfrm>
        </p:grpSpPr>
        <p:pic>
          <p:nvPicPr>
            <p:cNvPr id="110" name="Picture 109">
              <a:extLst>
                <a:ext uri="{FF2B5EF4-FFF2-40B4-BE49-F238E27FC236}">
                  <a16:creationId xmlns:a16="http://schemas.microsoft.com/office/drawing/2014/main" id="{AE0E9B89-B822-46F6-97DD-5F80CCF65F5C}"/>
                </a:ext>
              </a:extLst>
            </p:cNvPr>
            <p:cNvPicPr>
              <a:picLocks noChangeAspect="1"/>
            </p:cNvPicPr>
            <p:nvPr/>
          </p:nvPicPr>
          <p:blipFill>
            <a:blip r:embed="rId9"/>
            <a:stretch>
              <a:fillRect/>
            </a:stretch>
          </p:blipFill>
          <p:spPr>
            <a:xfrm>
              <a:off x="1466991" y="6056650"/>
              <a:ext cx="730228" cy="514273"/>
            </a:xfrm>
            <a:prstGeom prst="rect">
              <a:avLst/>
            </a:prstGeom>
          </p:spPr>
        </p:pic>
        <p:pic>
          <p:nvPicPr>
            <p:cNvPr id="111" name="Picture 110">
              <a:extLst>
                <a:ext uri="{FF2B5EF4-FFF2-40B4-BE49-F238E27FC236}">
                  <a16:creationId xmlns:a16="http://schemas.microsoft.com/office/drawing/2014/main" id="{6D8FFA3C-A273-4780-93DC-57845EB223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558" y="6056650"/>
              <a:ext cx="297723" cy="533491"/>
            </a:xfrm>
            <a:prstGeom prst="rect">
              <a:avLst/>
            </a:prstGeom>
          </p:spPr>
        </p:pic>
        <p:pic>
          <p:nvPicPr>
            <p:cNvPr id="112" name="Picture 9">
              <a:extLst>
                <a:ext uri="{FF2B5EF4-FFF2-40B4-BE49-F238E27FC236}">
                  <a16:creationId xmlns:a16="http://schemas.microsoft.com/office/drawing/2014/main" id="{EEFF2BEE-5A0D-4BF3-B484-C215242863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58786" y="6085674"/>
              <a:ext cx="508203" cy="50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3" name="Group 112">
            <a:extLst>
              <a:ext uri="{FF2B5EF4-FFF2-40B4-BE49-F238E27FC236}">
                <a16:creationId xmlns:a16="http://schemas.microsoft.com/office/drawing/2014/main" id="{FA59FEE4-959C-467F-9F97-FEB78C3DFB99}"/>
              </a:ext>
            </a:extLst>
          </p:cNvPr>
          <p:cNvGrpSpPr/>
          <p:nvPr/>
        </p:nvGrpSpPr>
        <p:grpSpPr>
          <a:xfrm>
            <a:off x="2393363" y="6087386"/>
            <a:ext cx="1970946" cy="701519"/>
            <a:chOff x="4671469" y="6087386"/>
            <a:chExt cx="1970946" cy="701519"/>
          </a:xfrm>
        </p:grpSpPr>
        <p:pic>
          <p:nvPicPr>
            <p:cNvPr id="114" name="Picture 23" descr="supreme education council .ai">
              <a:extLst>
                <a:ext uri="{FF2B5EF4-FFF2-40B4-BE49-F238E27FC236}">
                  <a16:creationId xmlns:a16="http://schemas.microsoft.com/office/drawing/2014/main" id="{FE5BAF01-1A3D-431A-92C3-E7336A17B061}"/>
                </a:ext>
              </a:extLst>
            </p:cNvPr>
            <p:cNvPicPr>
              <a:picLocks noChangeAspect="1"/>
            </p:cNvPicPr>
            <p:nvPr/>
          </p:nvPicPr>
          <p:blipFill>
            <a:blip r:embed="rId12" cstate="print">
              <a:extLst>
                <a:ext uri="{28A0092B-C50C-407E-A947-70E740481C1C}">
                  <a14:useLocalDpi xmlns:a14="http://schemas.microsoft.com/office/drawing/2010/main" val="0"/>
                </a:ext>
              </a:extLst>
            </a:blip>
            <a:srcRect l="8336" t="36639" r="8224" b="29015"/>
            <a:stretch>
              <a:fillRect/>
            </a:stretch>
          </p:blipFill>
          <p:spPr bwMode="auto">
            <a:xfrm>
              <a:off x="5398700" y="6087386"/>
              <a:ext cx="1243715" cy="333775"/>
            </a:xfrm>
            <a:prstGeom prst="rect">
              <a:avLst/>
            </a:prstGeom>
            <a:ln>
              <a:noFill/>
            </a:ln>
            <a:extLst/>
          </p:spPr>
          <p:style>
            <a:lnRef idx="2">
              <a:schemeClr val="dk1"/>
            </a:lnRef>
            <a:fillRef idx="1">
              <a:schemeClr val="lt1"/>
            </a:fillRef>
            <a:effectRef idx="0">
              <a:schemeClr val="dk1"/>
            </a:effectRef>
            <a:fontRef idx="minor">
              <a:schemeClr val="dk1"/>
            </a:fontRef>
          </p:style>
        </p:pic>
        <p:pic>
          <p:nvPicPr>
            <p:cNvPr id="115" name="Picture 114">
              <a:extLst>
                <a:ext uri="{FF2B5EF4-FFF2-40B4-BE49-F238E27FC236}">
                  <a16:creationId xmlns:a16="http://schemas.microsoft.com/office/drawing/2014/main" id="{12D99835-F5F9-4C79-85BC-FA96F370B39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5520079" y="6478291"/>
              <a:ext cx="394345" cy="310614"/>
            </a:xfrm>
            <a:prstGeom prst="rect">
              <a:avLst/>
            </a:prstGeom>
            <a:ln>
              <a:noFill/>
            </a:ln>
            <a:extLst/>
          </p:spPr>
          <p:style>
            <a:lnRef idx="2">
              <a:schemeClr val="dk1"/>
            </a:lnRef>
            <a:fillRef idx="1">
              <a:schemeClr val="lt1"/>
            </a:fillRef>
            <a:effectRef idx="0">
              <a:schemeClr val="dk1"/>
            </a:effectRef>
            <a:fontRef idx="minor">
              <a:schemeClr val="dk1"/>
            </a:fontRef>
          </p:style>
        </p:pic>
        <p:pic>
          <p:nvPicPr>
            <p:cNvPr id="116" name="Picture 115">
              <a:extLst>
                <a:ext uri="{FF2B5EF4-FFF2-40B4-BE49-F238E27FC236}">
                  <a16:creationId xmlns:a16="http://schemas.microsoft.com/office/drawing/2014/main" id="{C29D134F-F065-4B1C-8A7B-EE548EA1C44A}"/>
                </a:ext>
              </a:extLst>
            </p:cNvPr>
            <p:cNvPicPr/>
            <p:nvPr/>
          </p:nvPicPr>
          <p:blipFill rotWithShape="1">
            <a:blip r:embed="rId14"/>
            <a:srcRect l="35345" t="8401" r="32929" b="61922"/>
            <a:stretch/>
          </p:blipFill>
          <p:spPr bwMode="auto">
            <a:xfrm>
              <a:off x="4671469" y="6097454"/>
              <a:ext cx="665085" cy="337983"/>
            </a:xfrm>
            <a:prstGeom prst="rect">
              <a:avLst/>
            </a:prstGeom>
            <a:noFill/>
            <a:ln w="9525">
              <a:noFill/>
              <a:miter lim="800000"/>
              <a:headEnd/>
              <a:tailEnd/>
            </a:ln>
          </p:spPr>
        </p:pic>
      </p:grpSp>
      <p:grpSp>
        <p:nvGrpSpPr>
          <p:cNvPr id="117" name="Group 116">
            <a:extLst>
              <a:ext uri="{FF2B5EF4-FFF2-40B4-BE49-F238E27FC236}">
                <a16:creationId xmlns:a16="http://schemas.microsoft.com/office/drawing/2014/main" id="{135876EF-1825-421B-B81E-A0D6E152F4C2}"/>
              </a:ext>
            </a:extLst>
          </p:cNvPr>
          <p:cNvGrpSpPr/>
          <p:nvPr/>
        </p:nvGrpSpPr>
        <p:grpSpPr>
          <a:xfrm>
            <a:off x="4733215" y="6027996"/>
            <a:ext cx="1616468" cy="814882"/>
            <a:chOff x="7191655" y="6169805"/>
            <a:chExt cx="1616468" cy="814882"/>
          </a:xfrm>
        </p:grpSpPr>
        <p:pic>
          <p:nvPicPr>
            <p:cNvPr id="118" name="Picture 38">
              <a:extLst>
                <a:ext uri="{FF2B5EF4-FFF2-40B4-BE49-F238E27FC236}">
                  <a16:creationId xmlns:a16="http://schemas.microsoft.com/office/drawing/2014/main" id="{F5397BC7-8652-4DF7-AAB4-FCFC82A6B7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62" t="30931" r="11562" b="30931"/>
            <a:stretch/>
          </p:blipFill>
          <p:spPr bwMode="auto">
            <a:xfrm>
              <a:off x="7722780" y="6706057"/>
              <a:ext cx="816929" cy="27863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a:extLst>
                <a:ext uri="{FF2B5EF4-FFF2-40B4-BE49-F238E27FC236}">
                  <a16:creationId xmlns:a16="http://schemas.microsoft.com/office/drawing/2014/main" id="{B0D9B93D-5FC0-4373-B111-6693D11ADD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427353" y="6181603"/>
              <a:ext cx="380770" cy="48422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5">
              <a:extLst>
                <a:ext uri="{FF2B5EF4-FFF2-40B4-BE49-F238E27FC236}">
                  <a16:creationId xmlns:a16="http://schemas.microsoft.com/office/drawing/2014/main" id="{E6DA0021-FA3D-4823-90D7-37793BFC64D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191655" y="6174113"/>
              <a:ext cx="531125" cy="51696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a:extLst>
                <a:ext uri="{FF2B5EF4-FFF2-40B4-BE49-F238E27FC236}">
                  <a16:creationId xmlns:a16="http://schemas.microsoft.com/office/drawing/2014/main" id="{A4C2BC18-B466-487D-84C5-55A66EF351B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34606" y="6169805"/>
              <a:ext cx="534592" cy="43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3467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250" fill="hold"/>
                                        <p:tgtEl>
                                          <p:spTgt spid="3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250" fill="hold"/>
                                        <p:tgtEl>
                                          <p:spTgt spid="32"/>
                                        </p:tgtEl>
                                        <p:attrNameLst>
                                          <p:attrName>r</p:attrName>
                                        </p:attrNameLst>
                                      </p:cBhvr>
                                    </p:animRot>
                                  </p:childTnLst>
                                </p:cTn>
                              </p:par>
                              <p:par>
                                <p:cTn id="9" presetID="2" presetClass="entr" presetSubtype="4" decel="10000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50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8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1000"/>
                                  </p:stCondLst>
                                  <p:childTnLst>
                                    <p:set>
                                      <p:cBhvr>
                                        <p:cTn id="34" dur="1" fill="hold">
                                          <p:stCondLst>
                                            <p:cond delay="0"/>
                                          </p:stCondLst>
                                        </p:cTn>
                                        <p:tgtEl>
                                          <p:spTgt spid="94"/>
                                        </p:tgtEl>
                                        <p:attrNameLst>
                                          <p:attrName>style.visibility</p:attrName>
                                        </p:attrNameLst>
                                      </p:cBhvr>
                                      <p:to>
                                        <p:strVal val="visible"/>
                                      </p:to>
                                    </p:set>
                                    <p:anim calcmode="lin" valueType="num">
                                      <p:cBhvr additive="base">
                                        <p:cTn id="35" dur="500" fill="hold"/>
                                        <p:tgtEl>
                                          <p:spTgt spid="94"/>
                                        </p:tgtEl>
                                        <p:attrNameLst>
                                          <p:attrName>ppt_x</p:attrName>
                                        </p:attrNameLst>
                                      </p:cBhvr>
                                      <p:tavLst>
                                        <p:tav tm="0">
                                          <p:val>
                                            <p:strVal val="#ppt_x"/>
                                          </p:val>
                                        </p:tav>
                                        <p:tav tm="100000">
                                          <p:val>
                                            <p:strVal val="#ppt_x"/>
                                          </p:val>
                                        </p:tav>
                                      </p:tavLst>
                                    </p:anim>
                                    <p:anim calcmode="lin" valueType="num">
                                      <p:cBhvr additive="base">
                                        <p:cTn id="36" dur="500" fill="hold"/>
                                        <p:tgtEl>
                                          <p:spTgt spid="9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100"/>
                                  </p:stCondLst>
                                  <p:childTnLst>
                                    <p:set>
                                      <p:cBhvr>
                                        <p:cTn id="38" dur="1" fill="hold">
                                          <p:stCondLst>
                                            <p:cond delay="0"/>
                                          </p:stCondLst>
                                        </p:cTn>
                                        <p:tgtEl>
                                          <p:spTgt spid="90"/>
                                        </p:tgtEl>
                                        <p:attrNameLst>
                                          <p:attrName>style.visibility</p:attrName>
                                        </p:attrNameLst>
                                      </p:cBhvr>
                                      <p:to>
                                        <p:strVal val="visible"/>
                                      </p:to>
                                    </p:set>
                                    <p:anim calcmode="lin" valueType="num">
                                      <p:cBhvr additive="base">
                                        <p:cTn id="39" dur="500" fill="hold"/>
                                        <p:tgtEl>
                                          <p:spTgt spid="90"/>
                                        </p:tgtEl>
                                        <p:attrNameLst>
                                          <p:attrName>ppt_x</p:attrName>
                                        </p:attrNameLst>
                                      </p:cBhvr>
                                      <p:tavLst>
                                        <p:tav tm="0">
                                          <p:val>
                                            <p:strVal val="#ppt_x"/>
                                          </p:val>
                                        </p:tav>
                                        <p:tav tm="100000">
                                          <p:val>
                                            <p:strVal val="#ppt_x"/>
                                          </p:val>
                                        </p:tav>
                                      </p:tavLst>
                                    </p:anim>
                                    <p:anim calcmode="lin" valueType="num">
                                      <p:cBhvr additive="base">
                                        <p:cTn id="40" dur="500" fill="hold"/>
                                        <p:tgtEl>
                                          <p:spTgt spid="90"/>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3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1500"/>
                                  </p:stCondLst>
                                  <p:childTnLst>
                                    <p:set>
                                      <p:cBhvr>
                                        <p:cTn id="46" dur="1" fill="hold">
                                          <p:stCondLst>
                                            <p:cond delay="0"/>
                                          </p:stCondLst>
                                        </p:cTn>
                                        <p:tgtEl>
                                          <p:spTgt spid="66"/>
                                        </p:tgtEl>
                                        <p:attrNameLst>
                                          <p:attrName>style.visibility</p:attrName>
                                        </p:attrNameLst>
                                      </p:cBhvr>
                                      <p:to>
                                        <p:strVal val="visible"/>
                                      </p:to>
                                    </p:set>
                                    <p:anim calcmode="lin" valueType="num">
                                      <p:cBhvr additive="base">
                                        <p:cTn id="47" dur="500" fill="hold"/>
                                        <p:tgtEl>
                                          <p:spTgt spid="66"/>
                                        </p:tgtEl>
                                        <p:attrNameLst>
                                          <p:attrName>ppt_x</p:attrName>
                                        </p:attrNameLst>
                                      </p:cBhvr>
                                      <p:tavLst>
                                        <p:tav tm="0">
                                          <p:val>
                                            <p:strVal val="#ppt_x"/>
                                          </p:val>
                                        </p:tav>
                                        <p:tav tm="100000">
                                          <p:val>
                                            <p:strVal val="#ppt_x"/>
                                          </p:val>
                                        </p:tav>
                                      </p:tavLst>
                                    </p:anim>
                                    <p:anim calcmode="lin" valueType="num">
                                      <p:cBhvr additive="base">
                                        <p:cTn id="48" dur="500" fill="hold"/>
                                        <p:tgtEl>
                                          <p:spTgt spid="66"/>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70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190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par>
                                <p:cTn id="57" presetID="2" presetClass="entr" presetSubtype="4" decel="100000" fill="hold" nodeType="withEffect">
                                  <p:stCondLst>
                                    <p:cond delay="2100"/>
                                  </p:stCondLst>
                                  <p:childTnLst>
                                    <p:set>
                                      <p:cBhvr>
                                        <p:cTn id="58" dur="1" fill="hold">
                                          <p:stCondLst>
                                            <p:cond delay="0"/>
                                          </p:stCondLst>
                                        </p:cTn>
                                        <p:tgtEl>
                                          <p:spTgt spid="109"/>
                                        </p:tgtEl>
                                        <p:attrNameLst>
                                          <p:attrName>style.visibility</p:attrName>
                                        </p:attrNameLst>
                                      </p:cBhvr>
                                      <p:to>
                                        <p:strVal val="visible"/>
                                      </p:to>
                                    </p:set>
                                    <p:anim calcmode="lin" valueType="num">
                                      <p:cBhvr additive="base">
                                        <p:cTn id="59" dur="500" fill="hold"/>
                                        <p:tgtEl>
                                          <p:spTgt spid="109"/>
                                        </p:tgtEl>
                                        <p:attrNameLst>
                                          <p:attrName>ppt_x</p:attrName>
                                        </p:attrNameLst>
                                      </p:cBhvr>
                                      <p:tavLst>
                                        <p:tav tm="0">
                                          <p:val>
                                            <p:strVal val="#ppt_x"/>
                                          </p:val>
                                        </p:tav>
                                        <p:tav tm="100000">
                                          <p:val>
                                            <p:strVal val="#ppt_x"/>
                                          </p:val>
                                        </p:tav>
                                      </p:tavLst>
                                    </p:anim>
                                    <p:anim calcmode="lin" valueType="num">
                                      <p:cBhvr additive="base">
                                        <p:cTn id="60" dur="500" fill="hold"/>
                                        <p:tgtEl>
                                          <p:spTgt spid="109"/>
                                        </p:tgtEl>
                                        <p:attrNameLst>
                                          <p:attrName>ppt_y</p:attrName>
                                        </p:attrNameLst>
                                      </p:cBhvr>
                                      <p:tavLst>
                                        <p:tav tm="0">
                                          <p:val>
                                            <p:strVal val="1+#ppt_h/2"/>
                                          </p:val>
                                        </p:tav>
                                        <p:tav tm="100000">
                                          <p:val>
                                            <p:strVal val="#ppt_y"/>
                                          </p:val>
                                        </p:tav>
                                      </p:tavLst>
                                    </p:anim>
                                  </p:childTnLst>
                                </p:cTn>
                              </p:par>
                              <p:par>
                                <p:cTn id="61" presetID="2" presetClass="entr" presetSubtype="4" decel="100000" fill="hold" nodeType="withEffect">
                                  <p:stCondLst>
                                    <p:cond delay="2200"/>
                                  </p:stCondLst>
                                  <p:childTnLst>
                                    <p:set>
                                      <p:cBhvr>
                                        <p:cTn id="62" dur="1" fill="hold">
                                          <p:stCondLst>
                                            <p:cond delay="0"/>
                                          </p:stCondLst>
                                        </p:cTn>
                                        <p:tgtEl>
                                          <p:spTgt spid="117"/>
                                        </p:tgtEl>
                                        <p:attrNameLst>
                                          <p:attrName>style.visibility</p:attrName>
                                        </p:attrNameLst>
                                      </p:cBhvr>
                                      <p:to>
                                        <p:strVal val="visible"/>
                                      </p:to>
                                    </p:set>
                                    <p:anim calcmode="lin" valueType="num">
                                      <p:cBhvr additive="base">
                                        <p:cTn id="63" dur="500" fill="hold"/>
                                        <p:tgtEl>
                                          <p:spTgt spid="117"/>
                                        </p:tgtEl>
                                        <p:attrNameLst>
                                          <p:attrName>ppt_x</p:attrName>
                                        </p:attrNameLst>
                                      </p:cBhvr>
                                      <p:tavLst>
                                        <p:tav tm="0">
                                          <p:val>
                                            <p:strVal val="#ppt_x"/>
                                          </p:val>
                                        </p:tav>
                                        <p:tav tm="100000">
                                          <p:val>
                                            <p:strVal val="#ppt_x"/>
                                          </p:val>
                                        </p:tav>
                                      </p:tavLst>
                                    </p:anim>
                                    <p:anim calcmode="lin" valueType="num">
                                      <p:cBhvr additive="base">
                                        <p:cTn id="64" dur="500" fill="hold"/>
                                        <p:tgtEl>
                                          <p:spTgt spid="117"/>
                                        </p:tgtEl>
                                        <p:attrNameLst>
                                          <p:attrName>ppt_y</p:attrName>
                                        </p:attrNameLst>
                                      </p:cBhvr>
                                      <p:tavLst>
                                        <p:tav tm="0">
                                          <p:val>
                                            <p:strVal val="1+#ppt_h/2"/>
                                          </p:val>
                                        </p:tav>
                                        <p:tav tm="100000">
                                          <p:val>
                                            <p:strVal val="#ppt_y"/>
                                          </p:val>
                                        </p:tav>
                                      </p:tavLst>
                                    </p:anim>
                                  </p:childTnLst>
                                </p:cTn>
                              </p:par>
                              <p:par>
                                <p:cTn id="65" presetID="2" presetClass="entr" presetSubtype="4" decel="100000" fill="hold" nodeType="withEffect">
                                  <p:stCondLst>
                                    <p:cond delay="2400"/>
                                  </p:stCondLst>
                                  <p:childTnLst>
                                    <p:set>
                                      <p:cBhvr>
                                        <p:cTn id="66" dur="1" fill="hold">
                                          <p:stCondLst>
                                            <p:cond delay="0"/>
                                          </p:stCondLst>
                                        </p:cTn>
                                        <p:tgtEl>
                                          <p:spTgt spid="113"/>
                                        </p:tgtEl>
                                        <p:attrNameLst>
                                          <p:attrName>style.visibility</p:attrName>
                                        </p:attrNameLst>
                                      </p:cBhvr>
                                      <p:to>
                                        <p:strVal val="visible"/>
                                      </p:to>
                                    </p:set>
                                    <p:anim calcmode="lin" valueType="num">
                                      <p:cBhvr additive="base">
                                        <p:cTn id="67" dur="500" fill="hold"/>
                                        <p:tgtEl>
                                          <p:spTgt spid="113"/>
                                        </p:tgtEl>
                                        <p:attrNameLst>
                                          <p:attrName>ppt_x</p:attrName>
                                        </p:attrNameLst>
                                      </p:cBhvr>
                                      <p:tavLst>
                                        <p:tav tm="0">
                                          <p:val>
                                            <p:strVal val="#ppt_x"/>
                                          </p:val>
                                        </p:tav>
                                        <p:tav tm="100000">
                                          <p:val>
                                            <p:strVal val="#ppt_x"/>
                                          </p:val>
                                        </p:tav>
                                      </p:tavLst>
                                    </p:anim>
                                    <p:anim calcmode="lin" valueType="num">
                                      <p:cBhvr additive="base">
                                        <p:cTn id="68" dur="500" fill="hold"/>
                                        <p:tgtEl>
                                          <p:spTgt spid="113"/>
                                        </p:tgtEl>
                                        <p:attrNameLst>
                                          <p:attrName>ppt_y</p:attrName>
                                        </p:attrNameLst>
                                      </p:cBhvr>
                                      <p:tavLst>
                                        <p:tav tm="0">
                                          <p:val>
                                            <p:strVal val="1+#ppt_h/2"/>
                                          </p:val>
                                        </p:tav>
                                        <p:tav tm="100000">
                                          <p:val>
                                            <p:strVal val="#ppt_y"/>
                                          </p:val>
                                        </p:tav>
                                      </p:tavLst>
                                    </p:anim>
                                  </p:childTnLst>
                                </p:cTn>
                              </p:par>
                              <p:par>
                                <p:cTn id="69" presetID="2" presetClass="entr" presetSubtype="4" decel="100000" fill="hold" nodeType="withEffect">
                                  <p:stCondLst>
                                    <p:cond delay="2600"/>
                                  </p:stCondLst>
                                  <p:childTnLst>
                                    <p:set>
                                      <p:cBhvr>
                                        <p:cTn id="70" dur="1" fill="hold">
                                          <p:stCondLst>
                                            <p:cond delay="0"/>
                                          </p:stCondLst>
                                        </p:cTn>
                                        <p:tgtEl>
                                          <p:spTgt spid="83"/>
                                        </p:tgtEl>
                                        <p:attrNameLst>
                                          <p:attrName>style.visibility</p:attrName>
                                        </p:attrNameLst>
                                      </p:cBhvr>
                                      <p:to>
                                        <p:strVal val="visible"/>
                                      </p:to>
                                    </p:set>
                                    <p:anim calcmode="lin" valueType="num">
                                      <p:cBhvr additive="base">
                                        <p:cTn id="71" dur="500" fill="hold"/>
                                        <p:tgtEl>
                                          <p:spTgt spid="83"/>
                                        </p:tgtEl>
                                        <p:attrNameLst>
                                          <p:attrName>ppt_x</p:attrName>
                                        </p:attrNameLst>
                                      </p:cBhvr>
                                      <p:tavLst>
                                        <p:tav tm="0">
                                          <p:val>
                                            <p:strVal val="#ppt_x"/>
                                          </p:val>
                                        </p:tav>
                                        <p:tav tm="100000">
                                          <p:val>
                                            <p:strVal val="#ppt_x"/>
                                          </p:val>
                                        </p:tav>
                                      </p:tavLst>
                                    </p:anim>
                                    <p:anim calcmode="lin" valueType="num">
                                      <p:cBhvr additive="base">
                                        <p:cTn id="7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6" grpId="0" animBg="1"/>
      <p:bldP spid="9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p:cNvSpPr/>
          <p:nvPr/>
        </p:nvSpPr>
        <p:spPr>
          <a:xfrm>
            <a:off x="6257816" y="1910385"/>
            <a:ext cx="2276584" cy="677585"/>
          </a:xfrm>
          <a:prstGeom prst="snipRoundRect">
            <a:avLst/>
          </a:prstGeom>
          <a:solidFill>
            <a:schemeClr val="accent2"/>
          </a:solidFill>
        </p:spPr>
        <p:txBody>
          <a:bodyPr wrap="square">
            <a:spAutoFit/>
          </a:bodyPr>
          <a:lstStyle/>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الخدمات</a:t>
            </a:r>
          </a:p>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الأمنية</a:t>
            </a:r>
          </a:p>
        </p:txBody>
      </p:sp>
      <p:grpSp>
        <p:nvGrpSpPr>
          <p:cNvPr id="2" name="Group 1">
            <a:extLst>
              <a:ext uri="{FF2B5EF4-FFF2-40B4-BE49-F238E27FC236}">
                <a16:creationId xmlns:a16="http://schemas.microsoft.com/office/drawing/2014/main" id="{B0AEEDB3-6D7F-4A1D-B53E-39EE36334E5E}"/>
              </a:ext>
            </a:extLst>
          </p:cNvPr>
          <p:cNvGrpSpPr/>
          <p:nvPr/>
        </p:nvGrpSpPr>
        <p:grpSpPr>
          <a:xfrm>
            <a:off x="6257816" y="2680927"/>
            <a:ext cx="2276584" cy="3237280"/>
            <a:chOff x="595473" y="2680927"/>
            <a:chExt cx="2276584" cy="3237280"/>
          </a:xfrm>
        </p:grpSpPr>
        <p:sp>
          <p:nvSpPr>
            <p:cNvPr id="6" name="Rectangle 5"/>
            <p:cNvSpPr/>
            <p:nvPr/>
          </p:nvSpPr>
          <p:spPr>
            <a:xfrm>
              <a:off x="595473" y="2680927"/>
              <a:ext cx="2276584" cy="323728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a:xfrm>
              <a:off x="919564" y="2741043"/>
              <a:ext cx="1926728" cy="769441"/>
            </a:xfrm>
            <a:prstGeom prst="rect">
              <a:avLst/>
            </a:prstGeom>
          </p:spPr>
          <p:txBody>
            <a:bodyPr wrap="square">
              <a:spAutoFit/>
            </a:bodyPr>
            <a:lstStyle/>
            <a:p>
              <a:pPr marL="171450" lvl="0" indent="-91440" algn="r" rtl="1">
                <a:buFont typeface="Arial" panose="020B0604020202020204" pitchFamily="34" charset="0"/>
                <a:buChar char="•"/>
              </a:pPr>
              <a:r>
                <a:rPr lang="ar-AE" sz="1100" dirty="0">
                  <a:solidFill>
                    <a:srgbClr val="BFBFBF"/>
                  </a:solidFill>
                  <a:latin typeface="Tahoma" panose="020B0604030504040204" pitchFamily="34" charset="0"/>
                  <a:ea typeface="Tahoma" panose="020B0604030504040204" pitchFamily="34" charset="0"/>
                  <a:cs typeface="Tahoma" panose="020B0604030504040204" pitchFamily="34" charset="0"/>
                </a:rPr>
                <a:t>أمن التطبيقات والبنية التحتية</a:t>
              </a:r>
            </a:p>
            <a:p>
              <a:pPr marL="171450" lvl="0" indent="-91440" algn="r" rtl="1">
                <a:buFont typeface="Arial" panose="020B0604020202020204" pitchFamily="34" charset="0"/>
                <a:buChar char="•"/>
              </a:pPr>
              <a:r>
                <a:rPr lang="ar-AE" sz="1100" dirty="0">
                  <a:solidFill>
                    <a:srgbClr val="BFBFBF"/>
                  </a:solidFill>
                  <a:latin typeface="Tahoma" panose="020B0604030504040204" pitchFamily="34" charset="0"/>
                  <a:ea typeface="Tahoma" panose="020B0604030504040204" pitchFamily="34" charset="0"/>
                  <a:cs typeface="Tahoma" panose="020B0604030504040204" pitchFamily="34" charset="0"/>
                </a:rPr>
                <a:t>إدارة الهوية والدخول</a:t>
              </a:r>
            </a:p>
            <a:p>
              <a:pPr marL="171450" lvl="0" indent="-91440" algn="r" rtl="1">
                <a:buFont typeface="Arial" panose="020B0604020202020204" pitchFamily="34" charset="0"/>
                <a:buChar char="•"/>
              </a:pPr>
              <a:r>
                <a:rPr lang="ar-AE" sz="1100" dirty="0">
                  <a:solidFill>
                    <a:srgbClr val="BFBFBF"/>
                  </a:solidFill>
                  <a:latin typeface="Tahoma" panose="020B0604030504040204" pitchFamily="34" charset="0"/>
                  <a:ea typeface="Tahoma" panose="020B0604030504040204" pitchFamily="34" charset="0"/>
                  <a:cs typeface="Tahoma" panose="020B0604030504040204" pitchFamily="34" charset="0"/>
                </a:rPr>
                <a:t>إدارة الخدمات الأمنية</a:t>
              </a:r>
            </a:p>
          </p:txBody>
        </p:sp>
      </p:grpSp>
      <p:sp>
        <p:nvSpPr>
          <p:cNvPr id="8" name="Rectangle: Top Corners One Rounded and One Snipped 7"/>
          <p:cNvSpPr/>
          <p:nvPr/>
        </p:nvSpPr>
        <p:spPr>
          <a:xfrm>
            <a:off x="3520347" y="1910385"/>
            <a:ext cx="2431832" cy="677585"/>
          </a:xfrm>
          <a:prstGeom prst="snipRoundRect">
            <a:avLst/>
          </a:prstGeom>
          <a:solidFill>
            <a:schemeClr val="accent2"/>
          </a:solidFill>
        </p:spPr>
        <p:txBody>
          <a:bodyPr wrap="square">
            <a:spAutoFit/>
          </a:bodyPr>
          <a:lstStyle/>
          <a:p>
            <a:pPr lvl="0" algn="r" rtl="1"/>
            <a:r>
              <a:rPr lang="ar-QA" b="1" dirty="0">
                <a:solidFill>
                  <a:prstClr val="white"/>
                </a:solidFill>
                <a:latin typeface="Tahoma" panose="020B0604030504040204" pitchFamily="34" charset="0"/>
                <a:ea typeface="Tahoma" panose="020B0604030504040204" pitchFamily="34" charset="0"/>
                <a:cs typeface="Tahoma" panose="020B0604030504040204" pitchFamily="34" charset="0"/>
              </a:rPr>
              <a:t>الخدمات </a:t>
            </a:r>
          </a:p>
          <a:p>
            <a:pPr lvl="0" algn="r" rtl="1"/>
            <a:r>
              <a:rPr lang="ar-QA" b="1" dirty="0">
                <a:solidFill>
                  <a:prstClr val="white"/>
                </a:solidFill>
                <a:latin typeface="Tahoma" panose="020B0604030504040204" pitchFamily="34" charset="0"/>
                <a:ea typeface="Tahoma" panose="020B0604030504040204" pitchFamily="34" charset="0"/>
                <a:cs typeface="Tahoma" panose="020B0604030504040204" pitchFamily="34" charset="0"/>
              </a:rPr>
              <a:t>الجمركية</a:t>
            </a:r>
            <a:endParaRPr lang="ar-AE"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7B7E822F-746A-41F5-8F6B-C87917A22DCB}"/>
              </a:ext>
            </a:extLst>
          </p:cNvPr>
          <p:cNvGrpSpPr/>
          <p:nvPr/>
        </p:nvGrpSpPr>
        <p:grpSpPr>
          <a:xfrm>
            <a:off x="3520347" y="2680927"/>
            <a:ext cx="2431832" cy="3237280"/>
            <a:chOff x="3151238" y="2680927"/>
            <a:chExt cx="2431832" cy="3237280"/>
          </a:xfrm>
        </p:grpSpPr>
        <p:sp>
          <p:nvSpPr>
            <p:cNvPr id="10" name="Rectangle 9"/>
            <p:cNvSpPr/>
            <p:nvPr/>
          </p:nvSpPr>
          <p:spPr>
            <a:xfrm>
              <a:off x="3151238" y="2680927"/>
              <a:ext cx="2431832" cy="323728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Rectangle 10"/>
            <p:cNvSpPr/>
            <p:nvPr/>
          </p:nvSpPr>
          <p:spPr>
            <a:xfrm>
              <a:off x="3359581" y="2741043"/>
              <a:ext cx="2178751" cy="600164"/>
            </a:xfrm>
            <a:prstGeom prst="rect">
              <a:avLst/>
            </a:prstGeom>
          </p:spPr>
          <p:txBody>
            <a:bodyPr wrap="square">
              <a:spAutoFit/>
            </a:bodyPr>
            <a:lstStyle/>
            <a:p>
              <a:pPr marL="171450" lvl="0" indent="-171450" algn="r" rtl="1">
                <a:buFont typeface="Arial" panose="020B0604020202020204" pitchFamily="34" charset="0"/>
                <a:buChar char="•"/>
              </a:pP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الحلول الجمركية والتجارية </a:t>
              </a:r>
              <a:br>
                <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br>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تكنولوجيا المعلومات الجمركية وإدارة العمليات</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Top Corners One Rounded and One Snipped 11"/>
          <p:cNvSpPr/>
          <p:nvPr/>
        </p:nvSpPr>
        <p:spPr>
          <a:xfrm>
            <a:off x="606317" y="1910385"/>
            <a:ext cx="2608393" cy="677585"/>
          </a:xfrm>
          <a:prstGeom prst="snipRoundRect">
            <a:avLst/>
          </a:prstGeom>
          <a:solidFill>
            <a:schemeClr val="accent2"/>
          </a:solidFill>
        </p:spPr>
        <p:txBody>
          <a:bodyPr wrap="square">
            <a:spAutoFit/>
          </a:bodyPr>
          <a:lstStyle/>
          <a:p>
            <a:pPr lvl="0" algn="r" rtl="1"/>
            <a:r>
              <a:rPr lang="ar-QA" b="1" dirty="0">
                <a:solidFill>
                  <a:prstClr val="white"/>
                </a:solidFill>
                <a:latin typeface="Tahoma" panose="020B0604030504040204" pitchFamily="34" charset="0"/>
                <a:ea typeface="Tahoma" panose="020B0604030504040204" pitchFamily="34" charset="0"/>
                <a:cs typeface="Tahoma" panose="020B0604030504040204" pitchFamily="34" charset="0"/>
              </a:rPr>
              <a:t>خدمات </a:t>
            </a:r>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مركز</a:t>
            </a:r>
            <a:r>
              <a:rPr lang="ar-QA" b="1"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lgn="r" rtl="1"/>
            <a:r>
              <a:rPr lang="ar-AE" b="1" dirty="0">
                <a:solidFill>
                  <a:prstClr val="white"/>
                </a:solidFill>
                <a:latin typeface="Tahoma" panose="020B0604030504040204" pitchFamily="34" charset="0"/>
                <a:ea typeface="Tahoma" panose="020B0604030504040204" pitchFamily="34" charset="0"/>
                <a:cs typeface="Tahoma" panose="020B0604030504040204" pitchFamily="34" charset="0"/>
              </a:rPr>
              <a:t>الإتصال</a:t>
            </a:r>
          </a:p>
        </p:txBody>
      </p:sp>
      <p:grpSp>
        <p:nvGrpSpPr>
          <p:cNvPr id="9" name="Group 8">
            <a:extLst>
              <a:ext uri="{FF2B5EF4-FFF2-40B4-BE49-F238E27FC236}">
                <a16:creationId xmlns:a16="http://schemas.microsoft.com/office/drawing/2014/main" id="{C324BADC-4577-4C5B-AFE5-EB63D4055DE2}"/>
              </a:ext>
            </a:extLst>
          </p:cNvPr>
          <p:cNvGrpSpPr/>
          <p:nvPr/>
        </p:nvGrpSpPr>
        <p:grpSpPr>
          <a:xfrm>
            <a:off x="606316" y="2680927"/>
            <a:ext cx="2608394" cy="3237280"/>
            <a:chOff x="5823956" y="2680927"/>
            <a:chExt cx="2608394" cy="3237280"/>
          </a:xfrm>
        </p:grpSpPr>
        <p:sp>
          <p:nvSpPr>
            <p:cNvPr id="14" name="Rectangle 13"/>
            <p:cNvSpPr/>
            <p:nvPr/>
          </p:nvSpPr>
          <p:spPr>
            <a:xfrm>
              <a:off x="5823956" y="2680927"/>
              <a:ext cx="2608394" cy="323728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Rectangle 14"/>
            <p:cNvSpPr/>
            <p:nvPr/>
          </p:nvSpPr>
          <p:spPr>
            <a:xfrm>
              <a:off x="6194347" y="2744129"/>
              <a:ext cx="2196091" cy="1277273"/>
            </a:xfrm>
            <a:prstGeom prst="rect">
              <a:avLst/>
            </a:prstGeom>
          </p:spPr>
          <p:txBody>
            <a:bodyPr wrap="square">
              <a:spAutoFit/>
            </a:bodyPr>
            <a:lstStyle/>
            <a:p>
              <a:pPr marL="80010" lvl="0" algn="r" rtl="1"/>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توفير حلول تكنولوجيا المعلومات للإدارة التشغيلية لأكبر مركز اتصال في قطر</a:t>
              </a:r>
              <a:endParaRPr lang="ar-Q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80010" lvl="0" algn="r" rtl="1"/>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توفير الدعم بست لغات</a:t>
              </a:r>
              <a:endParaRPr lang="ar-Q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80010" lvl="0" algn="r" rtl="1"/>
              <a:r>
                <a:rPr lang="ar-SA"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التعامل مع ملايين المكالمات تقديم أحدث التكنولوجيات في مجال خدمة العملاء</a:t>
              </a:r>
              <a:endParaRPr lang="en-US" sz="11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8" name="Freeform 5"/>
          <p:cNvSpPr>
            <a:spLocks noEditPoints="1"/>
          </p:cNvSpPr>
          <p:nvPr/>
        </p:nvSpPr>
        <p:spPr bwMode="auto">
          <a:xfrm>
            <a:off x="8174037" y="1261942"/>
            <a:ext cx="360363" cy="466725"/>
          </a:xfrm>
          <a:custGeom>
            <a:avLst/>
            <a:gdLst>
              <a:gd name="T0" fmla="*/ 1112 w 1197"/>
              <a:gd name="T1" fmla="*/ 629 h 1558"/>
              <a:gd name="T2" fmla="*/ 1082 w 1197"/>
              <a:gd name="T3" fmla="*/ 629 h 1558"/>
              <a:gd name="T4" fmla="*/ 1082 w 1197"/>
              <a:gd name="T5" fmla="*/ 487 h 1558"/>
              <a:gd name="T6" fmla="*/ 613 w 1197"/>
              <a:gd name="T7" fmla="*/ 0 h 1558"/>
              <a:gd name="T8" fmla="*/ 584 w 1197"/>
              <a:gd name="T9" fmla="*/ 0 h 1558"/>
              <a:gd name="T10" fmla="*/ 115 w 1197"/>
              <a:gd name="T11" fmla="*/ 487 h 1558"/>
              <a:gd name="T12" fmla="*/ 115 w 1197"/>
              <a:gd name="T13" fmla="*/ 629 h 1558"/>
              <a:gd name="T14" fmla="*/ 85 w 1197"/>
              <a:gd name="T15" fmla="*/ 629 h 1558"/>
              <a:gd name="T16" fmla="*/ 0 w 1197"/>
              <a:gd name="T17" fmla="*/ 737 h 1558"/>
              <a:gd name="T18" fmla="*/ 0 w 1197"/>
              <a:gd name="T19" fmla="*/ 1449 h 1558"/>
              <a:gd name="T20" fmla="*/ 85 w 1197"/>
              <a:gd name="T21" fmla="*/ 1558 h 1558"/>
              <a:gd name="T22" fmla="*/ 1112 w 1197"/>
              <a:gd name="T23" fmla="*/ 1558 h 1558"/>
              <a:gd name="T24" fmla="*/ 1197 w 1197"/>
              <a:gd name="T25" fmla="*/ 1449 h 1558"/>
              <a:gd name="T26" fmla="*/ 1197 w 1197"/>
              <a:gd name="T27" fmla="*/ 737 h 1558"/>
              <a:gd name="T28" fmla="*/ 1112 w 1197"/>
              <a:gd name="T29" fmla="*/ 629 h 1558"/>
              <a:gd name="T30" fmla="*/ 695 w 1197"/>
              <a:gd name="T31" fmla="*/ 1092 h 1558"/>
              <a:gd name="T32" fmla="*/ 695 w 1197"/>
              <a:gd name="T33" fmla="*/ 1308 h 1558"/>
              <a:gd name="T34" fmla="*/ 650 w 1197"/>
              <a:gd name="T35" fmla="*/ 1353 h 1558"/>
              <a:gd name="T36" fmla="*/ 548 w 1197"/>
              <a:gd name="T37" fmla="*/ 1353 h 1558"/>
              <a:gd name="T38" fmla="*/ 502 w 1197"/>
              <a:gd name="T39" fmla="*/ 1308 h 1558"/>
              <a:gd name="T40" fmla="*/ 502 w 1197"/>
              <a:gd name="T41" fmla="*/ 1092 h 1558"/>
              <a:gd name="T42" fmla="*/ 464 w 1197"/>
              <a:gd name="T43" fmla="*/ 1000 h 1558"/>
              <a:gd name="T44" fmla="*/ 584 w 1197"/>
              <a:gd name="T45" fmla="*/ 871 h 1558"/>
              <a:gd name="T46" fmla="*/ 613 w 1197"/>
              <a:gd name="T47" fmla="*/ 871 h 1558"/>
              <a:gd name="T48" fmla="*/ 733 w 1197"/>
              <a:gd name="T49" fmla="*/ 1000 h 1558"/>
              <a:gd name="T50" fmla="*/ 695 w 1197"/>
              <a:gd name="T51" fmla="*/ 1092 h 1558"/>
              <a:gd name="T52" fmla="*/ 882 w 1197"/>
              <a:gd name="T53" fmla="*/ 629 h 1558"/>
              <a:gd name="T54" fmla="*/ 315 w 1197"/>
              <a:gd name="T55" fmla="*/ 629 h 1558"/>
              <a:gd name="T56" fmla="*/ 315 w 1197"/>
              <a:gd name="T57" fmla="*/ 487 h 1558"/>
              <a:gd name="T58" fmla="*/ 599 w 1197"/>
              <a:gd name="T59" fmla="*/ 201 h 1558"/>
              <a:gd name="T60" fmla="*/ 882 w 1197"/>
              <a:gd name="T61" fmla="*/ 487 h 1558"/>
              <a:gd name="T62" fmla="*/ 882 w 1197"/>
              <a:gd name="T63" fmla="*/ 629 h 1558"/>
              <a:gd name="T64" fmla="*/ 882 w 1197"/>
              <a:gd name="T65" fmla="*/ 629 h 1558"/>
              <a:gd name="T66" fmla="*/ 882 w 1197"/>
              <a:gd name="T67" fmla="*/ 629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7" h="1558">
                <a:moveTo>
                  <a:pt x="1112" y="629"/>
                </a:moveTo>
                <a:cubicBezTo>
                  <a:pt x="1082" y="629"/>
                  <a:pt x="1082" y="629"/>
                  <a:pt x="1082" y="629"/>
                </a:cubicBezTo>
                <a:cubicBezTo>
                  <a:pt x="1082" y="487"/>
                  <a:pt x="1082" y="487"/>
                  <a:pt x="1082" y="487"/>
                </a:cubicBezTo>
                <a:cubicBezTo>
                  <a:pt x="1082" y="224"/>
                  <a:pt x="873" y="5"/>
                  <a:pt x="613" y="0"/>
                </a:cubicBezTo>
                <a:cubicBezTo>
                  <a:pt x="606" y="0"/>
                  <a:pt x="591" y="0"/>
                  <a:pt x="584" y="0"/>
                </a:cubicBezTo>
                <a:cubicBezTo>
                  <a:pt x="324" y="5"/>
                  <a:pt x="115" y="224"/>
                  <a:pt x="115" y="487"/>
                </a:cubicBezTo>
                <a:cubicBezTo>
                  <a:pt x="115" y="629"/>
                  <a:pt x="115" y="629"/>
                  <a:pt x="115" y="629"/>
                </a:cubicBezTo>
                <a:cubicBezTo>
                  <a:pt x="85" y="629"/>
                  <a:pt x="85" y="629"/>
                  <a:pt x="85" y="629"/>
                </a:cubicBezTo>
                <a:cubicBezTo>
                  <a:pt x="38" y="629"/>
                  <a:pt x="0" y="677"/>
                  <a:pt x="0" y="737"/>
                </a:cubicBezTo>
                <a:cubicBezTo>
                  <a:pt x="0" y="1449"/>
                  <a:pt x="0" y="1449"/>
                  <a:pt x="0" y="1449"/>
                </a:cubicBezTo>
                <a:cubicBezTo>
                  <a:pt x="0" y="1509"/>
                  <a:pt x="38" y="1558"/>
                  <a:pt x="85" y="1558"/>
                </a:cubicBezTo>
                <a:cubicBezTo>
                  <a:pt x="1112" y="1558"/>
                  <a:pt x="1112" y="1558"/>
                  <a:pt x="1112" y="1558"/>
                </a:cubicBezTo>
                <a:cubicBezTo>
                  <a:pt x="1159" y="1558"/>
                  <a:pt x="1197" y="1509"/>
                  <a:pt x="1197" y="1449"/>
                </a:cubicBezTo>
                <a:cubicBezTo>
                  <a:pt x="1197" y="737"/>
                  <a:pt x="1197" y="737"/>
                  <a:pt x="1197" y="737"/>
                </a:cubicBezTo>
                <a:cubicBezTo>
                  <a:pt x="1197" y="677"/>
                  <a:pt x="1159" y="629"/>
                  <a:pt x="1112" y="629"/>
                </a:cubicBezTo>
                <a:close/>
                <a:moveTo>
                  <a:pt x="695" y="1092"/>
                </a:moveTo>
                <a:cubicBezTo>
                  <a:pt x="695" y="1308"/>
                  <a:pt x="695" y="1308"/>
                  <a:pt x="695" y="1308"/>
                </a:cubicBezTo>
                <a:cubicBezTo>
                  <a:pt x="695" y="1332"/>
                  <a:pt x="674" y="1353"/>
                  <a:pt x="650" y="1353"/>
                </a:cubicBezTo>
                <a:cubicBezTo>
                  <a:pt x="548" y="1353"/>
                  <a:pt x="548" y="1353"/>
                  <a:pt x="548" y="1353"/>
                </a:cubicBezTo>
                <a:cubicBezTo>
                  <a:pt x="523" y="1353"/>
                  <a:pt x="502" y="1332"/>
                  <a:pt x="502" y="1308"/>
                </a:cubicBezTo>
                <a:cubicBezTo>
                  <a:pt x="502" y="1092"/>
                  <a:pt x="502" y="1092"/>
                  <a:pt x="502" y="1092"/>
                </a:cubicBezTo>
                <a:cubicBezTo>
                  <a:pt x="478" y="1069"/>
                  <a:pt x="464" y="1036"/>
                  <a:pt x="464" y="1000"/>
                </a:cubicBezTo>
                <a:cubicBezTo>
                  <a:pt x="464" y="932"/>
                  <a:pt x="517" y="873"/>
                  <a:pt x="584" y="871"/>
                </a:cubicBezTo>
                <a:cubicBezTo>
                  <a:pt x="591" y="870"/>
                  <a:pt x="606" y="870"/>
                  <a:pt x="613" y="871"/>
                </a:cubicBezTo>
                <a:cubicBezTo>
                  <a:pt x="680" y="873"/>
                  <a:pt x="733" y="932"/>
                  <a:pt x="733" y="1000"/>
                </a:cubicBezTo>
                <a:cubicBezTo>
                  <a:pt x="733" y="1036"/>
                  <a:pt x="719" y="1069"/>
                  <a:pt x="695" y="1092"/>
                </a:cubicBezTo>
                <a:close/>
                <a:moveTo>
                  <a:pt x="882" y="629"/>
                </a:moveTo>
                <a:cubicBezTo>
                  <a:pt x="315" y="629"/>
                  <a:pt x="315" y="629"/>
                  <a:pt x="315" y="629"/>
                </a:cubicBezTo>
                <a:cubicBezTo>
                  <a:pt x="315" y="487"/>
                  <a:pt x="315" y="487"/>
                  <a:pt x="315" y="487"/>
                </a:cubicBezTo>
                <a:cubicBezTo>
                  <a:pt x="315" y="330"/>
                  <a:pt x="442" y="201"/>
                  <a:pt x="599" y="201"/>
                </a:cubicBezTo>
                <a:cubicBezTo>
                  <a:pt x="755" y="201"/>
                  <a:pt x="882" y="330"/>
                  <a:pt x="882" y="487"/>
                </a:cubicBezTo>
                <a:lnTo>
                  <a:pt x="882" y="629"/>
                </a:lnTo>
                <a:close/>
                <a:moveTo>
                  <a:pt x="882" y="629"/>
                </a:moveTo>
                <a:cubicBezTo>
                  <a:pt x="882" y="629"/>
                  <a:pt x="882" y="629"/>
                  <a:pt x="882" y="62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pic>
        <p:nvPicPr>
          <p:cNvPr id="30" name="Picture 2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35881" y="414081"/>
            <a:ext cx="397037" cy="397037"/>
          </a:xfrm>
          <a:prstGeom prst="rect">
            <a:avLst/>
          </a:prstGeom>
        </p:spPr>
      </p:pic>
      <p:pic>
        <p:nvPicPr>
          <p:cNvPr id="31" name="Picture 3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34400" y="95785"/>
            <a:ext cx="397037" cy="397037"/>
          </a:xfrm>
          <a:prstGeom prst="rect">
            <a:avLst/>
          </a:prstGeom>
        </p:spPr>
      </p:pic>
      <p:grpSp>
        <p:nvGrpSpPr>
          <p:cNvPr id="33" name="Group 4"/>
          <p:cNvGrpSpPr>
            <a:grpSpLocks noChangeAspect="1"/>
          </p:cNvGrpSpPr>
          <p:nvPr/>
        </p:nvGrpSpPr>
        <p:grpSpPr bwMode="auto">
          <a:xfrm>
            <a:off x="5336230" y="1235076"/>
            <a:ext cx="615949" cy="525463"/>
            <a:chOff x="1985" y="778"/>
            <a:chExt cx="388" cy="331"/>
          </a:xfrm>
          <a:solidFill>
            <a:schemeClr val="accent2"/>
          </a:solidFill>
        </p:grpSpPr>
        <p:sp>
          <p:nvSpPr>
            <p:cNvPr id="35" name="Rectangle 5"/>
            <p:cNvSpPr>
              <a:spLocks noChangeArrowheads="1"/>
            </p:cNvSpPr>
            <p:nvPr/>
          </p:nvSpPr>
          <p:spPr bwMode="auto">
            <a:xfrm>
              <a:off x="2264" y="990"/>
              <a:ext cx="64" cy="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36" name="Freeform 6"/>
            <p:cNvSpPr>
              <a:spLocks/>
            </p:cNvSpPr>
            <p:nvPr/>
          </p:nvSpPr>
          <p:spPr bwMode="auto">
            <a:xfrm>
              <a:off x="2229" y="920"/>
              <a:ext cx="131" cy="135"/>
            </a:xfrm>
            <a:custGeom>
              <a:avLst/>
              <a:gdLst>
                <a:gd name="T0" fmla="*/ 1 w 41"/>
                <a:gd name="T1" fmla="*/ 17 h 42"/>
                <a:gd name="T2" fmla="*/ 1 w 41"/>
                <a:gd name="T3" fmla="*/ 3 h 42"/>
                <a:gd name="T4" fmla="*/ 4 w 41"/>
                <a:gd name="T5" fmla="*/ 0 h 42"/>
                <a:gd name="T6" fmla="*/ 38 w 41"/>
                <a:gd name="T7" fmla="*/ 0 h 42"/>
                <a:gd name="T8" fmla="*/ 41 w 41"/>
                <a:gd name="T9" fmla="*/ 3 h 42"/>
                <a:gd name="T10" fmla="*/ 41 w 41"/>
                <a:gd name="T11" fmla="*/ 19 h 42"/>
                <a:gd name="T12" fmla="*/ 40 w 41"/>
                <a:gd name="T13" fmla="*/ 21 h 42"/>
                <a:gd name="T14" fmla="*/ 38 w 41"/>
                <a:gd name="T15" fmla="*/ 27 h 42"/>
                <a:gd name="T16" fmla="*/ 38 w 41"/>
                <a:gd name="T17" fmla="*/ 42 h 42"/>
                <a:gd name="T18" fmla="*/ 4 w 41"/>
                <a:gd name="T19" fmla="*/ 42 h 42"/>
                <a:gd name="T20" fmla="*/ 4 w 41"/>
                <a:gd name="T21" fmla="*/ 22 h 42"/>
                <a:gd name="T22" fmla="*/ 1 w 41"/>
                <a:gd name="T2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 y="17"/>
                  </a:moveTo>
                  <a:cubicBezTo>
                    <a:pt x="1" y="12"/>
                    <a:pt x="1" y="8"/>
                    <a:pt x="1" y="3"/>
                  </a:cubicBezTo>
                  <a:cubicBezTo>
                    <a:pt x="1" y="1"/>
                    <a:pt x="2" y="0"/>
                    <a:pt x="4" y="0"/>
                  </a:cubicBezTo>
                  <a:cubicBezTo>
                    <a:pt x="15" y="0"/>
                    <a:pt x="26" y="0"/>
                    <a:pt x="38" y="0"/>
                  </a:cubicBezTo>
                  <a:cubicBezTo>
                    <a:pt x="40" y="0"/>
                    <a:pt x="41" y="1"/>
                    <a:pt x="41" y="3"/>
                  </a:cubicBezTo>
                  <a:cubicBezTo>
                    <a:pt x="41" y="8"/>
                    <a:pt x="41" y="14"/>
                    <a:pt x="41" y="19"/>
                  </a:cubicBezTo>
                  <a:cubicBezTo>
                    <a:pt x="41" y="19"/>
                    <a:pt x="41" y="21"/>
                    <a:pt x="40" y="21"/>
                  </a:cubicBezTo>
                  <a:cubicBezTo>
                    <a:pt x="37" y="22"/>
                    <a:pt x="38" y="25"/>
                    <a:pt x="38" y="27"/>
                  </a:cubicBezTo>
                  <a:cubicBezTo>
                    <a:pt x="37" y="32"/>
                    <a:pt x="38" y="37"/>
                    <a:pt x="38" y="42"/>
                  </a:cubicBezTo>
                  <a:cubicBezTo>
                    <a:pt x="4" y="42"/>
                    <a:pt x="4" y="42"/>
                    <a:pt x="4" y="42"/>
                  </a:cubicBezTo>
                  <a:cubicBezTo>
                    <a:pt x="4" y="22"/>
                    <a:pt x="4" y="22"/>
                    <a:pt x="4" y="22"/>
                  </a:cubicBezTo>
                  <a:cubicBezTo>
                    <a:pt x="1" y="22"/>
                    <a:pt x="0" y="20"/>
                    <a:pt x="1"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37" name="Freeform 7"/>
            <p:cNvSpPr>
              <a:spLocks/>
            </p:cNvSpPr>
            <p:nvPr/>
          </p:nvSpPr>
          <p:spPr bwMode="auto">
            <a:xfrm>
              <a:off x="1985" y="778"/>
              <a:ext cx="196" cy="277"/>
            </a:xfrm>
            <a:custGeom>
              <a:avLst/>
              <a:gdLst>
                <a:gd name="T0" fmla="*/ 6 w 61"/>
                <a:gd name="T1" fmla="*/ 5 h 86"/>
                <a:gd name="T2" fmla="*/ 56 w 61"/>
                <a:gd name="T3" fmla="*/ 5 h 86"/>
                <a:gd name="T4" fmla="*/ 56 w 61"/>
                <a:gd name="T5" fmla="*/ 5 h 86"/>
                <a:gd name="T6" fmla="*/ 61 w 61"/>
                <a:gd name="T7" fmla="*/ 9 h 86"/>
                <a:gd name="T8" fmla="*/ 56 w 61"/>
                <a:gd name="T9" fmla="*/ 13 h 86"/>
                <a:gd name="T10" fmla="*/ 52 w 61"/>
                <a:gd name="T11" fmla="*/ 18 h 86"/>
                <a:gd name="T12" fmla="*/ 51 w 61"/>
                <a:gd name="T13" fmla="*/ 32 h 86"/>
                <a:gd name="T14" fmla="*/ 40 w 61"/>
                <a:gd name="T15" fmla="*/ 47 h 86"/>
                <a:gd name="T16" fmla="*/ 41 w 61"/>
                <a:gd name="T17" fmla="*/ 48 h 86"/>
                <a:gd name="T18" fmla="*/ 59 w 61"/>
                <a:gd name="T19" fmla="*/ 66 h 86"/>
                <a:gd name="T20" fmla="*/ 59 w 61"/>
                <a:gd name="T21" fmla="*/ 86 h 86"/>
                <a:gd name="T22" fmla="*/ 51 w 61"/>
                <a:gd name="T23" fmla="*/ 86 h 86"/>
                <a:gd name="T24" fmla="*/ 11 w 61"/>
                <a:gd name="T25" fmla="*/ 49 h 86"/>
                <a:gd name="T26" fmla="*/ 9 w 61"/>
                <a:gd name="T27" fmla="*/ 49 h 86"/>
                <a:gd name="T28" fmla="*/ 11 w 61"/>
                <a:gd name="T29" fmla="*/ 49 h 86"/>
                <a:gd name="T30" fmla="*/ 11 w 61"/>
                <a:gd name="T31" fmla="*/ 49 h 86"/>
                <a:gd name="T32" fmla="*/ 16 w 61"/>
                <a:gd name="T33" fmla="*/ 48 h 86"/>
                <a:gd name="T34" fmla="*/ 22 w 61"/>
                <a:gd name="T35" fmla="*/ 48 h 86"/>
                <a:gd name="T36" fmla="*/ 19 w 61"/>
                <a:gd name="T37" fmla="*/ 45 h 86"/>
                <a:gd name="T38" fmla="*/ 10 w 61"/>
                <a:gd name="T39" fmla="*/ 28 h 86"/>
                <a:gd name="T40" fmla="*/ 9 w 61"/>
                <a:gd name="T41" fmla="*/ 16 h 86"/>
                <a:gd name="T42" fmla="*/ 6 w 61"/>
                <a:gd name="T43" fmla="*/ 13 h 86"/>
                <a:gd name="T44" fmla="*/ 0 w 61"/>
                <a:gd name="T45" fmla="*/ 9 h 86"/>
                <a:gd name="T46" fmla="*/ 6 w 61"/>
                <a:gd name="T47"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86">
                  <a:moveTo>
                    <a:pt x="6" y="5"/>
                  </a:moveTo>
                  <a:cubicBezTo>
                    <a:pt x="23" y="0"/>
                    <a:pt x="39" y="1"/>
                    <a:pt x="56" y="5"/>
                  </a:cubicBezTo>
                  <a:cubicBezTo>
                    <a:pt x="56" y="5"/>
                    <a:pt x="56" y="5"/>
                    <a:pt x="56" y="5"/>
                  </a:cubicBezTo>
                  <a:cubicBezTo>
                    <a:pt x="58" y="6"/>
                    <a:pt x="59" y="8"/>
                    <a:pt x="61" y="9"/>
                  </a:cubicBezTo>
                  <a:cubicBezTo>
                    <a:pt x="59" y="10"/>
                    <a:pt x="58" y="12"/>
                    <a:pt x="56" y="13"/>
                  </a:cubicBezTo>
                  <a:cubicBezTo>
                    <a:pt x="53" y="14"/>
                    <a:pt x="52" y="15"/>
                    <a:pt x="52" y="18"/>
                  </a:cubicBezTo>
                  <a:cubicBezTo>
                    <a:pt x="52" y="23"/>
                    <a:pt x="52" y="27"/>
                    <a:pt x="51" y="32"/>
                  </a:cubicBezTo>
                  <a:cubicBezTo>
                    <a:pt x="51" y="37"/>
                    <a:pt x="48" y="41"/>
                    <a:pt x="40" y="47"/>
                  </a:cubicBezTo>
                  <a:cubicBezTo>
                    <a:pt x="41" y="47"/>
                    <a:pt x="41" y="48"/>
                    <a:pt x="41" y="48"/>
                  </a:cubicBezTo>
                  <a:cubicBezTo>
                    <a:pt x="55" y="48"/>
                    <a:pt x="59" y="52"/>
                    <a:pt x="59" y="66"/>
                  </a:cubicBezTo>
                  <a:cubicBezTo>
                    <a:pt x="59" y="86"/>
                    <a:pt x="59" y="86"/>
                    <a:pt x="59" y="86"/>
                  </a:cubicBezTo>
                  <a:cubicBezTo>
                    <a:pt x="51" y="86"/>
                    <a:pt x="51" y="86"/>
                    <a:pt x="51" y="86"/>
                  </a:cubicBezTo>
                  <a:cubicBezTo>
                    <a:pt x="11" y="49"/>
                    <a:pt x="11" y="49"/>
                    <a:pt x="11" y="49"/>
                  </a:cubicBezTo>
                  <a:cubicBezTo>
                    <a:pt x="10" y="49"/>
                    <a:pt x="10" y="49"/>
                    <a:pt x="9" y="49"/>
                  </a:cubicBezTo>
                  <a:cubicBezTo>
                    <a:pt x="10" y="49"/>
                    <a:pt x="10" y="49"/>
                    <a:pt x="11" y="49"/>
                  </a:cubicBezTo>
                  <a:cubicBezTo>
                    <a:pt x="11" y="49"/>
                    <a:pt x="11" y="49"/>
                    <a:pt x="11" y="49"/>
                  </a:cubicBezTo>
                  <a:cubicBezTo>
                    <a:pt x="12" y="48"/>
                    <a:pt x="14" y="48"/>
                    <a:pt x="16" y="48"/>
                  </a:cubicBezTo>
                  <a:cubicBezTo>
                    <a:pt x="18" y="48"/>
                    <a:pt x="19" y="48"/>
                    <a:pt x="22" y="48"/>
                  </a:cubicBezTo>
                  <a:cubicBezTo>
                    <a:pt x="20" y="46"/>
                    <a:pt x="19" y="46"/>
                    <a:pt x="19" y="45"/>
                  </a:cubicBezTo>
                  <a:cubicBezTo>
                    <a:pt x="13" y="41"/>
                    <a:pt x="10" y="35"/>
                    <a:pt x="10" y="28"/>
                  </a:cubicBezTo>
                  <a:cubicBezTo>
                    <a:pt x="10" y="24"/>
                    <a:pt x="10" y="20"/>
                    <a:pt x="9" y="16"/>
                  </a:cubicBezTo>
                  <a:cubicBezTo>
                    <a:pt x="9" y="15"/>
                    <a:pt x="7" y="14"/>
                    <a:pt x="6" y="13"/>
                  </a:cubicBezTo>
                  <a:cubicBezTo>
                    <a:pt x="4" y="12"/>
                    <a:pt x="2" y="10"/>
                    <a:pt x="0" y="9"/>
                  </a:cubicBezTo>
                  <a:cubicBezTo>
                    <a:pt x="2" y="7"/>
                    <a:pt x="4" y="5"/>
                    <a:pt x="6"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38" name="Freeform 8"/>
            <p:cNvSpPr>
              <a:spLocks/>
            </p:cNvSpPr>
            <p:nvPr/>
          </p:nvSpPr>
          <p:spPr bwMode="auto">
            <a:xfrm>
              <a:off x="1991" y="949"/>
              <a:ext cx="129" cy="106"/>
            </a:xfrm>
            <a:custGeom>
              <a:avLst/>
              <a:gdLst>
                <a:gd name="T0" fmla="*/ 3 w 40"/>
                <a:gd name="T1" fmla="*/ 0 h 33"/>
                <a:gd name="T2" fmla="*/ 3 w 40"/>
                <a:gd name="T3" fmla="*/ 0 h 33"/>
                <a:gd name="T4" fmla="*/ 3 w 40"/>
                <a:gd name="T5" fmla="*/ 0 h 33"/>
                <a:gd name="T6" fmla="*/ 40 w 40"/>
                <a:gd name="T7" fmla="*/ 33 h 33"/>
                <a:gd name="T8" fmla="*/ 1 w 40"/>
                <a:gd name="T9" fmla="*/ 33 h 33"/>
                <a:gd name="T10" fmla="*/ 1 w 40"/>
                <a:gd name="T11" fmla="*/ 6 h 33"/>
                <a:gd name="T12" fmla="*/ 3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 y="0"/>
                  </a:moveTo>
                  <a:cubicBezTo>
                    <a:pt x="3" y="0"/>
                    <a:pt x="3" y="0"/>
                    <a:pt x="3" y="0"/>
                  </a:cubicBezTo>
                  <a:cubicBezTo>
                    <a:pt x="3" y="0"/>
                    <a:pt x="3" y="0"/>
                    <a:pt x="3" y="0"/>
                  </a:cubicBezTo>
                  <a:cubicBezTo>
                    <a:pt x="40" y="33"/>
                    <a:pt x="40" y="33"/>
                    <a:pt x="40" y="33"/>
                  </a:cubicBezTo>
                  <a:cubicBezTo>
                    <a:pt x="1" y="33"/>
                    <a:pt x="1" y="33"/>
                    <a:pt x="1" y="33"/>
                  </a:cubicBezTo>
                  <a:cubicBezTo>
                    <a:pt x="1" y="24"/>
                    <a:pt x="0" y="15"/>
                    <a:pt x="1" y="6"/>
                  </a:cubicBezTo>
                  <a:cubicBezTo>
                    <a:pt x="1" y="4"/>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39" name="Freeform 9"/>
            <p:cNvSpPr>
              <a:spLocks/>
            </p:cNvSpPr>
            <p:nvPr/>
          </p:nvSpPr>
          <p:spPr bwMode="auto">
            <a:xfrm>
              <a:off x="2004" y="939"/>
              <a:ext cx="7" cy="6"/>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2"/>
                    <a:pt x="1" y="1"/>
                    <a:pt x="2" y="0"/>
                  </a:cubicBezTo>
                  <a:cubicBezTo>
                    <a:pt x="1" y="1"/>
                    <a:pt x="0" y="2"/>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40" name="Freeform 10"/>
            <p:cNvSpPr>
              <a:spLocks/>
            </p:cNvSpPr>
            <p:nvPr/>
          </p:nvSpPr>
          <p:spPr bwMode="auto">
            <a:xfrm>
              <a:off x="1985" y="1074"/>
              <a:ext cx="388" cy="35"/>
            </a:xfrm>
            <a:custGeom>
              <a:avLst/>
              <a:gdLst>
                <a:gd name="T0" fmla="*/ 120 w 121"/>
                <a:gd name="T1" fmla="*/ 6 h 11"/>
                <a:gd name="T2" fmla="*/ 116 w 121"/>
                <a:gd name="T3" fmla="*/ 10 h 11"/>
                <a:gd name="T4" fmla="*/ 112 w 121"/>
                <a:gd name="T5" fmla="*/ 10 h 11"/>
                <a:gd name="T6" fmla="*/ 77 w 121"/>
                <a:gd name="T7" fmla="*/ 10 h 11"/>
                <a:gd name="T8" fmla="*/ 8 w 121"/>
                <a:gd name="T9" fmla="*/ 10 h 11"/>
                <a:gd name="T10" fmla="*/ 5 w 121"/>
                <a:gd name="T11" fmla="*/ 10 h 11"/>
                <a:gd name="T12" fmla="*/ 0 w 121"/>
                <a:gd name="T13" fmla="*/ 6 h 11"/>
                <a:gd name="T14" fmla="*/ 4 w 121"/>
                <a:gd name="T15" fmla="*/ 1 h 11"/>
                <a:gd name="T16" fmla="*/ 8 w 121"/>
                <a:gd name="T17" fmla="*/ 0 h 11"/>
                <a:gd name="T18" fmla="*/ 112 w 121"/>
                <a:gd name="T19" fmla="*/ 0 h 11"/>
                <a:gd name="T20" fmla="*/ 117 w 121"/>
                <a:gd name="T21" fmla="*/ 1 h 11"/>
                <a:gd name="T22" fmla="*/ 120 w 121"/>
                <a:gd name="T2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11">
                  <a:moveTo>
                    <a:pt x="120" y="6"/>
                  </a:moveTo>
                  <a:cubicBezTo>
                    <a:pt x="119" y="8"/>
                    <a:pt x="117" y="9"/>
                    <a:pt x="116" y="10"/>
                  </a:cubicBezTo>
                  <a:cubicBezTo>
                    <a:pt x="115" y="11"/>
                    <a:pt x="113" y="10"/>
                    <a:pt x="112" y="10"/>
                  </a:cubicBezTo>
                  <a:cubicBezTo>
                    <a:pt x="77" y="10"/>
                    <a:pt x="77" y="10"/>
                    <a:pt x="77" y="10"/>
                  </a:cubicBezTo>
                  <a:cubicBezTo>
                    <a:pt x="8" y="10"/>
                    <a:pt x="8" y="10"/>
                    <a:pt x="8" y="10"/>
                  </a:cubicBezTo>
                  <a:cubicBezTo>
                    <a:pt x="7" y="10"/>
                    <a:pt x="5" y="11"/>
                    <a:pt x="5" y="10"/>
                  </a:cubicBezTo>
                  <a:cubicBezTo>
                    <a:pt x="3" y="9"/>
                    <a:pt x="1" y="7"/>
                    <a:pt x="0" y="6"/>
                  </a:cubicBezTo>
                  <a:cubicBezTo>
                    <a:pt x="0" y="4"/>
                    <a:pt x="2" y="2"/>
                    <a:pt x="4" y="1"/>
                  </a:cubicBezTo>
                  <a:cubicBezTo>
                    <a:pt x="5" y="0"/>
                    <a:pt x="7" y="0"/>
                    <a:pt x="8" y="0"/>
                  </a:cubicBezTo>
                  <a:cubicBezTo>
                    <a:pt x="54" y="0"/>
                    <a:pt x="66" y="0"/>
                    <a:pt x="112" y="0"/>
                  </a:cubicBezTo>
                  <a:cubicBezTo>
                    <a:pt x="114" y="0"/>
                    <a:pt x="115" y="0"/>
                    <a:pt x="117" y="1"/>
                  </a:cubicBezTo>
                  <a:cubicBezTo>
                    <a:pt x="119" y="1"/>
                    <a:pt x="121" y="3"/>
                    <a:pt x="12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grpSp>
        <p:nvGrpSpPr>
          <p:cNvPr id="41" name="Group 13"/>
          <p:cNvGrpSpPr>
            <a:grpSpLocks noChangeAspect="1"/>
          </p:cNvGrpSpPr>
          <p:nvPr/>
        </p:nvGrpSpPr>
        <p:grpSpPr bwMode="auto">
          <a:xfrm>
            <a:off x="2800870" y="1188720"/>
            <a:ext cx="413840" cy="571819"/>
            <a:chOff x="3938" y="797"/>
            <a:chExt cx="241" cy="333"/>
          </a:xfrm>
          <a:solidFill>
            <a:schemeClr val="accent2"/>
          </a:solidFill>
        </p:grpSpPr>
        <p:sp>
          <p:nvSpPr>
            <p:cNvPr id="43" name="Freeform 14"/>
            <p:cNvSpPr>
              <a:spLocks/>
            </p:cNvSpPr>
            <p:nvPr/>
          </p:nvSpPr>
          <p:spPr bwMode="auto">
            <a:xfrm>
              <a:off x="3996" y="823"/>
              <a:ext cx="125" cy="159"/>
            </a:xfrm>
            <a:custGeom>
              <a:avLst/>
              <a:gdLst>
                <a:gd name="T0" fmla="*/ 47 w 76"/>
                <a:gd name="T1" fmla="*/ 89 h 97"/>
                <a:gd name="T2" fmla="*/ 38 w 76"/>
                <a:gd name="T3" fmla="*/ 89 h 97"/>
                <a:gd name="T4" fmla="*/ 29 w 76"/>
                <a:gd name="T5" fmla="*/ 80 h 97"/>
                <a:gd name="T6" fmla="*/ 38 w 76"/>
                <a:gd name="T7" fmla="*/ 71 h 97"/>
                <a:gd name="T8" fmla="*/ 47 w 76"/>
                <a:gd name="T9" fmla="*/ 71 h 97"/>
                <a:gd name="T10" fmla="*/ 52 w 76"/>
                <a:gd name="T11" fmla="*/ 73 h 97"/>
                <a:gd name="T12" fmla="*/ 68 w 76"/>
                <a:gd name="T13" fmla="*/ 68 h 97"/>
                <a:gd name="T14" fmla="*/ 71 w 76"/>
                <a:gd name="T15" fmla="*/ 39 h 97"/>
                <a:gd name="T16" fmla="*/ 38 w 76"/>
                <a:gd name="T17" fmla="*/ 2 h 97"/>
                <a:gd name="T18" fmla="*/ 5 w 76"/>
                <a:gd name="T19" fmla="*/ 39 h 97"/>
                <a:gd name="T20" fmla="*/ 11 w 76"/>
                <a:gd name="T21" fmla="*/ 84 h 97"/>
                <a:gd name="T22" fmla="*/ 38 w 76"/>
                <a:gd name="T23" fmla="*/ 96 h 97"/>
                <a:gd name="T24" fmla="*/ 64 w 76"/>
                <a:gd name="T25" fmla="*/ 85 h 97"/>
                <a:gd name="T26" fmla="*/ 53 w 76"/>
                <a:gd name="T27" fmla="*/ 87 h 97"/>
                <a:gd name="T28" fmla="*/ 47 w 76"/>
                <a:gd name="T29" fmla="*/ 8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97">
                  <a:moveTo>
                    <a:pt x="47" y="89"/>
                  </a:moveTo>
                  <a:cubicBezTo>
                    <a:pt x="38" y="89"/>
                    <a:pt x="38" y="89"/>
                    <a:pt x="38" y="89"/>
                  </a:cubicBezTo>
                  <a:cubicBezTo>
                    <a:pt x="33" y="89"/>
                    <a:pt x="29" y="85"/>
                    <a:pt x="29" y="80"/>
                  </a:cubicBezTo>
                  <a:cubicBezTo>
                    <a:pt x="29" y="75"/>
                    <a:pt x="33" y="71"/>
                    <a:pt x="38" y="71"/>
                  </a:cubicBezTo>
                  <a:cubicBezTo>
                    <a:pt x="47" y="71"/>
                    <a:pt x="47" y="71"/>
                    <a:pt x="47" y="71"/>
                  </a:cubicBezTo>
                  <a:cubicBezTo>
                    <a:pt x="49" y="71"/>
                    <a:pt x="51" y="71"/>
                    <a:pt x="52" y="73"/>
                  </a:cubicBezTo>
                  <a:cubicBezTo>
                    <a:pt x="59" y="72"/>
                    <a:pt x="64" y="70"/>
                    <a:pt x="68" y="68"/>
                  </a:cubicBezTo>
                  <a:cubicBezTo>
                    <a:pt x="69" y="55"/>
                    <a:pt x="71" y="39"/>
                    <a:pt x="71" y="39"/>
                  </a:cubicBezTo>
                  <a:cubicBezTo>
                    <a:pt x="76" y="0"/>
                    <a:pt x="38" y="2"/>
                    <a:pt x="38" y="2"/>
                  </a:cubicBezTo>
                  <a:cubicBezTo>
                    <a:pt x="38" y="2"/>
                    <a:pt x="0" y="1"/>
                    <a:pt x="5" y="39"/>
                  </a:cubicBezTo>
                  <a:cubicBezTo>
                    <a:pt x="5" y="39"/>
                    <a:pt x="10" y="82"/>
                    <a:pt x="11" y="84"/>
                  </a:cubicBezTo>
                  <a:cubicBezTo>
                    <a:pt x="12" y="86"/>
                    <a:pt x="32" y="97"/>
                    <a:pt x="38" y="96"/>
                  </a:cubicBezTo>
                  <a:cubicBezTo>
                    <a:pt x="44" y="97"/>
                    <a:pt x="61" y="87"/>
                    <a:pt x="64" y="85"/>
                  </a:cubicBezTo>
                  <a:cubicBezTo>
                    <a:pt x="61" y="86"/>
                    <a:pt x="57" y="86"/>
                    <a:pt x="53" y="87"/>
                  </a:cubicBezTo>
                  <a:cubicBezTo>
                    <a:pt x="51" y="89"/>
                    <a:pt x="49" y="89"/>
                    <a:pt x="47"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44" name="Freeform 15"/>
            <p:cNvSpPr>
              <a:spLocks/>
            </p:cNvSpPr>
            <p:nvPr/>
          </p:nvSpPr>
          <p:spPr bwMode="auto">
            <a:xfrm>
              <a:off x="3964" y="797"/>
              <a:ext cx="189" cy="166"/>
            </a:xfrm>
            <a:custGeom>
              <a:avLst/>
              <a:gdLst>
                <a:gd name="T0" fmla="*/ 107 w 114"/>
                <a:gd name="T1" fmla="*/ 49 h 101"/>
                <a:gd name="T2" fmla="*/ 57 w 114"/>
                <a:gd name="T3" fmla="*/ 0 h 101"/>
                <a:gd name="T4" fmla="*/ 7 w 114"/>
                <a:gd name="T5" fmla="*/ 49 h 101"/>
                <a:gd name="T6" fmla="*/ 1 w 114"/>
                <a:gd name="T7" fmla="*/ 64 h 101"/>
                <a:gd name="T8" fmla="*/ 16 w 114"/>
                <a:gd name="T9" fmla="*/ 78 h 101"/>
                <a:gd name="T10" fmla="*/ 17 w 114"/>
                <a:gd name="T11" fmla="*/ 78 h 101"/>
                <a:gd name="T12" fmla="*/ 19 w 114"/>
                <a:gd name="T13" fmla="*/ 78 h 101"/>
                <a:gd name="T14" fmla="*/ 22 w 114"/>
                <a:gd name="T15" fmla="*/ 77 h 101"/>
                <a:gd name="T16" fmla="*/ 18 w 114"/>
                <a:gd name="T17" fmla="*/ 46 h 101"/>
                <a:gd name="T18" fmla="*/ 17 w 114"/>
                <a:gd name="T19" fmla="*/ 46 h 101"/>
                <a:gd name="T20" fmla="*/ 15 w 114"/>
                <a:gd name="T21" fmla="*/ 46 h 101"/>
                <a:gd name="T22" fmla="*/ 13 w 114"/>
                <a:gd name="T23" fmla="*/ 46 h 101"/>
                <a:gd name="T24" fmla="*/ 57 w 114"/>
                <a:gd name="T25" fmla="*/ 5 h 101"/>
                <a:gd name="T26" fmla="*/ 101 w 114"/>
                <a:gd name="T27" fmla="*/ 46 h 101"/>
                <a:gd name="T28" fmla="*/ 99 w 114"/>
                <a:gd name="T29" fmla="*/ 46 h 101"/>
                <a:gd name="T30" fmla="*/ 97 w 114"/>
                <a:gd name="T31" fmla="*/ 46 h 101"/>
                <a:gd name="T32" fmla="*/ 96 w 114"/>
                <a:gd name="T33" fmla="*/ 46 h 101"/>
                <a:gd name="T34" fmla="*/ 92 w 114"/>
                <a:gd name="T35" fmla="*/ 77 h 101"/>
                <a:gd name="T36" fmla="*/ 95 w 114"/>
                <a:gd name="T37" fmla="*/ 78 h 101"/>
                <a:gd name="T38" fmla="*/ 97 w 114"/>
                <a:gd name="T39" fmla="*/ 78 h 101"/>
                <a:gd name="T40" fmla="*/ 98 w 114"/>
                <a:gd name="T41" fmla="*/ 78 h 101"/>
                <a:gd name="T42" fmla="*/ 99 w 114"/>
                <a:gd name="T43" fmla="*/ 78 h 101"/>
                <a:gd name="T44" fmla="*/ 69 w 114"/>
                <a:gd name="T45" fmla="*/ 93 h 101"/>
                <a:gd name="T46" fmla="*/ 66 w 114"/>
                <a:gd name="T47" fmla="*/ 91 h 101"/>
                <a:gd name="T48" fmla="*/ 57 w 114"/>
                <a:gd name="T49" fmla="*/ 91 h 101"/>
                <a:gd name="T50" fmla="*/ 52 w 114"/>
                <a:gd name="T51" fmla="*/ 96 h 101"/>
                <a:gd name="T52" fmla="*/ 57 w 114"/>
                <a:gd name="T53" fmla="*/ 101 h 101"/>
                <a:gd name="T54" fmla="*/ 66 w 114"/>
                <a:gd name="T55" fmla="*/ 101 h 101"/>
                <a:gd name="T56" fmla="*/ 70 w 114"/>
                <a:gd name="T57" fmla="*/ 99 h 101"/>
                <a:gd name="T58" fmla="*/ 105 w 114"/>
                <a:gd name="T59" fmla="*/ 76 h 101"/>
                <a:gd name="T60" fmla="*/ 113 w 114"/>
                <a:gd name="T61" fmla="*/ 64 h 101"/>
                <a:gd name="T62" fmla="*/ 107 w 114"/>
                <a:gd name="T63" fmla="*/ 4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01">
                  <a:moveTo>
                    <a:pt x="107" y="49"/>
                  </a:moveTo>
                  <a:cubicBezTo>
                    <a:pt x="105" y="22"/>
                    <a:pt x="84" y="0"/>
                    <a:pt x="57" y="0"/>
                  </a:cubicBezTo>
                  <a:cubicBezTo>
                    <a:pt x="30" y="0"/>
                    <a:pt x="9" y="22"/>
                    <a:pt x="7" y="49"/>
                  </a:cubicBezTo>
                  <a:cubicBezTo>
                    <a:pt x="3" y="52"/>
                    <a:pt x="0" y="58"/>
                    <a:pt x="1" y="64"/>
                  </a:cubicBezTo>
                  <a:cubicBezTo>
                    <a:pt x="2" y="72"/>
                    <a:pt x="8" y="77"/>
                    <a:pt x="16" y="78"/>
                  </a:cubicBezTo>
                  <a:cubicBezTo>
                    <a:pt x="16" y="78"/>
                    <a:pt x="17" y="78"/>
                    <a:pt x="17" y="78"/>
                  </a:cubicBezTo>
                  <a:cubicBezTo>
                    <a:pt x="18" y="78"/>
                    <a:pt x="18" y="78"/>
                    <a:pt x="19" y="78"/>
                  </a:cubicBezTo>
                  <a:cubicBezTo>
                    <a:pt x="20" y="78"/>
                    <a:pt x="21" y="78"/>
                    <a:pt x="22" y="77"/>
                  </a:cubicBezTo>
                  <a:cubicBezTo>
                    <a:pt x="18" y="46"/>
                    <a:pt x="18" y="46"/>
                    <a:pt x="18" y="46"/>
                  </a:cubicBezTo>
                  <a:cubicBezTo>
                    <a:pt x="18" y="46"/>
                    <a:pt x="17" y="46"/>
                    <a:pt x="17" y="46"/>
                  </a:cubicBezTo>
                  <a:cubicBezTo>
                    <a:pt x="16" y="46"/>
                    <a:pt x="16" y="46"/>
                    <a:pt x="15" y="46"/>
                  </a:cubicBezTo>
                  <a:cubicBezTo>
                    <a:pt x="14" y="46"/>
                    <a:pt x="13" y="46"/>
                    <a:pt x="13" y="46"/>
                  </a:cubicBezTo>
                  <a:cubicBezTo>
                    <a:pt x="15" y="23"/>
                    <a:pt x="34" y="5"/>
                    <a:pt x="57" y="5"/>
                  </a:cubicBezTo>
                  <a:cubicBezTo>
                    <a:pt x="80" y="5"/>
                    <a:pt x="99" y="23"/>
                    <a:pt x="101" y="46"/>
                  </a:cubicBezTo>
                  <a:cubicBezTo>
                    <a:pt x="101" y="46"/>
                    <a:pt x="100" y="46"/>
                    <a:pt x="99" y="46"/>
                  </a:cubicBezTo>
                  <a:cubicBezTo>
                    <a:pt x="98" y="46"/>
                    <a:pt x="98" y="46"/>
                    <a:pt x="97" y="46"/>
                  </a:cubicBezTo>
                  <a:cubicBezTo>
                    <a:pt x="97" y="46"/>
                    <a:pt x="96" y="46"/>
                    <a:pt x="96" y="46"/>
                  </a:cubicBezTo>
                  <a:cubicBezTo>
                    <a:pt x="92" y="77"/>
                    <a:pt x="92" y="77"/>
                    <a:pt x="92" y="77"/>
                  </a:cubicBezTo>
                  <a:cubicBezTo>
                    <a:pt x="93" y="78"/>
                    <a:pt x="94" y="78"/>
                    <a:pt x="95" y="78"/>
                  </a:cubicBezTo>
                  <a:cubicBezTo>
                    <a:pt x="96" y="78"/>
                    <a:pt x="96" y="78"/>
                    <a:pt x="97" y="78"/>
                  </a:cubicBezTo>
                  <a:cubicBezTo>
                    <a:pt x="97" y="78"/>
                    <a:pt x="98" y="78"/>
                    <a:pt x="98" y="78"/>
                  </a:cubicBezTo>
                  <a:cubicBezTo>
                    <a:pt x="98" y="78"/>
                    <a:pt x="99" y="78"/>
                    <a:pt x="99" y="78"/>
                  </a:cubicBezTo>
                  <a:cubicBezTo>
                    <a:pt x="95" y="84"/>
                    <a:pt x="87" y="92"/>
                    <a:pt x="69" y="93"/>
                  </a:cubicBezTo>
                  <a:cubicBezTo>
                    <a:pt x="69" y="92"/>
                    <a:pt x="67" y="91"/>
                    <a:pt x="66" y="91"/>
                  </a:cubicBezTo>
                  <a:cubicBezTo>
                    <a:pt x="57" y="91"/>
                    <a:pt x="57" y="91"/>
                    <a:pt x="57" y="91"/>
                  </a:cubicBezTo>
                  <a:cubicBezTo>
                    <a:pt x="55" y="91"/>
                    <a:pt x="52" y="93"/>
                    <a:pt x="52" y="96"/>
                  </a:cubicBezTo>
                  <a:cubicBezTo>
                    <a:pt x="52" y="99"/>
                    <a:pt x="55" y="101"/>
                    <a:pt x="57" y="101"/>
                  </a:cubicBezTo>
                  <a:cubicBezTo>
                    <a:pt x="66" y="101"/>
                    <a:pt x="66" y="101"/>
                    <a:pt x="66" y="101"/>
                  </a:cubicBezTo>
                  <a:cubicBezTo>
                    <a:pt x="67" y="101"/>
                    <a:pt x="69" y="100"/>
                    <a:pt x="70" y="99"/>
                  </a:cubicBezTo>
                  <a:cubicBezTo>
                    <a:pt x="95" y="97"/>
                    <a:pt x="103" y="82"/>
                    <a:pt x="105" y="76"/>
                  </a:cubicBezTo>
                  <a:cubicBezTo>
                    <a:pt x="109" y="73"/>
                    <a:pt x="112" y="69"/>
                    <a:pt x="113" y="64"/>
                  </a:cubicBezTo>
                  <a:cubicBezTo>
                    <a:pt x="114" y="58"/>
                    <a:pt x="111" y="52"/>
                    <a:pt x="107"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
          <p:nvSpPr>
            <p:cNvPr id="45" name="Freeform 16"/>
            <p:cNvSpPr>
              <a:spLocks/>
            </p:cNvSpPr>
            <p:nvPr/>
          </p:nvSpPr>
          <p:spPr bwMode="auto">
            <a:xfrm>
              <a:off x="3938" y="1004"/>
              <a:ext cx="241" cy="126"/>
            </a:xfrm>
            <a:custGeom>
              <a:avLst/>
              <a:gdLst>
                <a:gd name="T0" fmla="*/ 100 w 146"/>
                <a:gd name="T1" fmla="*/ 0 h 77"/>
                <a:gd name="T2" fmla="*/ 85 w 146"/>
                <a:gd name="T3" fmla="*/ 53 h 77"/>
                <a:gd name="T4" fmla="*/ 78 w 146"/>
                <a:gd name="T5" fmla="*/ 15 h 77"/>
                <a:gd name="T6" fmla="*/ 84 w 146"/>
                <a:gd name="T7" fmla="*/ 0 h 77"/>
                <a:gd name="T8" fmla="*/ 73 w 146"/>
                <a:gd name="T9" fmla="*/ 0 h 77"/>
                <a:gd name="T10" fmla="*/ 62 w 146"/>
                <a:gd name="T11" fmla="*/ 0 h 77"/>
                <a:gd name="T12" fmla="*/ 69 w 146"/>
                <a:gd name="T13" fmla="*/ 15 h 77"/>
                <a:gd name="T14" fmla="*/ 61 w 146"/>
                <a:gd name="T15" fmla="*/ 53 h 77"/>
                <a:gd name="T16" fmla="*/ 46 w 146"/>
                <a:gd name="T17" fmla="*/ 0 h 77"/>
                <a:gd name="T18" fmla="*/ 8 w 146"/>
                <a:gd name="T19" fmla="*/ 14 h 77"/>
                <a:gd name="T20" fmla="*/ 0 w 146"/>
                <a:gd name="T21" fmla="*/ 50 h 77"/>
                <a:gd name="T22" fmla="*/ 73 w 146"/>
                <a:gd name="T23" fmla="*/ 77 h 77"/>
                <a:gd name="T24" fmla="*/ 146 w 146"/>
                <a:gd name="T25" fmla="*/ 50 h 77"/>
                <a:gd name="T26" fmla="*/ 138 w 146"/>
                <a:gd name="T27" fmla="*/ 14 h 77"/>
                <a:gd name="T28" fmla="*/ 100 w 146"/>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77">
                  <a:moveTo>
                    <a:pt x="100" y="0"/>
                  </a:moveTo>
                  <a:cubicBezTo>
                    <a:pt x="85" y="53"/>
                    <a:pt x="85" y="53"/>
                    <a:pt x="85" y="53"/>
                  </a:cubicBezTo>
                  <a:cubicBezTo>
                    <a:pt x="78" y="15"/>
                    <a:pt x="78" y="15"/>
                    <a:pt x="78" y="15"/>
                  </a:cubicBezTo>
                  <a:cubicBezTo>
                    <a:pt x="84" y="0"/>
                    <a:pt x="84" y="0"/>
                    <a:pt x="84" y="0"/>
                  </a:cubicBezTo>
                  <a:cubicBezTo>
                    <a:pt x="73" y="0"/>
                    <a:pt x="73" y="0"/>
                    <a:pt x="73" y="0"/>
                  </a:cubicBezTo>
                  <a:cubicBezTo>
                    <a:pt x="62" y="0"/>
                    <a:pt x="62" y="0"/>
                    <a:pt x="62" y="0"/>
                  </a:cubicBezTo>
                  <a:cubicBezTo>
                    <a:pt x="69" y="15"/>
                    <a:pt x="69" y="15"/>
                    <a:pt x="69" y="15"/>
                  </a:cubicBezTo>
                  <a:cubicBezTo>
                    <a:pt x="61" y="53"/>
                    <a:pt x="61" y="53"/>
                    <a:pt x="61" y="53"/>
                  </a:cubicBezTo>
                  <a:cubicBezTo>
                    <a:pt x="46" y="0"/>
                    <a:pt x="46" y="0"/>
                    <a:pt x="46" y="0"/>
                  </a:cubicBezTo>
                  <a:cubicBezTo>
                    <a:pt x="8" y="14"/>
                    <a:pt x="8" y="14"/>
                    <a:pt x="8" y="14"/>
                  </a:cubicBezTo>
                  <a:cubicBezTo>
                    <a:pt x="6" y="17"/>
                    <a:pt x="3" y="35"/>
                    <a:pt x="0" y="50"/>
                  </a:cubicBezTo>
                  <a:cubicBezTo>
                    <a:pt x="20" y="67"/>
                    <a:pt x="45" y="77"/>
                    <a:pt x="73" y="77"/>
                  </a:cubicBezTo>
                  <a:cubicBezTo>
                    <a:pt x="101" y="77"/>
                    <a:pt x="126" y="67"/>
                    <a:pt x="146" y="50"/>
                  </a:cubicBezTo>
                  <a:cubicBezTo>
                    <a:pt x="143" y="35"/>
                    <a:pt x="140" y="17"/>
                    <a:pt x="138" y="14"/>
                  </a:cubicBezTo>
                  <a:lnTo>
                    <a:pt x="1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grpSp>
      <p:grpSp>
        <p:nvGrpSpPr>
          <p:cNvPr id="16" name="Group 15">
            <a:extLst>
              <a:ext uri="{FF2B5EF4-FFF2-40B4-BE49-F238E27FC236}">
                <a16:creationId xmlns:a16="http://schemas.microsoft.com/office/drawing/2014/main" id="{F7D97B76-E77E-4D28-B0CE-72CF3012E626}"/>
              </a:ext>
            </a:extLst>
          </p:cNvPr>
          <p:cNvGrpSpPr/>
          <p:nvPr/>
        </p:nvGrpSpPr>
        <p:grpSpPr>
          <a:xfrm>
            <a:off x="3926568" y="6049892"/>
            <a:ext cx="1580941" cy="538787"/>
            <a:chOff x="3642515" y="6049892"/>
            <a:chExt cx="1580941" cy="538787"/>
          </a:xfrm>
        </p:grpSpPr>
        <p:pic>
          <p:nvPicPr>
            <p:cNvPr id="34" name="Picture 1" descr="gatar business.ai"/>
            <p:cNvPicPr>
              <a:picLocks noChangeAspect="1"/>
            </p:cNvPicPr>
            <p:nvPr/>
          </p:nvPicPr>
          <p:blipFill>
            <a:blip r:embed="rId3" cstate="print">
              <a:extLst>
                <a:ext uri="{28A0092B-C50C-407E-A947-70E740481C1C}">
                  <a14:useLocalDpi xmlns:a14="http://schemas.microsoft.com/office/drawing/2010/main" val="0"/>
                </a:ext>
              </a:extLst>
            </a:blip>
            <a:srcRect l="24287" r="27750" b="29530"/>
            <a:stretch>
              <a:fillRect/>
            </a:stretch>
          </p:blipFill>
          <p:spPr bwMode="auto">
            <a:xfrm>
              <a:off x="4660777" y="6049892"/>
              <a:ext cx="562679" cy="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42515" y="6157929"/>
              <a:ext cx="845316" cy="362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a:extLst>
              <a:ext uri="{FF2B5EF4-FFF2-40B4-BE49-F238E27FC236}">
                <a16:creationId xmlns:a16="http://schemas.microsoft.com/office/drawing/2014/main" id="{EA1C28A0-F12E-42F5-A9BF-283D27A69B60}"/>
              </a:ext>
            </a:extLst>
          </p:cNvPr>
          <p:cNvGrpSpPr/>
          <p:nvPr/>
        </p:nvGrpSpPr>
        <p:grpSpPr>
          <a:xfrm>
            <a:off x="814187" y="6010115"/>
            <a:ext cx="2341771" cy="720940"/>
            <a:chOff x="530134" y="6010115"/>
            <a:chExt cx="2341771" cy="720940"/>
          </a:xfrm>
        </p:grpSpPr>
        <p:pic>
          <p:nvPicPr>
            <p:cNvPr id="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34" y="6149523"/>
              <a:ext cx="609571" cy="322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0206" y="6010115"/>
              <a:ext cx="701814" cy="394330"/>
            </a:xfrm>
            <a:prstGeom prst="rect">
              <a:avLst/>
            </a:prstGeom>
          </p:spPr>
        </p:pic>
        <p:pic>
          <p:nvPicPr>
            <p:cNvPr id="50" name="Picture 2" descr="Image result for PHCC qat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1370" y="6149523"/>
              <a:ext cx="840535" cy="3311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315612" y="6404445"/>
              <a:ext cx="636408" cy="3266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322263" y="1"/>
            <a:ext cx="1429944" cy="991240"/>
            <a:chOff x="7086600" y="1"/>
            <a:chExt cx="1429944" cy="991240"/>
          </a:xfrm>
        </p:grpSpPr>
        <p:sp>
          <p:nvSpPr>
            <p:cNvPr id="48" name="Rectangle 47"/>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
        <p:nvSpPr>
          <p:cNvPr id="53" name="Rectangle 52"/>
          <p:cNvSpPr/>
          <p:nvPr/>
        </p:nvSpPr>
        <p:spPr>
          <a:xfrm>
            <a:off x="4868692" y="190175"/>
            <a:ext cx="3391396" cy="605294"/>
          </a:xfrm>
          <a:prstGeom prst="rect">
            <a:avLst/>
          </a:prstGeom>
        </p:spPr>
        <p:txBody>
          <a:bodyPr wrap="square">
            <a:spAutoFit/>
          </a:bodyPr>
          <a:lstStyle/>
          <a:p>
            <a:pPr marL="0" marR="0" lvl="0" indent="0" algn="r" defTabSz="914400" rtl="0" eaLnBrk="1" fontAlgn="base" latinLnBrk="0" hangingPunct="1">
              <a:lnSpc>
                <a:spcPts val="4000"/>
              </a:lnSpc>
              <a:spcBef>
                <a:spcPct val="0"/>
              </a:spcBef>
              <a:spcAft>
                <a:spcPct val="0"/>
              </a:spcAft>
              <a:buClrTx/>
              <a:buSzTx/>
              <a:buFontTx/>
              <a:buNone/>
              <a:tabLst/>
              <a:defRPr/>
            </a:pPr>
            <a:r>
              <a:rPr lang="ar-QA" sz="2800" b="1" dirty="0">
                <a:solidFill>
                  <a:srgbClr val="D81921"/>
                </a:solidFill>
                <a:latin typeface="Arial" panose="020B0604020202020204" pitchFamily="34" charset="0"/>
              </a:rPr>
              <a:t>الممارسات والخدمات</a:t>
            </a:r>
            <a:endParaRPr kumimoji="0" lang="en-US" sz="2800" b="1" i="0" u="none" strike="noStrike" kern="1200" cap="none" spc="0" normalizeH="0" baseline="0" noProof="0" dirty="0">
              <a:ln>
                <a:noFill/>
              </a:ln>
              <a:solidFill>
                <a:srgbClr val="D81921"/>
              </a:solidFill>
              <a:effectLst/>
              <a:uLnTx/>
              <a:uFillTx/>
              <a:latin typeface="Arial" panose="020B0604020202020204" pitchFamily="34" charset="0"/>
            </a:endParaRPr>
          </a:p>
        </p:txBody>
      </p:sp>
    </p:spTree>
    <p:extLst>
      <p:ext uri="{BB962C8B-B14F-4D97-AF65-F5344CB8AC3E}">
        <p14:creationId xmlns:p14="http://schemas.microsoft.com/office/powerpoint/2010/main" val="81184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250" fill="hold"/>
                                        <p:tgtEl>
                                          <p:spTgt spid="3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250" fill="hold"/>
                                        <p:tgtEl>
                                          <p:spTgt spid="30"/>
                                        </p:tgtEl>
                                        <p:attrNameLst>
                                          <p:attrName>r</p:attrName>
                                        </p:attrNameLst>
                                      </p:cBhvr>
                                    </p:animRot>
                                  </p:childTnLst>
                                </p:cTn>
                              </p:par>
                              <p:par>
                                <p:cTn id="9" presetID="2" presetClass="entr" presetSubtype="4" decel="10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4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6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8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10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2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4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160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80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5943" y="-667818"/>
            <a:ext cx="12341918" cy="8213263"/>
          </a:xfrm>
          <a:prstGeom prst="rect">
            <a:avLst/>
          </a:prstGeom>
        </p:spPr>
      </p:pic>
      <p:pic>
        <p:nvPicPr>
          <p:cNvPr id="8" name="Picture 7"/>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saturation sat="0"/>
                    </a14:imgEffect>
                  </a14:imgLayer>
                </a14:imgProps>
              </a:ext>
              <a:ext uri="{28A0092B-C50C-407E-A947-70E740481C1C}">
                <a14:useLocalDpi xmlns:a14="http://schemas.microsoft.com/office/drawing/2010/main"/>
              </a:ext>
            </a:extLst>
          </a:blip>
          <a:stretch>
            <a:fillRect/>
          </a:stretch>
        </p:blipFill>
        <p:spPr>
          <a:xfrm>
            <a:off x="-1485943" y="-1355061"/>
            <a:ext cx="12356869" cy="8221287"/>
          </a:xfrm>
          <a:prstGeom prst="rect">
            <a:avLst/>
          </a:prstGeom>
          <a:noFill/>
          <a:ln>
            <a:noFill/>
          </a:ln>
        </p:spPr>
      </p:pic>
      <p:sp>
        <p:nvSpPr>
          <p:cNvPr id="4" name="Rectangle 3"/>
          <p:cNvSpPr/>
          <p:nvPr/>
        </p:nvSpPr>
        <p:spPr>
          <a:xfrm>
            <a:off x="0" y="0"/>
            <a:ext cx="9144000" cy="697462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14300" y="5506436"/>
            <a:ext cx="8912964" cy="696244"/>
          </a:xfrm>
          <a:prstGeom prst="rect">
            <a:avLst/>
          </a:prstGeom>
          <a:solidFill>
            <a:srgbClr val="D8192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rtl="1"/>
            <a:r>
              <a:rPr lang="ar-QA" sz="2800" b="1" dirty="0">
                <a:solidFill>
                  <a:prstClr val="white"/>
                </a:solidFill>
                <a:latin typeface="Tahoma" panose="020B0604030504040204" pitchFamily="34" charset="0"/>
                <a:ea typeface="Tahoma" panose="020B0604030504040204" pitchFamily="34" charset="0"/>
                <a:cs typeface="Tahoma" panose="020B0604030504040204" pitchFamily="34" charset="0"/>
              </a:rPr>
              <a:t>الشركاء و التحالفات الاستراتيجية</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07008" y="4387472"/>
            <a:ext cx="8912964" cy="1815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3" name="Rectangle 52"/>
          <p:cNvSpPr/>
          <p:nvPr/>
        </p:nvSpPr>
        <p:spPr>
          <a:xfrm>
            <a:off x="7671076"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الخدمات المدارة</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4" name="Rectangle 53"/>
          <p:cNvSpPr/>
          <p:nvPr/>
        </p:nvSpPr>
        <p:spPr>
          <a:xfrm>
            <a:off x="7671076"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1" name="Rectangle 50"/>
          <p:cNvSpPr/>
          <p:nvPr/>
        </p:nvSpPr>
        <p:spPr>
          <a:xfrm>
            <a:off x="6158264"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التطبيقات</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2" name="Rectangle 51"/>
          <p:cNvSpPr/>
          <p:nvPr/>
        </p:nvSpPr>
        <p:spPr>
          <a:xfrm>
            <a:off x="6158264"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9" name="Rectangle 48"/>
          <p:cNvSpPr/>
          <p:nvPr/>
        </p:nvSpPr>
        <p:spPr>
          <a:xfrm>
            <a:off x="4645450"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التحليلات</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0" name="Rectangle 49"/>
          <p:cNvSpPr/>
          <p:nvPr/>
        </p:nvSpPr>
        <p:spPr>
          <a:xfrm>
            <a:off x="4645450"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 name="Rectangle 46"/>
          <p:cNvSpPr/>
          <p:nvPr/>
        </p:nvSpPr>
        <p:spPr>
          <a:xfrm>
            <a:off x="3132636"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التدريب الالكتروني</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Rectangle 47"/>
          <p:cNvSpPr/>
          <p:nvPr/>
        </p:nvSpPr>
        <p:spPr>
          <a:xfrm>
            <a:off x="3132636"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5" name="Rectangle 44"/>
          <p:cNvSpPr/>
          <p:nvPr/>
        </p:nvSpPr>
        <p:spPr>
          <a:xfrm>
            <a:off x="1619822"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مركز الاتصال</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6" name="Rectangle 45"/>
          <p:cNvSpPr/>
          <p:nvPr/>
        </p:nvSpPr>
        <p:spPr>
          <a:xfrm>
            <a:off x="1619822"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107008"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Y" sz="1200" dirty="0">
                <a:solidFill>
                  <a:schemeClr val="bg1"/>
                </a:solidFill>
                <a:latin typeface="Tahoma" panose="020B0604030504040204" pitchFamily="34" charset="0"/>
                <a:ea typeface="Tahoma" panose="020B0604030504040204" pitchFamily="34" charset="0"/>
                <a:cs typeface="Tahoma" panose="020B0604030504040204" pitchFamily="34" charset="0"/>
              </a:rPr>
              <a:t>الأمن</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107008"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1"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792188" y="4629015"/>
            <a:ext cx="1062706" cy="5413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968096" y="4874727"/>
            <a:ext cx="1331976" cy="18884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p:cNvPicPr>
            <a:picLocks noChangeAspect="1" noChangeArrowheads="1"/>
          </p:cNvPicPr>
          <p:nvPr/>
        </p:nvPicPr>
        <p:blipFill>
          <a:blip r:embed="rId7" cstate="email">
            <a:extLst>
              <a:ext uri="{28A0092B-C50C-407E-A947-70E740481C1C}">
                <a14:useLocalDpi xmlns:a14="http://schemas.microsoft.com/office/drawing/2010/main" val="0"/>
              </a:ext>
            </a:extLst>
          </a:blip>
          <a:stretch>
            <a:fillRect/>
          </a:stretch>
        </p:blipFill>
        <p:spPr bwMode="auto">
          <a:xfrm>
            <a:off x="3461427" y="4608580"/>
            <a:ext cx="1135443" cy="63868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http://malomatia.com/getattachment/10ea4503-53fc-4780-8506-6638b08a2b3e/CSC.aspx"/>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758226" y="4684781"/>
            <a:ext cx="1062706" cy="5510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http://malomatia.com/getattachment/f543cf55-5d04-4237-b9c7-16846e488842/MARCH7.aspx"/>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026448" y="5385821"/>
            <a:ext cx="1062706" cy="55103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8"/>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781178" y="5197603"/>
            <a:ext cx="927470" cy="92747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0"/>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3127727" y="5385821"/>
            <a:ext cx="547259" cy="55103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4" descr="http://malomatia.com/getattachment/e075acec-11b7-4b37-8e14-a2b4e5e70daa/QCS.aspx"/>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182892" y="5385821"/>
            <a:ext cx="1062706" cy="55103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http://global.qlik.com/~/media/Images/Facebook/qlik-logo-v2.ashx"/>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0917" y="5325045"/>
            <a:ext cx="1288905" cy="67667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5"/>
          <p:cNvPicPr>
            <a:picLocks noChangeAspect="1" noChangeArrowheads="1"/>
          </p:cNvPicPr>
          <p:nvPr/>
        </p:nvPicPr>
        <p:blipFill>
          <a:blip r:embed="rId14" cstate="email">
            <a:extLst>
              <a:ext uri="{28A0092B-C50C-407E-A947-70E740481C1C}">
                <a14:useLocalDpi xmlns:a14="http://schemas.microsoft.com/office/drawing/2010/main" val="0"/>
              </a:ext>
            </a:extLst>
          </a:blip>
          <a:stretch>
            <a:fillRect/>
          </a:stretch>
        </p:blipFill>
        <p:spPr bwMode="auto">
          <a:xfrm>
            <a:off x="7479854" y="5412070"/>
            <a:ext cx="1086058" cy="36444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p:cNvPicPr>
            <a:picLocks noChangeAspect="1" noChangeArrowheads="1"/>
          </p:cNvPicPr>
          <p:nvPr/>
        </p:nvPicPr>
        <p:blipFill>
          <a:blip r:embed="rId15" cstate="email">
            <a:extLst>
              <a:ext uri="{28A0092B-C50C-407E-A947-70E740481C1C}">
                <a14:useLocalDpi xmlns:a14="http://schemas.microsoft.com/office/drawing/2010/main" val="0"/>
              </a:ext>
            </a:extLst>
          </a:blip>
          <a:stretch>
            <a:fillRect/>
          </a:stretch>
        </p:blipFill>
        <p:spPr bwMode="auto">
          <a:xfrm>
            <a:off x="6339336" y="5398292"/>
            <a:ext cx="1046783" cy="48252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p:cNvPicPr>
            <a:picLocks noChangeAspect="1" noChangeArrowheads="1"/>
          </p:cNvPicPr>
          <p:nvPr/>
        </p:nvPicPr>
        <p:blipFill>
          <a:blip r:embed="rId16" cstate="email">
            <a:extLst>
              <a:ext uri="{28A0092B-C50C-407E-A947-70E740481C1C}">
                <a14:useLocalDpi xmlns:a14="http://schemas.microsoft.com/office/drawing/2010/main" val="0"/>
              </a:ext>
            </a:extLst>
          </a:blip>
          <a:stretch>
            <a:fillRect/>
          </a:stretch>
        </p:blipFill>
        <p:spPr bwMode="auto">
          <a:xfrm>
            <a:off x="7172305" y="4741543"/>
            <a:ext cx="838888" cy="31625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p:cNvPicPr>
            <a:picLocks noChangeAspect="1" noChangeArrowheads="1"/>
          </p:cNvPicPr>
          <p:nvPr/>
        </p:nvPicPr>
        <p:blipFill>
          <a:blip r:embed="rId17" cstate="email">
            <a:extLst>
              <a:ext uri="{28A0092B-C50C-407E-A947-70E740481C1C}">
                <a14:useLocalDpi xmlns:a14="http://schemas.microsoft.com/office/drawing/2010/main" val="0"/>
              </a:ext>
            </a:extLst>
          </a:blip>
          <a:stretch>
            <a:fillRect/>
          </a:stretch>
        </p:blipFill>
        <p:spPr bwMode="auto">
          <a:xfrm>
            <a:off x="5934135" y="4759289"/>
            <a:ext cx="1124968" cy="353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 name="Group 34"/>
          <p:cNvGrpSpPr/>
          <p:nvPr/>
        </p:nvGrpSpPr>
        <p:grpSpPr>
          <a:xfrm>
            <a:off x="322263" y="1"/>
            <a:ext cx="1429944" cy="991240"/>
            <a:chOff x="7086600" y="1"/>
            <a:chExt cx="1429944" cy="991240"/>
          </a:xfrm>
        </p:grpSpPr>
        <p:sp>
          <p:nvSpPr>
            <p:cNvPr id="36" name="Rectangle 35"/>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417784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60000" fill="hold" grpId="0"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0-ppt_h/2"/>
                                          </p:val>
                                        </p:tav>
                                      </p:tavLst>
                                    </p:anim>
                                    <p:set>
                                      <p:cBhvr>
                                        <p:cTn id="8" dur="1" fill="hold">
                                          <p:stCondLst>
                                            <p:cond delay="499"/>
                                          </p:stCondLst>
                                        </p:cTn>
                                        <p:tgtEl>
                                          <p:spTgt spid="4"/>
                                        </p:tgtEl>
                                        <p:attrNameLst>
                                          <p:attrName>style.visibility</p:attrName>
                                        </p:attrNameLst>
                                      </p:cBhvr>
                                      <p:to>
                                        <p:strVal val="hidden"/>
                                      </p:to>
                                    </p:set>
                                  </p:childTnLst>
                                </p:cTn>
                              </p:par>
                              <p:par>
                                <p:cTn id="9" presetID="64" presetClass="path" presetSubtype="0" accel="50000" decel="50000" fill="hold" nodeType="withEffect">
                                  <p:stCondLst>
                                    <p:cond delay="0"/>
                                  </p:stCondLst>
                                  <p:childTnLst>
                                    <p:animMotion origin="layout" path="M 3.61111E-6 1.11111E-6 L 3.61111E-6 -0.09954 " pathEditMode="relative" rAng="0" ptsTypes="AA">
                                      <p:cBhvr>
                                        <p:cTn id="10" dur="1000" fill="hold"/>
                                        <p:tgtEl>
                                          <p:spTgt spid="5"/>
                                        </p:tgtEl>
                                        <p:attrNameLst>
                                          <p:attrName>ppt_x</p:attrName>
                                          <p:attrName>ppt_y</p:attrName>
                                        </p:attrNameLst>
                                      </p:cBhvr>
                                      <p:rCtr x="0" y="-4977"/>
                                    </p:animMotion>
                                  </p:childTnLst>
                                </p:cTn>
                              </p:par>
                              <p:par>
                                <p:cTn id="11" presetID="2" presetClass="entr" presetSubtype="4" decel="60000"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1" nodeType="clickEffect">
                                  <p:stCondLst>
                                    <p:cond delay="0"/>
                                  </p:stCondLst>
                                  <p:childTnLst>
                                    <p:animMotion origin="layout" path="M 3.61111E-6 -3.7037E-6 L 3.61111E-6 -0.26481 " pathEditMode="relative" rAng="0" ptsTypes="AA">
                                      <p:cBhvr>
                                        <p:cTn id="18" dur="500" fill="hold"/>
                                        <p:tgtEl>
                                          <p:spTgt spid="6"/>
                                        </p:tgtEl>
                                        <p:attrNameLst>
                                          <p:attrName>ppt_x</p:attrName>
                                          <p:attrName>ppt_y</p:attrName>
                                        </p:attrNameLst>
                                      </p:cBhvr>
                                      <p:rCtr x="0" y="-13241"/>
                                    </p:animMotion>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nodeType="withEffect">
                                  <p:stCondLst>
                                    <p:cond delay="15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nodeType="withEffect">
                                  <p:stCondLst>
                                    <p:cond delay="25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nodeType="withEffect">
                                  <p:stCondLst>
                                    <p:cond delay="35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10" presetClass="entr" presetSubtype="0" fill="hold" nodeType="withEffect">
                                  <p:stCondLst>
                                    <p:cond delay="35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ntr" presetSubtype="0" fill="hold" nodeType="withEffect">
                                  <p:stCondLst>
                                    <p:cond delay="35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10" presetClass="entr" presetSubtype="0" fill="hold" nodeType="withEffect">
                                  <p:stCondLst>
                                    <p:cond delay="15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ntr" presetSubtype="0" fill="hold" nodeType="withEffect">
                                  <p:stCondLst>
                                    <p:cond delay="25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nodeType="withEffect">
                                  <p:stCondLst>
                                    <p:cond delay="35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par>
                                <p:cTn id="57" presetID="10" presetClass="entr" presetSubtype="0" fill="hold" nodeType="withEffect">
                                  <p:stCondLst>
                                    <p:cond delay="45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par>
                                <p:cTn id="60" presetID="10" presetClass="entr" presetSubtype="0" fill="hold" nodeType="withEffect">
                                  <p:stCondLst>
                                    <p:cond delay="55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par>
                                <p:cTn id="63" presetID="10" presetClass="entr" presetSubtype="0" fill="hold" nodeType="withEffect">
                                  <p:stCondLst>
                                    <p:cond delay="65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par>
                                <p:cTn id="66" presetID="2" presetClass="entr" presetSubtype="4" decel="100000" fill="hold" grpId="0" nodeType="withEffect">
                                  <p:stCondLst>
                                    <p:cond delay="650"/>
                                  </p:stCondLst>
                                  <p:childTnLst>
                                    <p:set>
                                      <p:cBhvr>
                                        <p:cTn id="67" dur="1" fill="hold">
                                          <p:stCondLst>
                                            <p:cond delay="0"/>
                                          </p:stCondLst>
                                        </p:cTn>
                                        <p:tgtEl>
                                          <p:spTgt spid="53"/>
                                        </p:tgtEl>
                                        <p:attrNameLst>
                                          <p:attrName>style.visibility</p:attrName>
                                        </p:attrNameLst>
                                      </p:cBhvr>
                                      <p:to>
                                        <p:strVal val="visible"/>
                                      </p:to>
                                    </p:set>
                                    <p:anim calcmode="lin" valueType="num">
                                      <p:cBhvr additive="base">
                                        <p:cTn id="68" dur="500" fill="hold"/>
                                        <p:tgtEl>
                                          <p:spTgt spid="53"/>
                                        </p:tgtEl>
                                        <p:attrNameLst>
                                          <p:attrName>ppt_x</p:attrName>
                                        </p:attrNameLst>
                                      </p:cBhvr>
                                      <p:tavLst>
                                        <p:tav tm="0">
                                          <p:val>
                                            <p:strVal val="#ppt_x"/>
                                          </p:val>
                                        </p:tav>
                                        <p:tav tm="100000">
                                          <p:val>
                                            <p:strVal val="#ppt_x"/>
                                          </p:val>
                                        </p:tav>
                                      </p:tavLst>
                                    </p:anim>
                                    <p:anim calcmode="lin" valueType="num">
                                      <p:cBhvr additive="base">
                                        <p:cTn id="69" dur="500" fill="hold"/>
                                        <p:tgtEl>
                                          <p:spTgt spid="53"/>
                                        </p:tgtEl>
                                        <p:attrNameLst>
                                          <p:attrName>ppt_y</p:attrName>
                                        </p:attrNameLst>
                                      </p:cBhvr>
                                      <p:tavLst>
                                        <p:tav tm="0">
                                          <p:val>
                                            <p:strVal val="1+#ppt_h/2"/>
                                          </p:val>
                                        </p:tav>
                                        <p:tav tm="100000">
                                          <p:val>
                                            <p:strVal val="#ppt_y"/>
                                          </p:val>
                                        </p:tav>
                                      </p:tavLst>
                                    </p:anim>
                                  </p:childTnLst>
                                </p:cTn>
                              </p:par>
                              <p:par>
                                <p:cTn id="70" presetID="2" presetClass="entr" presetSubtype="4" decel="100000" fill="hold" grpId="0" nodeType="withEffect">
                                  <p:stCondLst>
                                    <p:cond delay="65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800"/>
                                  </p:stCondLst>
                                  <p:childTnLst>
                                    <p:set>
                                      <p:cBhvr>
                                        <p:cTn id="75" dur="1" fill="hold">
                                          <p:stCondLst>
                                            <p:cond delay="0"/>
                                          </p:stCondLst>
                                        </p:cTn>
                                        <p:tgtEl>
                                          <p:spTgt spid="51"/>
                                        </p:tgtEl>
                                        <p:attrNameLst>
                                          <p:attrName>style.visibility</p:attrName>
                                        </p:attrNameLst>
                                      </p:cBhvr>
                                      <p:to>
                                        <p:strVal val="visible"/>
                                      </p:to>
                                    </p:set>
                                    <p:anim calcmode="lin" valueType="num">
                                      <p:cBhvr additive="base">
                                        <p:cTn id="76" dur="500" fill="hold"/>
                                        <p:tgtEl>
                                          <p:spTgt spid="51"/>
                                        </p:tgtEl>
                                        <p:attrNameLst>
                                          <p:attrName>ppt_x</p:attrName>
                                        </p:attrNameLst>
                                      </p:cBhvr>
                                      <p:tavLst>
                                        <p:tav tm="0">
                                          <p:val>
                                            <p:strVal val="#ppt_x"/>
                                          </p:val>
                                        </p:tav>
                                        <p:tav tm="100000">
                                          <p:val>
                                            <p:strVal val="#ppt_x"/>
                                          </p:val>
                                        </p:tav>
                                      </p:tavLst>
                                    </p:anim>
                                    <p:anim calcmode="lin" valueType="num">
                                      <p:cBhvr additive="base">
                                        <p:cTn id="77" dur="500" fill="hold"/>
                                        <p:tgtEl>
                                          <p:spTgt spid="51"/>
                                        </p:tgtEl>
                                        <p:attrNameLst>
                                          <p:attrName>ppt_y</p:attrName>
                                        </p:attrNameLst>
                                      </p:cBhvr>
                                      <p:tavLst>
                                        <p:tav tm="0">
                                          <p:val>
                                            <p:strVal val="1+#ppt_h/2"/>
                                          </p:val>
                                        </p:tav>
                                        <p:tav tm="100000">
                                          <p:val>
                                            <p:strVal val="#ppt_y"/>
                                          </p:val>
                                        </p:tav>
                                      </p:tavLst>
                                    </p:anim>
                                  </p:childTnLst>
                                </p:cTn>
                              </p:par>
                              <p:par>
                                <p:cTn id="78" presetID="2" presetClass="entr" presetSubtype="4" decel="100000" fill="hold" grpId="0" nodeType="withEffect">
                                  <p:stCondLst>
                                    <p:cond delay="900"/>
                                  </p:stCondLst>
                                  <p:childTnLst>
                                    <p:set>
                                      <p:cBhvr>
                                        <p:cTn id="79" dur="1" fill="hold">
                                          <p:stCondLst>
                                            <p:cond delay="0"/>
                                          </p:stCondLst>
                                        </p:cTn>
                                        <p:tgtEl>
                                          <p:spTgt spid="52"/>
                                        </p:tgtEl>
                                        <p:attrNameLst>
                                          <p:attrName>style.visibility</p:attrName>
                                        </p:attrNameLst>
                                      </p:cBhvr>
                                      <p:to>
                                        <p:strVal val="visible"/>
                                      </p:to>
                                    </p:set>
                                    <p:anim calcmode="lin" valueType="num">
                                      <p:cBhvr additive="base">
                                        <p:cTn id="80" dur="500" fill="hold"/>
                                        <p:tgtEl>
                                          <p:spTgt spid="52"/>
                                        </p:tgtEl>
                                        <p:attrNameLst>
                                          <p:attrName>ppt_x</p:attrName>
                                        </p:attrNameLst>
                                      </p:cBhvr>
                                      <p:tavLst>
                                        <p:tav tm="0">
                                          <p:val>
                                            <p:strVal val="#ppt_x"/>
                                          </p:val>
                                        </p:tav>
                                        <p:tav tm="100000">
                                          <p:val>
                                            <p:strVal val="#ppt_x"/>
                                          </p:val>
                                        </p:tav>
                                      </p:tavLst>
                                    </p:anim>
                                    <p:anim calcmode="lin" valueType="num">
                                      <p:cBhvr additive="base">
                                        <p:cTn id="81" dur="500" fill="hold"/>
                                        <p:tgtEl>
                                          <p:spTgt spid="52"/>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additive="base">
                                        <p:cTn id="84" dur="500" fill="hold"/>
                                        <p:tgtEl>
                                          <p:spTgt spid="49"/>
                                        </p:tgtEl>
                                        <p:attrNameLst>
                                          <p:attrName>ppt_x</p:attrName>
                                        </p:attrNameLst>
                                      </p:cBhvr>
                                      <p:tavLst>
                                        <p:tav tm="0">
                                          <p:val>
                                            <p:strVal val="#ppt_x"/>
                                          </p:val>
                                        </p:tav>
                                        <p:tav tm="100000">
                                          <p:val>
                                            <p:strVal val="#ppt_x"/>
                                          </p:val>
                                        </p:tav>
                                      </p:tavLst>
                                    </p:anim>
                                    <p:anim calcmode="lin" valueType="num">
                                      <p:cBhvr additive="base">
                                        <p:cTn id="85" dur="500" fill="hold"/>
                                        <p:tgtEl>
                                          <p:spTgt spid="49"/>
                                        </p:tgtEl>
                                        <p:attrNameLst>
                                          <p:attrName>ppt_y</p:attrName>
                                        </p:attrNameLst>
                                      </p:cBhvr>
                                      <p:tavLst>
                                        <p:tav tm="0">
                                          <p:val>
                                            <p:strVal val="1+#ppt_h/2"/>
                                          </p:val>
                                        </p:tav>
                                        <p:tav tm="100000">
                                          <p:val>
                                            <p:strVal val="#ppt_y"/>
                                          </p:val>
                                        </p:tav>
                                      </p:tavLst>
                                    </p:anim>
                                  </p:childTnLst>
                                </p:cTn>
                              </p:par>
                              <p:par>
                                <p:cTn id="86" presetID="2" presetClass="entr" presetSubtype="4" decel="100000" fill="hold" grpId="0" nodeType="withEffect">
                                  <p:stCondLst>
                                    <p:cond delay="1100"/>
                                  </p:stCondLst>
                                  <p:childTnLst>
                                    <p:set>
                                      <p:cBhvr>
                                        <p:cTn id="87" dur="1" fill="hold">
                                          <p:stCondLst>
                                            <p:cond delay="0"/>
                                          </p:stCondLst>
                                        </p:cTn>
                                        <p:tgtEl>
                                          <p:spTgt spid="50"/>
                                        </p:tgtEl>
                                        <p:attrNameLst>
                                          <p:attrName>style.visibility</p:attrName>
                                        </p:attrNameLst>
                                      </p:cBhvr>
                                      <p:to>
                                        <p:strVal val="visible"/>
                                      </p:to>
                                    </p:set>
                                    <p:anim calcmode="lin" valueType="num">
                                      <p:cBhvr additive="base">
                                        <p:cTn id="88" dur="500" fill="hold"/>
                                        <p:tgtEl>
                                          <p:spTgt spid="50"/>
                                        </p:tgtEl>
                                        <p:attrNameLst>
                                          <p:attrName>ppt_x</p:attrName>
                                        </p:attrNameLst>
                                      </p:cBhvr>
                                      <p:tavLst>
                                        <p:tav tm="0">
                                          <p:val>
                                            <p:strVal val="#ppt_x"/>
                                          </p:val>
                                        </p:tav>
                                        <p:tav tm="100000">
                                          <p:val>
                                            <p:strVal val="#ppt_x"/>
                                          </p:val>
                                        </p:tav>
                                      </p:tavLst>
                                    </p:anim>
                                    <p:anim calcmode="lin" valueType="num">
                                      <p:cBhvr additive="base">
                                        <p:cTn id="89" dur="500" fill="hold"/>
                                        <p:tgtEl>
                                          <p:spTgt spid="50"/>
                                        </p:tgtEl>
                                        <p:attrNameLst>
                                          <p:attrName>ppt_y</p:attrName>
                                        </p:attrNameLst>
                                      </p:cBhvr>
                                      <p:tavLst>
                                        <p:tav tm="0">
                                          <p:val>
                                            <p:strVal val="1+#ppt_h/2"/>
                                          </p:val>
                                        </p:tav>
                                        <p:tav tm="100000">
                                          <p:val>
                                            <p:strVal val="#ppt_y"/>
                                          </p:val>
                                        </p:tav>
                                      </p:tavLst>
                                    </p:anim>
                                  </p:childTnLst>
                                </p:cTn>
                              </p:par>
                              <p:par>
                                <p:cTn id="90" presetID="2" presetClass="entr" presetSubtype="4" decel="100000" fill="hold" grpId="0" nodeType="withEffect">
                                  <p:stCondLst>
                                    <p:cond delay="130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500" fill="hold"/>
                                        <p:tgtEl>
                                          <p:spTgt spid="47"/>
                                        </p:tgtEl>
                                        <p:attrNameLst>
                                          <p:attrName>ppt_x</p:attrName>
                                        </p:attrNameLst>
                                      </p:cBhvr>
                                      <p:tavLst>
                                        <p:tav tm="0">
                                          <p:val>
                                            <p:strVal val="#ppt_x"/>
                                          </p:val>
                                        </p:tav>
                                        <p:tav tm="100000">
                                          <p:val>
                                            <p:strVal val="#ppt_x"/>
                                          </p:val>
                                        </p:tav>
                                      </p:tavLst>
                                    </p:anim>
                                    <p:anim calcmode="lin" valueType="num">
                                      <p:cBhvr additive="base">
                                        <p:cTn id="93" dur="500" fill="hold"/>
                                        <p:tgtEl>
                                          <p:spTgt spid="47"/>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1400"/>
                                  </p:stCondLst>
                                  <p:childTnLst>
                                    <p:set>
                                      <p:cBhvr>
                                        <p:cTn id="95" dur="1" fill="hold">
                                          <p:stCondLst>
                                            <p:cond delay="0"/>
                                          </p:stCondLst>
                                        </p:cTn>
                                        <p:tgtEl>
                                          <p:spTgt spid="48"/>
                                        </p:tgtEl>
                                        <p:attrNameLst>
                                          <p:attrName>style.visibility</p:attrName>
                                        </p:attrNameLst>
                                      </p:cBhvr>
                                      <p:to>
                                        <p:strVal val="visible"/>
                                      </p:to>
                                    </p:set>
                                    <p:anim calcmode="lin" valueType="num">
                                      <p:cBhvr additive="base">
                                        <p:cTn id="96" dur="500" fill="hold"/>
                                        <p:tgtEl>
                                          <p:spTgt spid="48"/>
                                        </p:tgtEl>
                                        <p:attrNameLst>
                                          <p:attrName>ppt_x</p:attrName>
                                        </p:attrNameLst>
                                      </p:cBhvr>
                                      <p:tavLst>
                                        <p:tav tm="0">
                                          <p:val>
                                            <p:strVal val="#ppt_x"/>
                                          </p:val>
                                        </p:tav>
                                        <p:tav tm="100000">
                                          <p:val>
                                            <p:strVal val="#ppt_x"/>
                                          </p:val>
                                        </p:tav>
                                      </p:tavLst>
                                    </p:anim>
                                    <p:anim calcmode="lin" valueType="num">
                                      <p:cBhvr additive="base">
                                        <p:cTn id="97" dur="500" fill="hold"/>
                                        <p:tgtEl>
                                          <p:spTgt spid="48"/>
                                        </p:tgtEl>
                                        <p:attrNameLst>
                                          <p:attrName>ppt_y</p:attrName>
                                        </p:attrNameLst>
                                      </p:cBhvr>
                                      <p:tavLst>
                                        <p:tav tm="0">
                                          <p:val>
                                            <p:strVal val="1+#ppt_h/2"/>
                                          </p:val>
                                        </p:tav>
                                        <p:tav tm="100000">
                                          <p:val>
                                            <p:strVal val="#ppt_y"/>
                                          </p:val>
                                        </p:tav>
                                      </p:tavLst>
                                    </p:anim>
                                  </p:childTnLst>
                                </p:cTn>
                              </p:par>
                              <p:par>
                                <p:cTn id="98" presetID="2" presetClass="entr" presetSubtype="4" decel="100000" fill="hold" grpId="0" nodeType="withEffect">
                                  <p:stCondLst>
                                    <p:cond delay="1500"/>
                                  </p:stCondLst>
                                  <p:childTnLst>
                                    <p:set>
                                      <p:cBhvr>
                                        <p:cTn id="99" dur="1" fill="hold">
                                          <p:stCondLst>
                                            <p:cond delay="0"/>
                                          </p:stCondLst>
                                        </p:cTn>
                                        <p:tgtEl>
                                          <p:spTgt spid="45"/>
                                        </p:tgtEl>
                                        <p:attrNameLst>
                                          <p:attrName>style.visibility</p:attrName>
                                        </p:attrNameLst>
                                      </p:cBhvr>
                                      <p:to>
                                        <p:strVal val="visible"/>
                                      </p:to>
                                    </p:set>
                                    <p:anim calcmode="lin" valueType="num">
                                      <p:cBhvr additive="base">
                                        <p:cTn id="100" dur="500" fill="hold"/>
                                        <p:tgtEl>
                                          <p:spTgt spid="45"/>
                                        </p:tgtEl>
                                        <p:attrNameLst>
                                          <p:attrName>ppt_x</p:attrName>
                                        </p:attrNameLst>
                                      </p:cBhvr>
                                      <p:tavLst>
                                        <p:tav tm="0">
                                          <p:val>
                                            <p:strVal val="#ppt_x"/>
                                          </p:val>
                                        </p:tav>
                                        <p:tav tm="100000">
                                          <p:val>
                                            <p:strVal val="#ppt_x"/>
                                          </p:val>
                                        </p:tav>
                                      </p:tavLst>
                                    </p:anim>
                                    <p:anim calcmode="lin" valueType="num">
                                      <p:cBhvr additive="base">
                                        <p:cTn id="101" dur="500" fill="hold"/>
                                        <p:tgtEl>
                                          <p:spTgt spid="45"/>
                                        </p:tgtEl>
                                        <p:attrNameLst>
                                          <p:attrName>ppt_y</p:attrName>
                                        </p:attrNameLst>
                                      </p:cBhvr>
                                      <p:tavLst>
                                        <p:tav tm="0">
                                          <p:val>
                                            <p:strVal val="1+#ppt_h/2"/>
                                          </p:val>
                                        </p:tav>
                                        <p:tav tm="100000">
                                          <p:val>
                                            <p:strVal val="#ppt_y"/>
                                          </p:val>
                                        </p:tav>
                                      </p:tavLst>
                                    </p:anim>
                                  </p:childTnLst>
                                </p:cTn>
                              </p:par>
                              <p:par>
                                <p:cTn id="102" presetID="2" presetClass="entr" presetSubtype="4" decel="100000" fill="hold" grpId="0" nodeType="withEffect">
                                  <p:stCondLst>
                                    <p:cond delay="1700"/>
                                  </p:stCondLst>
                                  <p:childTnLst>
                                    <p:set>
                                      <p:cBhvr>
                                        <p:cTn id="103" dur="1" fill="hold">
                                          <p:stCondLst>
                                            <p:cond delay="0"/>
                                          </p:stCondLst>
                                        </p:cTn>
                                        <p:tgtEl>
                                          <p:spTgt spid="46"/>
                                        </p:tgtEl>
                                        <p:attrNameLst>
                                          <p:attrName>style.visibility</p:attrName>
                                        </p:attrNameLst>
                                      </p:cBhvr>
                                      <p:to>
                                        <p:strVal val="visible"/>
                                      </p:to>
                                    </p:set>
                                    <p:anim calcmode="lin" valueType="num">
                                      <p:cBhvr additive="base">
                                        <p:cTn id="104" dur="500" fill="hold"/>
                                        <p:tgtEl>
                                          <p:spTgt spid="46"/>
                                        </p:tgtEl>
                                        <p:attrNameLst>
                                          <p:attrName>ppt_x</p:attrName>
                                        </p:attrNameLst>
                                      </p:cBhvr>
                                      <p:tavLst>
                                        <p:tav tm="0">
                                          <p:val>
                                            <p:strVal val="#ppt_x"/>
                                          </p:val>
                                        </p:tav>
                                        <p:tav tm="100000">
                                          <p:val>
                                            <p:strVal val="#ppt_x"/>
                                          </p:val>
                                        </p:tav>
                                      </p:tavLst>
                                    </p:anim>
                                    <p:anim calcmode="lin" valueType="num">
                                      <p:cBhvr additive="base">
                                        <p:cTn id="105" dur="500" fill="hold"/>
                                        <p:tgtEl>
                                          <p:spTgt spid="46"/>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1900"/>
                                  </p:stCondLst>
                                  <p:childTnLst>
                                    <p:set>
                                      <p:cBhvr>
                                        <p:cTn id="107" dur="1" fill="hold">
                                          <p:stCondLst>
                                            <p:cond delay="0"/>
                                          </p:stCondLst>
                                        </p:cTn>
                                        <p:tgtEl>
                                          <p:spTgt spid="43"/>
                                        </p:tgtEl>
                                        <p:attrNameLst>
                                          <p:attrName>style.visibility</p:attrName>
                                        </p:attrNameLst>
                                      </p:cBhvr>
                                      <p:to>
                                        <p:strVal val="visible"/>
                                      </p:to>
                                    </p:set>
                                    <p:anim calcmode="lin" valueType="num">
                                      <p:cBhvr additive="base">
                                        <p:cTn id="108" dur="500" fill="hold"/>
                                        <p:tgtEl>
                                          <p:spTgt spid="43"/>
                                        </p:tgtEl>
                                        <p:attrNameLst>
                                          <p:attrName>ppt_x</p:attrName>
                                        </p:attrNameLst>
                                      </p:cBhvr>
                                      <p:tavLst>
                                        <p:tav tm="0">
                                          <p:val>
                                            <p:strVal val="#ppt_x"/>
                                          </p:val>
                                        </p:tav>
                                        <p:tav tm="100000">
                                          <p:val>
                                            <p:strVal val="#ppt_x"/>
                                          </p:val>
                                        </p:tav>
                                      </p:tavLst>
                                    </p:anim>
                                    <p:anim calcmode="lin" valueType="num">
                                      <p:cBhvr additive="base">
                                        <p:cTn id="109" dur="500" fill="hold"/>
                                        <p:tgtEl>
                                          <p:spTgt spid="43"/>
                                        </p:tgtEl>
                                        <p:attrNameLst>
                                          <p:attrName>ppt_y</p:attrName>
                                        </p:attrNameLst>
                                      </p:cBhvr>
                                      <p:tavLst>
                                        <p:tav tm="0">
                                          <p:val>
                                            <p:strVal val="1+#ppt_h/2"/>
                                          </p:val>
                                        </p:tav>
                                        <p:tav tm="100000">
                                          <p:val>
                                            <p:strVal val="#ppt_y"/>
                                          </p:val>
                                        </p:tav>
                                      </p:tavLst>
                                    </p:anim>
                                  </p:childTnLst>
                                </p:cTn>
                              </p:par>
                              <p:par>
                                <p:cTn id="110" presetID="2" presetClass="entr" presetSubtype="4" decel="100000" fill="hold" grpId="0" nodeType="withEffect">
                                  <p:stCondLst>
                                    <p:cond delay="2000"/>
                                  </p:stCondLst>
                                  <p:childTnLst>
                                    <p:set>
                                      <p:cBhvr>
                                        <p:cTn id="111" dur="1" fill="hold">
                                          <p:stCondLst>
                                            <p:cond delay="0"/>
                                          </p:stCondLst>
                                        </p:cTn>
                                        <p:tgtEl>
                                          <p:spTgt spid="44"/>
                                        </p:tgtEl>
                                        <p:attrNameLst>
                                          <p:attrName>style.visibility</p:attrName>
                                        </p:attrNameLst>
                                      </p:cBhvr>
                                      <p:to>
                                        <p:strVal val="visible"/>
                                      </p:to>
                                    </p:set>
                                    <p:anim calcmode="lin" valueType="num">
                                      <p:cBhvr additive="base">
                                        <p:cTn id="112" dur="500" fill="hold"/>
                                        <p:tgtEl>
                                          <p:spTgt spid="44"/>
                                        </p:tgtEl>
                                        <p:attrNameLst>
                                          <p:attrName>ppt_x</p:attrName>
                                        </p:attrNameLst>
                                      </p:cBhvr>
                                      <p:tavLst>
                                        <p:tav tm="0">
                                          <p:val>
                                            <p:strVal val="#ppt_x"/>
                                          </p:val>
                                        </p:tav>
                                        <p:tav tm="100000">
                                          <p:val>
                                            <p:strVal val="#ppt_x"/>
                                          </p:val>
                                        </p:tav>
                                      </p:tavLst>
                                    </p:anim>
                                    <p:anim calcmode="lin" valueType="num">
                                      <p:cBhvr additive="base">
                                        <p:cTn id="1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2" grpId="0" animBg="1"/>
      <p:bldP spid="53" grpId="0" animBg="1"/>
      <p:bldP spid="54" grpId="0" animBg="1"/>
      <p:bldP spid="51" grpId="0" animBg="1"/>
      <p:bldP spid="52" grpId="0" animBg="1"/>
      <p:bldP spid="49" grpId="0" animBg="1"/>
      <p:bldP spid="50" grpId="0" animBg="1"/>
      <p:bldP spid="47" grpId="0" animBg="1"/>
      <p:bldP spid="48" grpId="0" animBg="1"/>
      <p:bldP spid="45" grpId="0" animBg="1"/>
      <p:bldP spid="46"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5943" y="-667818"/>
            <a:ext cx="12341918" cy="8213263"/>
          </a:xfrm>
          <a:prstGeom prst="rect">
            <a:avLst/>
          </a:prstGeom>
        </p:spPr>
      </p:pic>
      <p:pic>
        <p:nvPicPr>
          <p:cNvPr id="8" name="Picture 7"/>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saturation sat="0"/>
                    </a14:imgEffect>
                  </a14:imgLayer>
                </a14:imgProps>
              </a:ext>
              <a:ext uri="{28A0092B-C50C-407E-A947-70E740481C1C}">
                <a14:useLocalDpi xmlns:a14="http://schemas.microsoft.com/office/drawing/2010/main"/>
              </a:ext>
            </a:extLst>
          </a:blip>
          <a:stretch>
            <a:fillRect/>
          </a:stretch>
        </p:blipFill>
        <p:spPr>
          <a:xfrm>
            <a:off x="-1485943" y="-1355061"/>
            <a:ext cx="12356869" cy="8221287"/>
          </a:xfrm>
          <a:prstGeom prst="rect">
            <a:avLst/>
          </a:prstGeom>
          <a:noFill/>
          <a:ln>
            <a:noFill/>
          </a:ln>
        </p:spPr>
      </p:pic>
      <p:sp>
        <p:nvSpPr>
          <p:cNvPr id="37" name="Rectangle 3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07008" y="4387472"/>
            <a:ext cx="8912964" cy="1815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14300" y="3693013"/>
            <a:ext cx="8912964" cy="696244"/>
          </a:xfrm>
          <a:prstGeom prst="rect">
            <a:avLst/>
          </a:prstGeom>
          <a:solidFill>
            <a:srgbClr val="D8192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rtl="1"/>
            <a:r>
              <a:rPr lang="ar-QA" sz="2800" b="1" dirty="0">
                <a:solidFill>
                  <a:prstClr val="white"/>
                </a:solidFill>
                <a:latin typeface="Tahoma" panose="020B0604030504040204" pitchFamily="34" charset="0"/>
                <a:ea typeface="Tahoma" panose="020B0604030504040204" pitchFamily="34" charset="0"/>
                <a:cs typeface="Tahoma" panose="020B0604030504040204" pitchFamily="34" charset="0"/>
              </a:rPr>
              <a:t>الشركات الإستراتيجية</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986892" y="4608580"/>
            <a:ext cx="6919000" cy="705897"/>
            <a:chOff x="986892" y="4608580"/>
            <a:chExt cx="6919000" cy="705897"/>
          </a:xfrm>
        </p:grpSpPr>
        <p:pic>
          <p:nvPicPr>
            <p:cNvPr id="35" name="Picture 2" descr="http://malomatia.com/getattachment/cfb8609f-e4e6-482a-aada-b6ce7514d282/Microsoft.aspx"/>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86892" y="4624156"/>
              <a:ext cx="1062706" cy="5510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malomatia.com/getattachment/d916f2cc-1137-4760-9948-b002398e2173/IBM.as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9612" y="4623821"/>
              <a:ext cx="1331976" cy="6906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malomatia.com/getattachment/38a36778-8471-41ad-8fbb-8ad3daf5ff3f/Oracle.aspx"/>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087382" y="4608580"/>
              <a:ext cx="1231750" cy="63868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ttp://malomatia.com/getattachment/10ea4503-53fc-4780-8506-6638b08a2b3e/CSC.aspx"/>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564926" y="4684781"/>
              <a:ext cx="1062706" cy="55103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http://malomatia.com/getattachment/d5659f6f-f16e-4b6c-a00c-7c8550e88bd0/Raya.aspx"/>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24889" r="24741"/>
            <a:stretch/>
          </p:blipFill>
          <p:spPr bwMode="auto">
            <a:xfrm>
              <a:off x="7281746" y="4653757"/>
              <a:ext cx="624146" cy="6425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28750" y="5182284"/>
            <a:ext cx="7155628" cy="958108"/>
            <a:chOff x="928750" y="5182284"/>
            <a:chExt cx="7155628" cy="958108"/>
          </a:xfrm>
        </p:grpSpPr>
        <p:pic>
          <p:nvPicPr>
            <p:cNvPr id="41" name="Picture 10" descr="http://malomatia.com/getattachment/f543cf55-5d04-4237-b9c7-16846e488842/MARCH7.aspx"/>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428839" y="5385821"/>
              <a:ext cx="1062706" cy="5510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http://malomatia.com/getattachment/b932ab75-efdb-4bef-87e2-e82846035317/Net-Wave.aspx"/>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928750" y="5385821"/>
              <a:ext cx="1062706" cy="55103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519291" y="5182284"/>
              <a:ext cx="958108" cy="9581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4210658" y="5385821"/>
              <a:ext cx="547259" cy="55103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descr="http://malomatia.com/getattachment/e075acec-11b7-4b37-8e14-a2b4e5e70daa/QCS.aspx"/>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7021672" y="5385821"/>
              <a:ext cx="1062706" cy="551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07008" y="6202680"/>
            <a:ext cx="8920256" cy="447683"/>
            <a:chOff x="107008" y="6202680"/>
            <a:chExt cx="8920256" cy="447683"/>
          </a:xfrm>
        </p:grpSpPr>
        <p:sp>
          <p:nvSpPr>
            <p:cNvPr id="62" name="Rectangle 61"/>
            <p:cNvSpPr/>
            <p:nvPr/>
          </p:nvSpPr>
          <p:spPr>
            <a:xfrm>
              <a:off x="7671076"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الخدمات المدارة</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7671076"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4" name="Rectangle 63"/>
            <p:cNvSpPr/>
            <p:nvPr/>
          </p:nvSpPr>
          <p:spPr>
            <a:xfrm>
              <a:off x="6158264"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التطبيقات</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5" name="Rectangle 64"/>
            <p:cNvSpPr/>
            <p:nvPr/>
          </p:nvSpPr>
          <p:spPr>
            <a:xfrm>
              <a:off x="6158264"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6" name="Rectangle 65"/>
            <p:cNvSpPr/>
            <p:nvPr/>
          </p:nvSpPr>
          <p:spPr>
            <a:xfrm>
              <a:off x="4645450"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التحليلات</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Rectangle 66"/>
            <p:cNvSpPr/>
            <p:nvPr/>
          </p:nvSpPr>
          <p:spPr>
            <a:xfrm>
              <a:off x="4645450"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Rectangle 67"/>
            <p:cNvSpPr/>
            <p:nvPr/>
          </p:nvSpPr>
          <p:spPr>
            <a:xfrm>
              <a:off x="3132636"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التدريب الالكتروني</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Rectangle 68"/>
            <p:cNvSpPr/>
            <p:nvPr/>
          </p:nvSpPr>
          <p:spPr>
            <a:xfrm>
              <a:off x="3132636"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0" name="Rectangle 69"/>
            <p:cNvSpPr/>
            <p:nvPr/>
          </p:nvSpPr>
          <p:spPr>
            <a:xfrm>
              <a:off x="1619822"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مركز الاتصال</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1" name="Rectangle 70"/>
            <p:cNvSpPr/>
            <p:nvPr/>
          </p:nvSpPr>
          <p:spPr>
            <a:xfrm>
              <a:off x="1619822"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2" name="Rectangle 71"/>
            <p:cNvSpPr/>
            <p:nvPr/>
          </p:nvSpPr>
          <p:spPr>
            <a:xfrm>
              <a:off x="107008" y="6202680"/>
              <a:ext cx="1356188" cy="385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Y" sz="1200" dirty="0">
                  <a:solidFill>
                    <a:schemeClr val="bg1"/>
                  </a:solidFill>
                  <a:latin typeface="Tahoma" panose="020B0604030504040204" pitchFamily="34" charset="0"/>
                  <a:ea typeface="Tahoma" panose="020B0604030504040204" pitchFamily="34" charset="0"/>
                  <a:cs typeface="Tahoma" panose="020B0604030504040204" pitchFamily="34" charset="0"/>
                </a:rPr>
                <a:t>الأمن</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3" name="Rectangle 72"/>
            <p:cNvSpPr/>
            <p:nvPr/>
          </p:nvSpPr>
          <p:spPr>
            <a:xfrm>
              <a:off x="107008" y="6596860"/>
              <a:ext cx="1356188" cy="53503"/>
            </a:xfrm>
            <a:prstGeom prst="rect">
              <a:avLst/>
            </a:prstGeom>
            <a:solidFill>
              <a:srgbClr val="F648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8" name="Group 37"/>
          <p:cNvGrpSpPr/>
          <p:nvPr/>
        </p:nvGrpSpPr>
        <p:grpSpPr>
          <a:xfrm>
            <a:off x="322263" y="1"/>
            <a:ext cx="1429944" cy="991240"/>
            <a:chOff x="7086600" y="1"/>
            <a:chExt cx="1429944" cy="991240"/>
          </a:xfrm>
        </p:grpSpPr>
        <p:sp>
          <p:nvSpPr>
            <p:cNvPr id="47" name="Rectangle 46"/>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1991287306"/>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47" presetClass="exit" presetSubtype="0" fill="hold" grpId="0" nodeType="withEffect">
                                  <p:stCondLst>
                                    <p:cond delay="0"/>
                                  </p:stCondLst>
                                  <p:childTnLst>
                                    <p:animEffect transition="out" filter="fade">
                                      <p:cBhvr>
                                        <p:cTn id="10" dur="500"/>
                                        <p:tgtEl>
                                          <p:spTgt spid="6"/>
                                        </p:tgtEl>
                                      </p:cBhvr>
                                    </p:animEffect>
                                    <p:anim calcmode="lin" valueType="num">
                                      <p:cBhvr>
                                        <p:cTn id="11" dur="500"/>
                                        <p:tgtEl>
                                          <p:spTgt spid="6"/>
                                        </p:tgtEl>
                                        <p:attrNameLst>
                                          <p:attrName>ppt_x</p:attrName>
                                        </p:attrNameLst>
                                      </p:cBhvr>
                                      <p:tavLst>
                                        <p:tav tm="0">
                                          <p:val>
                                            <p:strVal val="ppt_x"/>
                                          </p:val>
                                        </p:tav>
                                        <p:tav tm="100000">
                                          <p:val>
                                            <p:strVal val="ppt_x"/>
                                          </p:val>
                                        </p:tav>
                                      </p:tavLst>
                                    </p:anim>
                                    <p:anim calcmode="lin" valueType="num">
                                      <p:cBhvr>
                                        <p:cTn id="12" dur="500"/>
                                        <p:tgtEl>
                                          <p:spTgt spid="6"/>
                                        </p:tgtEl>
                                        <p:attrNameLst>
                                          <p:attrName>ppt_y</p:attrName>
                                        </p:attrNameLst>
                                      </p:cBhvr>
                                      <p:tavLst>
                                        <p:tav tm="0">
                                          <p:val>
                                            <p:strVal val="ppt_y"/>
                                          </p:val>
                                        </p:tav>
                                        <p:tav tm="100000">
                                          <p:val>
                                            <p:strVal val="ppt_y-.1"/>
                                          </p:val>
                                        </p:tav>
                                      </p:tavLst>
                                    </p:anim>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0-ppt_w/2"/>
                                          </p:val>
                                        </p:tav>
                                      </p:tavLst>
                                    </p:anim>
                                    <p:anim calcmode="lin" valueType="num">
                                      <p:cBhvr additive="base">
                                        <p:cTn id="19" dur="500"/>
                                        <p:tgtEl>
                                          <p:spTgt spid="4"/>
                                        </p:tgtEl>
                                        <p:attrNameLst>
                                          <p:attrName>ppt_y</p:attrName>
                                        </p:attrNameLst>
                                      </p:cBhvr>
                                      <p:tavLst>
                                        <p:tav tm="0">
                                          <p:val>
                                            <p:strVal val="ppt_y"/>
                                          </p:val>
                                        </p:tav>
                                        <p:tav tm="100000">
                                          <p:val>
                                            <p:strVal val="ppt_y"/>
                                          </p:val>
                                        </p:tav>
                                      </p:tavLst>
                                    </p:anim>
                                    <p:set>
                                      <p:cBhvr>
                                        <p:cTn id="20" dur="1" fill="hold">
                                          <p:stCondLst>
                                            <p:cond delay="499"/>
                                          </p:stCondLst>
                                        </p:cTn>
                                        <p:tgtEl>
                                          <p:spTgt spid="4"/>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500"/>
                                        <p:tgtEl>
                                          <p:spTgt spid="14"/>
                                        </p:tgtEl>
                                        <p:attrNameLst>
                                          <p:attrName>ppt_x</p:attrName>
                                        </p:attrNameLst>
                                      </p:cBhvr>
                                      <p:tavLst>
                                        <p:tav tm="0">
                                          <p:val>
                                            <p:strVal val="ppt_x"/>
                                          </p:val>
                                        </p:tav>
                                        <p:tav tm="100000">
                                          <p:val>
                                            <p:strVal val="1+ppt_w/2"/>
                                          </p:val>
                                        </p:tav>
                                      </p:tavLst>
                                    </p:anim>
                                    <p:anim calcmode="lin" valueType="num">
                                      <p:cBhvr additive="base">
                                        <p:cTn id="23" dur="500"/>
                                        <p:tgtEl>
                                          <p:spTgt spid="14"/>
                                        </p:tgtEl>
                                        <p:attrNameLst>
                                          <p:attrName>ppt_y</p:attrName>
                                        </p:attrNameLst>
                                      </p:cBhvr>
                                      <p:tavLst>
                                        <p:tav tm="0">
                                          <p:val>
                                            <p:strVal val="ppt_y"/>
                                          </p:val>
                                        </p:tav>
                                        <p:tav tm="100000">
                                          <p:val>
                                            <p:strVal val="ppt_y"/>
                                          </p:val>
                                        </p:tav>
                                      </p:tavLst>
                                    </p:anim>
                                    <p:set>
                                      <p:cBhvr>
                                        <p:cTn id="24" dur="1" fill="hold">
                                          <p:stCondLst>
                                            <p:cond delay="499"/>
                                          </p:stCondLst>
                                        </p:cTn>
                                        <p:tgtEl>
                                          <p:spTgt spid="14"/>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500"/>
                                        <p:tgtEl>
                                          <p:spTgt spid="17"/>
                                        </p:tgtEl>
                                      </p:cBhvr>
                                    </p:animEffect>
                                    <p:anim calcmode="lin" valueType="num">
                                      <p:cBhvr>
                                        <p:cTn id="27" dur="500"/>
                                        <p:tgtEl>
                                          <p:spTgt spid="17"/>
                                        </p:tgtEl>
                                        <p:attrNameLst>
                                          <p:attrName>ppt_x</p:attrName>
                                        </p:attrNameLst>
                                      </p:cBhvr>
                                      <p:tavLst>
                                        <p:tav tm="0">
                                          <p:val>
                                            <p:strVal val="ppt_x"/>
                                          </p:val>
                                        </p:tav>
                                        <p:tav tm="100000">
                                          <p:val>
                                            <p:strVal val="ppt_x"/>
                                          </p:val>
                                        </p:tav>
                                      </p:tavLst>
                                    </p:anim>
                                    <p:anim calcmode="lin" valueType="num">
                                      <p:cBhvr>
                                        <p:cTn id="28" dur="500"/>
                                        <p:tgtEl>
                                          <p:spTgt spid="17"/>
                                        </p:tgtEl>
                                        <p:attrNameLst>
                                          <p:attrName>ppt_y</p:attrName>
                                        </p:attrNameLst>
                                      </p:cBhvr>
                                      <p:tavLst>
                                        <p:tav tm="0">
                                          <p:val>
                                            <p:strVal val="ppt_y"/>
                                          </p:val>
                                        </p:tav>
                                        <p:tav tm="100000">
                                          <p:val>
                                            <p:strVal val="ppt_y+.1"/>
                                          </p:val>
                                        </p:tav>
                                      </p:tavLst>
                                    </p:anim>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67931" y="2935644"/>
            <a:ext cx="2278089" cy="1200329"/>
          </a:xfrm>
          <a:prstGeom prst="rect">
            <a:avLst/>
          </a:prstGeom>
        </p:spPr>
        <p:txBody>
          <a:bodyPr wrap="square">
            <a:spAutoFit/>
          </a:bodyPr>
          <a:lstStyle/>
          <a:p>
            <a:pPr rtl="1"/>
            <a:r>
              <a:rPr lang="ar-QA" sz="3600" b="1" dirty="0">
                <a:solidFill>
                  <a:srgbClr val="C00000"/>
                </a:solidFill>
                <a:latin typeface="Tahoma" panose="020B0604030504040204" pitchFamily="34" charset="0"/>
                <a:ea typeface="Tahoma" panose="020B0604030504040204" pitchFamily="34" charset="0"/>
                <a:cs typeface="Tahoma" panose="020B0604030504040204" pitchFamily="34" charset="0"/>
              </a:rPr>
              <a:t>عملاؤنا وإنجازاتنا</a:t>
            </a:r>
            <a:endPar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2994857" y="3159564"/>
            <a:ext cx="728639" cy="728639"/>
          </a:xfrm>
          <a:prstGeom prst="ellipse">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8" name="Rectangle 67"/>
          <p:cNvSpPr/>
          <p:nvPr/>
        </p:nvSpPr>
        <p:spPr>
          <a:xfrm>
            <a:off x="0" y="-226858"/>
            <a:ext cx="9144000" cy="176932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9" name="Rectangle 68"/>
          <p:cNvSpPr/>
          <p:nvPr/>
        </p:nvSpPr>
        <p:spPr>
          <a:xfrm>
            <a:off x="0" y="6516865"/>
            <a:ext cx="9144000" cy="341135"/>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0" name="Oval 69"/>
          <p:cNvSpPr/>
          <p:nvPr/>
        </p:nvSpPr>
        <p:spPr>
          <a:xfrm>
            <a:off x="5867612" y="270561"/>
            <a:ext cx="801503" cy="80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7" name="Rectangle 76"/>
          <p:cNvSpPr/>
          <p:nvPr/>
        </p:nvSpPr>
        <p:spPr>
          <a:xfrm>
            <a:off x="6430917" y="149977"/>
            <a:ext cx="2523845" cy="1200329"/>
          </a:xfrm>
          <a:prstGeom prst="rect">
            <a:avLst/>
          </a:prstGeom>
        </p:spPr>
        <p:txBody>
          <a:bodyPr wrap="square">
            <a:spAutoFit/>
          </a:bodyPr>
          <a:lstStyle/>
          <a:p>
            <a:pPr algn="r" rtl="1"/>
            <a:r>
              <a:rPr lang="ar-QA" sz="3600" b="1" dirty="0">
                <a:solidFill>
                  <a:prstClr val="white"/>
                </a:solidFill>
                <a:latin typeface="Tahoma" panose="020B0604030504040204" pitchFamily="34" charset="0"/>
                <a:ea typeface="Tahoma" panose="020B0604030504040204" pitchFamily="34" charset="0"/>
                <a:cs typeface="Tahoma" panose="020B0604030504040204" pitchFamily="34" charset="0"/>
              </a:rPr>
              <a:t>عملاؤنا وإ</a:t>
            </a:r>
            <a:r>
              <a:rPr lang="ar-SA" sz="3600" b="1" dirty="0">
                <a:solidFill>
                  <a:prstClr val="white"/>
                </a:solidFill>
                <a:latin typeface="Tahoma" panose="020B0604030504040204" pitchFamily="34" charset="0"/>
                <a:ea typeface="Tahoma" panose="020B0604030504040204" pitchFamily="34" charset="0"/>
                <a:cs typeface="Tahoma" panose="020B0604030504040204" pitchFamily="34" charset="0"/>
              </a:rPr>
              <a:t>نجازات</a:t>
            </a:r>
            <a:r>
              <a:rPr lang="ar-QA" sz="3600" b="1" dirty="0">
                <a:solidFill>
                  <a:prstClr val="white"/>
                </a:solidFill>
                <a:latin typeface="Tahoma" panose="020B0604030504040204" pitchFamily="34" charset="0"/>
                <a:ea typeface="Tahoma" panose="020B0604030504040204" pitchFamily="34" charset="0"/>
                <a:cs typeface="Tahoma" panose="020B0604030504040204" pitchFamily="34" charset="0"/>
              </a:rPr>
              <a:t>نا</a:t>
            </a:r>
            <a:endPar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67" name="Picture 6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6087387" y="429576"/>
            <a:ext cx="420102" cy="421358"/>
          </a:xfrm>
          <a:prstGeom prst="rect">
            <a:avLst/>
          </a:prstGeom>
        </p:spPr>
      </p:pic>
      <p:grpSp>
        <p:nvGrpSpPr>
          <p:cNvPr id="57" name="Group 56"/>
          <p:cNvGrpSpPr/>
          <p:nvPr/>
        </p:nvGrpSpPr>
        <p:grpSpPr>
          <a:xfrm>
            <a:off x="322263" y="1"/>
            <a:ext cx="1429944" cy="991240"/>
            <a:chOff x="7086600" y="1"/>
            <a:chExt cx="1429944" cy="991240"/>
          </a:xfrm>
        </p:grpSpPr>
        <p:sp>
          <p:nvSpPr>
            <p:cNvPr id="58" name="Rectangle 57"/>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60" name="Picture 59"/>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3172495" y="3302026"/>
            <a:ext cx="420102" cy="421358"/>
          </a:xfrm>
          <a:prstGeom prst="rect">
            <a:avLst/>
          </a:prstGeom>
        </p:spPr>
      </p:pic>
      <p:grpSp>
        <p:nvGrpSpPr>
          <p:cNvPr id="66" name="Group 65"/>
          <p:cNvGrpSpPr/>
          <p:nvPr/>
        </p:nvGrpSpPr>
        <p:grpSpPr>
          <a:xfrm>
            <a:off x="1425037" y="1654003"/>
            <a:ext cx="7884056" cy="1126550"/>
            <a:chOff x="344965" y="1559552"/>
            <a:chExt cx="7884056" cy="1126550"/>
          </a:xfrm>
        </p:grpSpPr>
        <p:pic>
          <p:nvPicPr>
            <p:cNvPr id="71" name="Picture 21" descr="ministry of justice.ai"/>
            <p:cNvPicPr>
              <a:picLocks noChangeAspect="1"/>
            </p:cNvPicPr>
            <p:nvPr/>
          </p:nvPicPr>
          <p:blipFill>
            <a:blip r:embed="rId6" cstate="print">
              <a:extLst>
                <a:ext uri="{28A0092B-C50C-407E-A947-70E740481C1C}">
                  <a14:useLocalDpi xmlns:a14="http://schemas.microsoft.com/office/drawing/2010/main" val="0"/>
                </a:ext>
              </a:extLst>
            </a:blip>
            <a:srcRect l="29123" t="10672" r="25618" b="18024"/>
            <a:stretch>
              <a:fillRect/>
            </a:stretch>
          </p:blipFill>
          <p:spPr bwMode="auto">
            <a:xfrm>
              <a:off x="4316926" y="1926758"/>
              <a:ext cx="692727" cy="71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 descr="gatar business.ai"/>
            <p:cNvPicPr>
              <a:picLocks noChangeAspect="1"/>
            </p:cNvPicPr>
            <p:nvPr/>
          </p:nvPicPr>
          <p:blipFill>
            <a:blip r:embed="rId7" cstate="print">
              <a:extLst>
                <a:ext uri="{28A0092B-C50C-407E-A947-70E740481C1C}">
                  <a14:useLocalDpi xmlns:a14="http://schemas.microsoft.com/office/drawing/2010/main" val="0"/>
                </a:ext>
              </a:extLst>
            </a:blip>
            <a:srcRect l="24287" r="27750" b="29530"/>
            <a:stretch>
              <a:fillRect/>
            </a:stretch>
          </p:blipFill>
          <p:spPr bwMode="auto">
            <a:xfrm>
              <a:off x="3492182" y="1936808"/>
              <a:ext cx="722231" cy="69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3" descr="ministry of justice222.ai"/>
            <p:cNvPicPr>
              <a:picLocks noChangeAspect="1"/>
            </p:cNvPicPr>
            <p:nvPr/>
          </p:nvPicPr>
          <p:blipFill>
            <a:blip r:embed="rId8" cstate="print">
              <a:extLst>
                <a:ext uri="{28A0092B-C50C-407E-A947-70E740481C1C}">
                  <a14:useLocalDpi xmlns:a14="http://schemas.microsoft.com/office/drawing/2010/main" val="0"/>
                </a:ext>
              </a:extLst>
            </a:blip>
            <a:srcRect l="31860" t="17664" r="22171" b="19765"/>
            <a:stretch>
              <a:fillRect/>
            </a:stretch>
          </p:blipFill>
          <p:spPr bwMode="auto">
            <a:xfrm>
              <a:off x="2679465" y="1970532"/>
              <a:ext cx="703139" cy="6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101223" y="1986250"/>
              <a:ext cx="592679" cy="59267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504195" y="1957462"/>
              <a:ext cx="622721" cy="65025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9"/>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209679" y="1983096"/>
              <a:ext cx="603424" cy="59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25"/>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785472" y="1980133"/>
              <a:ext cx="621486" cy="604913"/>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8" descr="Related imag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570" r="25804"/>
            <a:stretch/>
          </p:blipFill>
          <p:spPr bwMode="auto">
            <a:xfrm>
              <a:off x="1943968" y="1901920"/>
              <a:ext cx="704074" cy="78418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 descr="Image result for ministry of foreign affairs qata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0172" y="1948210"/>
              <a:ext cx="659509" cy="659509"/>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 descr="Supreme Judiciary Council"/>
            <p:cNvPicPr>
              <a:picLocks noChangeAspect="1" noChangeArrowheads="1"/>
            </p:cNvPicPr>
            <p:nvPr/>
          </p:nvPicPr>
          <p:blipFill rotWithShape="1">
            <a:blip r:embed="rId15">
              <a:extLst>
                <a:ext uri="{28A0092B-C50C-407E-A947-70E740481C1C}">
                  <a14:useLocalDpi xmlns:a14="http://schemas.microsoft.com/office/drawing/2010/main" val="0"/>
                </a:ext>
              </a:extLst>
            </a:blip>
            <a:srcRect r="20565"/>
            <a:stretch/>
          </p:blipFill>
          <p:spPr bwMode="auto">
            <a:xfrm>
              <a:off x="344965" y="1839562"/>
              <a:ext cx="735170" cy="803722"/>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Group 126"/>
            <p:cNvGrpSpPr/>
            <p:nvPr/>
          </p:nvGrpSpPr>
          <p:grpSpPr>
            <a:xfrm>
              <a:off x="6717137" y="1559552"/>
              <a:ext cx="1511884" cy="370724"/>
              <a:chOff x="6717137" y="1559552"/>
              <a:chExt cx="1511884" cy="370724"/>
            </a:xfrm>
          </p:grpSpPr>
          <p:sp>
            <p:nvSpPr>
              <p:cNvPr id="128" name="Parallelogram 127"/>
              <p:cNvSpPr/>
              <p:nvPr/>
            </p:nvSpPr>
            <p:spPr>
              <a:xfrm>
                <a:off x="6717137" y="1559552"/>
                <a:ext cx="1511884" cy="342368"/>
              </a:xfrm>
              <a:prstGeom prst="parallelogram">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29" name="TextBox 128"/>
              <p:cNvSpPr txBox="1"/>
              <p:nvPr/>
            </p:nvSpPr>
            <p:spPr>
              <a:xfrm>
                <a:off x="6866085" y="1560944"/>
                <a:ext cx="1066318" cy="369332"/>
              </a:xfrm>
              <a:prstGeom prst="rect">
                <a:avLst/>
              </a:prstGeom>
              <a:noFill/>
            </p:spPr>
            <p:txBody>
              <a:bodyPr wrap="none" rtlCol="0">
                <a:spAutoFit/>
              </a:bodyPr>
              <a:lstStyle/>
              <a:p>
                <a:r>
                  <a:rPr lang="ar-AE" b="1" dirty="0">
                    <a:solidFill>
                      <a:schemeClr val="bg1"/>
                    </a:solidFill>
                    <a:latin typeface="Tahoma" panose="020B0604030504040204" pitchFamily="34" charset="0"/>
                    <a:ea typeface="Tahoma" panose="020B0604030504040204" pitchFamily="34" charset="0"/>
                    <a:cs typeface="Tahoma" panose="020B0604030504040204" pitchFamily="34" charset="0"/>
                  </a:rPr>
                  <a:t>الحكومة</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61" name="Group 60"/>
          <p:cNvGrpSpPr/>
          <p:nvPr/>
        </p:nvGrpSpPr>
        <p:grpSpPr>
          <a:xfrm>
            <a:off x="697948" y="2578371"/>
            <a:ext cx="6992936" cy="2386714"/>
            <a:chOff x="2670385" y="6469218"/>
            <a:chExt cx="6992936" cy="2386714"/>
          </a:xfrm>
        </p:grpSpPr>
        <p:sp>
          <p:nvSpPr>
            <p:cNvPr id="62" name="Rectangle 61"/>
            <p:cNvSpPr/>
            <p:nvPr/>
          </p:nvSpPr>
          <p:spPr>
            <a:xfrm>
              <a:off x="6615321" y="6469218"/>
              <a:ext cx="3048000" cy="830997"/>
            </a:xfrm>
            <a:prstGeom prst="rect">
              <a:avLst/>
            </a:prstGeom>
          </p:spPr>
          <p:txBody>
            <a:bodyPr wrap="square">
              <a:spAutoFit/>
            </a:bodyPr>
            <a:lstStyle/>
            <a:p>
              <a:pPr algn="ctr"/>
              <a:r>
                <a:rPr lang="ar-AE" sz="4800" b="1" dirty="0">
                  <a:solidFill>
                    <a:srgbClr val="595959"/>
                  </a:solidFill>
                  <a:latin typeface="Tahoma" panose="020B0604030504040204" pitchFamily="34" charset="0"/>
                  <a:ea typeface="Tahoma" panose="020B0604030504040204" pitchFamily="34" charset="0"/>
                  <a:cs typeface="Tahoma" panose="020B0604030504040204" pitchFamily="34" charset="0"/>
                </a:rPr>
                <a:t>أكثر من </a:t>
              </a:r>
              <a:endParaRPr lang="en-US" sz="4800" b="1" dirty="0">
                <a:solidFill>
                  <a:srgbClr val="595959"/>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6485862" y="6993884"/>
              <a:ext cx="3085929" cy="1862048"/>
            </a:xfrm>
            <a:prstGeom prst="rect">
              <a:avLst/>
            </a:prstGeom>
          </p:spPr>
          <p:txBody>
            <a:bodyPr wrap="square">
              <a:spAutoFit/>
            </a:bodyPr>
            <a:lstStyle/>
            <a:p>
              <a:pPr algn="ctr"/>
              <a:r>
                <a:rPr lang="en-US" sz="11500" b="1" dirty="0">
                  <a:solidFill>
                    <a:srgbClr val="D81921"/>
                  </a:solidFill>
                  <a:latin typeface="Tahoma" panose="020B0604030504040204" pitchFamily="34" charset="0"/>
                  <a:ea typeface="Tahoma" panose="020B0604030504040204" pitchFamily="34" charset="0"/>
                  <a:cs typeface="Tahoma" panose="020B0604030504040204" pitchFamily="34" charset="0"/>
                </a:rPr>
                <a:t>200</a:t>
              </a:r>
              <a:endParaRPr lang="en-US" sz="4800" dirty="0">
                <a:solidFill>
                  <a:srgbClr val="595959"/>
                </a:solidFill>
                <a:latin typeface="Tahoma" panose="020B0604030504040204" pitchFamily="34" charset="0"/>
                <a:ea typeface="Tahoma" panose="020B0604030504040204" pitchFamily="34" charset="0"/>
                <a:cs typeface="Tahoma" panose="020B0604030504040204" pitchFamily="34" charset="0"/>
              </a:endParaRPr>
            </a:p>
          </p:txBody>
        </p:sp>
        <p:sp>
          <p:nvSpPr>
            <p:cNvPr id="64" name="Rectangle 63"/>
            <p:cNvSpPr/>
            <p:nvPr/>
          </p:nvSpPr>
          <p:spPr>
            <a:xfrm>
              <a:off x="3921740" y="6986193"/>
              <a:ext cx="2884968" cy="1015663"/>
            </a:xfrm>
            <a:prstGeom prst="rect">
              <a:avLst/>
            </a:prstGeom>
          </p:spPr>
          <p:txBody>
            <a:bodyPr wrap="square">
              <a:spAutoFit/>
            </a:bodyPr>
            <a:lstStyle/>
            <a:p>
              <a:pPr algn="ctr"/>
              <a:r>
                <a:rPr lang="ar-AE" sz="6000" b="1" dirty="0">
                  <a:solidFill>
                    <a:srgbClr val="D81921"/>
                  </a:solidFill>
                  <a:latin typeface="Tahoma" panose="020B0604030504040204" pitchFamily="34" charset="0"/>
                  <a:ea typeface="Tahoma" panose="020B0604030504040204" pitchFamily="34" charset="0"/>
                  <a:cs typeface="Tahoma" panose="020B0604030504040204" pitchFamily="34" charset="0"/>
                </a:rPr>
                <a:t>مشروع</a:t>
              </a:r>
              <a:endParaRPr lang="en-US" sz="2400" dirty="0">
                <a:solidFill>
                  <a:srgbClr val="595959"/>
                </a:solidFill>
                <a:latin typeface="Tahoma" panose="020B0604030504040204" pitchFamily="34" charset="0"/>
                <a:ea typeface="Tahoma" panose="020B0604030504040204" pitchFamily="34" charset="0"/>
                <a:cs typeface="Tahoma" panose="020B0604030504040204" pitchFamily="34" charset="0"/>
              </a:endParaRPr>
            </a:p>
          </p:txBody>
        </p:sp>
        <p:sp>
          <p:nvSpPr>
            <p:cNvPr id="65" name="Rectangle 64"/>
            <p:cNvSpPr/>
            <p:nvPr/>
          </p:nvSpPr>
          <p:spPr>
            <a:xfrm>
              <a:off x="2670385" y="7778864"/>
              <a:ext cx="4106234" cy="1015663"/>
            </a:xfrm>
            <a:prstGeom prst="rect">
              <a:avLst/>
            </a:prstGeom>
          </p:spPr>
          <p:txBody>
            <a:bodyPr wrap="square">
              <a:spAutoFit/>
            </a:bodyPr>
            <a:lstStyle/>
            <a:p>
              <a:pPr algn="r"/>
              <a:r>
                <a:rPr lang="en-US" sz="6000" b="1" dirty="0">
                  <a:solidFill>
                    <a:srgbClr val="595959"/>
                  </a:solidFill>
                  <a:latin typeface="Tahoma" panose="020B0604030504040204" pitchFamily="34" charset="0"/>
                  <a:ea typeface="Tahoma" panose="020B0604030504040204" pitchFamily="34" charset="0"/>
                  <a:cs typeface="Tahoma" panose="020B0604030504040204" pitchFamily="34" charset="0"/>
                </a:rPr>
                <a:t>2008 </a:t>
              </a:r>
              <a:r>
                <a:rPr lang="ar-AE" sz="6000" b="1" dirty="0">
                  <a:solidFill>
                    <a:srgbClr val="595959"/>
                  </a:solidFill>
                  <a:latin typeface="Tahoma" panose="020B0604030504040204" pitchFamily="34" charset="0"/>
                  <a:ea typeface="Tahoma" panose="020B0604030504040204" pitchFamily="34" charset="0"/>
                  <a:cs typeface="Tahoma" panose="020B0604030504040204" pitchFamily="34" charset="0"/>
                </a:rPr>
                <a:t>منذ</a:t>
              </a:r>
              <a:r>
                <a:rPr lang="en-US" sz="6000" b="1" dirty="0">
                  <a:solidFill>
                    <a:srgbClr val="595959"/>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rgbClr val="595959"/>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30" name="Group 129"/>
          <p:cNvGrpSpPr/>
          <p:nvPr/>
        </p:nvGrpSpPr>
        <p:grpSpPr>
          <a:xfrm>
            <a:off x="2173805" y="2854765"/>
            <a:ext cx="7160093" cy="1056293"/>
            <a:chOff x="368154" y="2674032"/>
            <a:chExt cx="7160093" cy="1056293"/>
          </a:xfrm>
        </p:grpSpPr>
        <p:pic>
          <p:nvPicPr>
            <p:cNvPr id="1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368154" y="3074026"/>
              <a:ext cx="837889" cy="59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9" descr="supreme council of health.ai"/>
            <p:cNvPicPr>
              <a:picLocks noChangeAspect="1"/>
            </p:cNvPicPr>
            <p:nvPr/>
          </p:nvPicPr>
          <p:blipFill>
            <a:blip r:embed="rId17" cstate="print">
              <a:extLst>
                <a:ext uri="{28A0092B-C50C-407E-A947-70E740481C1C}">
                  <a14:useLocalDpi xmlns:a14="http://schemas.microsoft.com/office/drawing/2010/main" val="0"/>
                </a:ext>
              </a:extLst>
            </a:blip>
            <a:srcRect l="18750" t="10071" r="19098" b="4570"/>
            <a:stretch>
              <a:fillRect/>
            </a:stretch>
          </p:blipFill>
          <p:spPr bwMode="auto">
            <a:xfrm>
              <a:off x="1362368" y="3074026"/>
              <a:ext cx="732389" cy="65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2" descr="Image result for PHCC qata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59214" y="3074026"/>
              <a:ext cx="1294133" cy="50981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bwMode="auto">
            <a:xfrm>
              <a:off x="3776810" y="3182655"/>
              <a:ext cx="2065628" cy="48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2" descr="naufa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31927" y="3016457"/>
              <a:ext cx="1300941" cy="706959"/>
            </a:xfrm>
            <a:prstGeom prst="rect">
              <a:avLst/>
            </a:prstGeom>
            <a:noFill/>
            <a:extLst>
              <a:ext uri="{909E8E84-426E-40DD-AFC4-6F175D3DCCD1}">
                <a14:hiddenFill xmlns:a14="http://schemas.microsoft.com/office/drawing/2010/main">
                  <a:solidFill>
                    <a:srgbClr val="FFFFFF"/>
                  </a:solidFill>
                </a14:hiddenFill>
              </a:ext>
            </a:extLst>
          </p:spPr>
        </p:pic>
        <p:grpSp>
          <p:nvGrpSpPr>
            <p:cNvPr id="136" name="Group 135"/>
            <p:cNvGrpSpPr/>
            <p:nvPr/>
          </p:nvGrpSpPr>
          <p:grpSpPr>
            <a:xfrm>
              <a:off x="5070071" y="2674032"/>
              <a:ext cx="2458176" cy="370026"/>
              <a:chOff x="5070071" y="2674032"/>
              <a:chExt cx="2458176" cy="370026"/>
            </a:xfrm>
          </p:grpSpPr>
          <p:sp>
            <p:nvSpPr>
              <p:cNvPr id="137" name="Parallelogram 136"/>
              <p:cNvSpPr/>
              <p:nvPr/>
            </p:nvSpPr>
            <p:spPr>
              <a:xfrm>
                <a:off x="5070071" y="2674032"/>
                <a:ext cx="2458176" cy="342368"/>
              </a:xfrm>
              <a:prstGeom prst="parallelogram">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38" name="TextBox 137"/>
              <p:cNvSpPr txBox="1"/>
              <p:nvPr/>
            </p:nvSpPr>
            <p:spPr>
              <a:xfrm>
                <a:off x="5427715" y="2674726"/>
                <a:ext cx="1779654" cy="369332"/>
              </a:xfrm>
              <a:prstGeom prst="rect">
                <a:avLst/>
              </a:prstGeom>
              <a:noFill/>
            </p:spPr>
            <p:txBody>
              <a:bodyPr wrap="none" rtlCol="0">
                <a:spAutoFit/>
              </a:bodyPr>
              <a:lstStyle/>
              <a:p>
                <a:pPr algn="r"/>
                <a:r>
                  <a:rPr lang="ar-AE" b="1" dirty="0">
                    <a:solidFill>
                      <a:schemeClr val="bg1"/>
                    </a:solidFill>
                    <a:latin typeface="Tahoma" panose="020B0604030504040204" pitchFamily="34" charset="0"/>
                    <a:ea typeface="Tahoma" panose="020B0604030504040204" pitchFamily="34" charset="0"/>
                    <a:cs typeface="Tahoma" panose="020B0604030504040204" pitchFamily="34" charset="0"/>
                  </a:rPr>
                  <a:t>الرعاية الصحية</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39" name="Group 138"/>
          <p:cNvGrpSpPr/>
          <p:nvPr/>
        </p:nvGrpSpPr>
        <p:grpSpPr>
          <a:xfrm>
            <a:off x="3497017" y="5412678"/>
            <a:ext cx="5783667" cy="945313"/>
            <a:chOff x="468720" y="5538148"/>
            <a:chExt cx="5783667" cy="945313"/>
          </a:xfrm>
        </p:grpSpPr>
        <p:pic>
          <p:nvPicPr>
            <p:cNvPr id="140" name="Picture 38"/>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1562" t="30931" r="11562" b="30931"/>
            <a:stretch/>
          </p:blipFill>
          <p:spPr bwMode="auto">
            <a:xfrm>
              <a:off x="4744114" y="5994862"/>
              <a:ext cx="1208884" cy="412314"/>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1"/>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468720" y="5975940"/>
              <a:ext cx="1729680" cy="41553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3"/>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485099" y="6003670"/>
              <a:ext cx="769082" cy="39469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 descr="Image result for Qatar development Bank"/>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363253" y="5975940"/>
              <a:ext cx="1015041" cy="507521"/>
            </a:xfrm>
            <a:prstGeom prst="rect">
              <a:avLst/>
            </a:prstGeom>
            <a:noFill/>
            <a:extLst>
              <a:ext uri="{909E8E84-426E-40DD-AFC4-6F175D3DCCD1}">
                <a14:hiddenFill xmlns:a14="http://schemas.microsoft.com/office/drawing/2010/main">
                  <a:solidFill>
                    <a:srgbClr val="FFFFFF"/>
                  </a:solidFill>
                </a14:hiddenFill>
              </a:ext>
            </a:extLst>
          </p:spPr>
        </p:pic>
        <p:grpSp>
          <p:nvGrpSpPr>
            <p:cNvPr id="144" name="Group 143"/>
            <p:cNvGrpSpPr/>
            <p:nvPr/>
          </p:nvGrpSpPr>
          <p:grpSpPr>
            <a:xfrm>
              <a:off x="4981563" y="5538148"/>
              <a:ext cx="1270824" cy="369332"/>
              <a:chOff x="4981563" y="5538148"/>
              <a:chExt cx="1270824" cy="369332"/>
            </a:xfrm>
          </p:grpSpPr>
          <p:sp>
            <p:nvSpPr>
              <p:cNvPr id="145" name="Parallelogram 144"/>
              <p:cNvSpPr/>
              <p:nvPr/>
            </p:nvSpPr>
            <p:spPr>
              <a:xfrm>
                <a:off x="4981563" y="5543848"/>
                <a:ext cx="1270824" cy="342368"/>
              </a:xfrm>
              <a:prstGeom prst="parallelogram">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46" name="TextBox 145"/>
              <p:cNvSpPr txBox="1"/>
              <p:nvPr/>
            </p:nvSpPr>
            <p:spPr>
              <a:xfrm>
                <a:off x="5130975" y="5538148"/>
                <a:ext cx="840295" cy="369332"/>
              </a:xfrm>
              <a:prstGeom prst="rect">
                <a:avLst/>
              </a:prstGeom>
              <a:noFill/>
            </p:spPr>
            <p:txBody>
              <a:bodyPr wrap="none" rtlCol="0">
                <a:spAutoFit/>
              </a:bodyPr>
              <a:lstStyle/>
              <a:p>
                <a:pPr algn="r"/>
                <a:r>
                  <a:rPr lang="ar-AE" b="1" dirty="0">
                    <a:solidFill>
                      <a:schemeClr val="bg1"/>
                    </a:solidFill>
                    <a:latin typeface="Tahoma" panose="020B0604030504040204" pitchFamily="34" charset="0"/>
                    <a:ea typeface="Tahoma" panose="020B0604030504040204" pitchFamily="34" charset="0"/>
                    <a:cs typeface="Tahoma" panose="020B0604030504040204" pitchFamily="34" charset="0"/>
                  </a:rPr>
                  <a:t>البنوك</a:t>
                </a:r>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47" name="Group 146"/>
          <p:cNvGrpSpPr/>
          <p:nvPr/>
        </p:nvGrpSpPr>
        <p:grpSpPr>
          <a:xfrm>
            <a:off x="665037" y="4096475"/>
            <a:ext cx="8612116" cy="1607505"/>
            <a:chOff x="320979" y="3844266"/>
            <a:chExt cx="8612116" cy="1607505"/>
          </a:xfrm>
        </p:grpSpPr>
        <p:pic>
          <p:nvPicPr>
            <p:cNvPr id="148" name="Picture 2" descr="Image result for aljazeera children channel"/>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43306" y="4879476"/>
              <a:ext cx="511674" cy="511674"/>
            </a:xfrm>
            <a:prstGeom prst="rect">
              <a:avLst/>
            </a:prstGeom>
            <a:noFill/>
            <a:extLst>
              <a:ext uri="{909E8E84-426E-40DD-AFC4-6F175D3DCCD1}">
                <a14:hiddenFill xmlns:a14="http://schemas.microsoft.com/office/drawing/2010/main">
                  <a:solidFill>
                    <a:srgbClr val="FFFFFF"/>
                  </a:solidFill>
                </a14:hiddenFill>
              </a:ext>
            </a:extLst>
          </p:spPr>
        </p:pic>
        <p:grpSp>
          <p:nvGrpSpPr>
            <p:cNvPr id="149" name="Group 148"/>
            <p:cNvGrpSpPr/>
            <p:nvPr/>
          </p:nvGrpSpPr>
          <p:grpSpPr>
            <a:xfrm>
              <a:off x="320979" y="3844266"/>
              <a:ext cx="8612116" cy="1607505"/>
              <a:chOff x="320979" y="3673005"/>
              <a:chExt cx="8612116" cy="1607505"/>
            </a:xfrm>
          </p:grpSpPr>
          <p:pic>
            <p:nvPicPr>
              <p:cNvPr id="150" name="Picture 23" descr="supreme education council .ai"/>
              <p:cNvPicPr>
                <a:picLocks noChangeAspect="1"/>
              </p:cNvPicPr>
              <p:nvPr/>
            </p:nvPicPr>
            <p:blipFill>
              <a:blip r:embed="rId26" cstate="print">
                <a:extLst>
                  <a:ext uri="{28A0092B-C50C-407E-A947-70E740481C1C}">
                    <a14:useLocalDpi xmlns:a14="http://schemas.microsoft.com/office/drawing/2010/main" val="0"/>
                  </a:ext>
                </a:extLst>
              </a:blip>
              <a:srcRect l="8336" t="36639" r="8224" b="29015"/>
              <a:stretch>
                <a:fillRect/>
              </a:stretch>
            </p:blipFill>
            <p:spPr bwMode="auto">
              <a:xfrm>
                <a:off x="320979" y="4297673"/>
                <a:ext cx="1347700" cy="36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150"/>
              <p:cNvPicPr>
                <a:picLocks noChangeAspect="1" noChangeArrowheads="1"/>
              </p:cNvPicPr>
              <p:nvPr/>
            </p:nvPicPr>
            <p:blipFill>
              <a:blip r:embed="rId27" cstate="print">
                <a:extLst>
                  <a:ext uri="{28A0092B-C50C-407E-A947-70E740481C1C}">
                    <a14:useLocalDpi xmlns:a14="http://schemas.microsoft.com/office/drawing/2010/main" val="0"/>
                  </a:ext>
                </a:extLst>
              </a:blip>
              <a:stretch>
                <a:fillRect/>
              </a:stretch>
            </p:blipFill>
            <p:spPr bwMode="auto">
              <a:xfrm>
                <a:off x="7809659" y="4297673"/>
                <a:ext cx="739458" cy="35681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6" descr="http://www.qu.edu.qa/offices/er/communications/images/QU_Logo.png"/>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1869007" y="4154470"/>
                <a:ext cx="791058" cy="71853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2829277" y="4272236"/>
                <a:ext cx="1431117" cy="353619"/>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p:cNvPicPr>
                <a:picLocks noChangeAspect="1" noChangeArrowheads="1"/>
              </p:cNvPicPr>
              <p:nvPr/>
            </p:nvPicPr>
            <p:blipFill>
              <a:blip r:embed="rId30" cstate="print">
                <a:extLst>
                  <a:ext uri="{28A0092B-C50C-407E-A947-70E740481C1C}">
                    <a14:useLocalDpi xmlns:a14="http://schemas.microsoft.com/office/drawing/2010/main" val="0"/>
                  </a:ext>
                </a:extLst>
              </a:blip>
              <a:stretch>
                <a:fillRect/>
              </a:stretch>
            </p:blipFill>
            <p:spPr bwMode="auto">
              <a:xfrm>
                <a:off x="4389736" y="4154470"/>
                <a:ext cx="839776" cy="55883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3"/>
              <p:cNvPicPr>
                <a:picLocks noChangeAspect="1" noChangeArrowheads="1"/>
              </p:cNvPicPr>
              <p:nvPr/>
            </p:nvPicPr>
            <p:blipFill>
              <a:blip r:embed="rId31">
                <a:extLst>
                  <a:ext uri="{28A0092B-C50C-407E-A947-70E740481C1C}">
                    <a14:useLocalDpi xmlns:a14="http://schemas.microsoft.com/office/drawing/2010/main" val="0"/>
                  </a:ext>
                </a:extLst>
              </a:blip>
              <a:stretch>
                <a:fillRect/>
              </a:stretch>
            </p:blipFill>
            <p:spPr bwMode="auto">
              <a:xfrm>
                <a:off x="6527384" y="4175444"/>
                <a:ext cx="932622" cy="54720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4" descr="Image result for qatar museum authority"/>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500934" y="4081490"/>
                <a:ext cx="683007" cy="681641"/>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8"/>
              <p:cNvPicPr>
                <a:picLocks noChangeAspect="1" noChangeArrowheads="1"/>
              </p:cNvPicPr>
              <p:nvPr/>
            </p:nvPicPr>
            <p:blipFill>
              <a:blip r:embed="rId33" cstate="print">
                <a:extLst>
                  <a:ext uri="{28A0092B-C50C-407E-A947-70E740481C1C}">
                    <a14:useLocalDpi xmlns:a14="http://schemas.microsoft.com/office/drawing/2010/main" val="0"/>
                  </a:ext>
                </a:extLst>
              </a:blip>
              <a:stretch>
                <a:fillRect/>
              </a:stretch>
            </p:blipFill>
            <p:spPr bwMode="auto">
              <a:xfrm>
                <a:off x="1740230" y="4838232"/>
                <a:ext cx="849731" cy="442278"/>
              </a:xfrm>
              <a:prstGeom prst="rect">
                <a:avLst/>
              </a:prstGeom>
              <a:noFill/>
              <a:extLst>
                <a:ext uri="{909E8E84-426E-40DD-AFC4-6F175D3DCCD1}">
                  <a14:hiddenFill xmlns:a14="http://schemas.microsoft.com/office/drawing/2010/main">
                    <a:solidFill>
                      <a:srgbClr val="FFFFFF"/>
                    </a:solidFill>
                  </a14:hiddenFill>
                </a:ext>
              </a:extLst>
            </p:spPr>
          </p:pic>
          <p:grpSp>
            <p:nvGrpSpPr>
              <p:cNvPr id="158" name="Group 157"/>
              <p:cNvGrpSpPr/>
              <p:nvPr/>
            </p:nvGrpSpPr>
            <p:grpSpPr>
              <a:xfrm>
                <a:off x="6595458" y="3673005"/>
                <a:ext cx="2337637" cy="370453"/>
                <a:chOff x="6595458" y="3673005"/>
                <a:chExt cx="2337637" cy="370453"/>
              </a:xfrm>
            </p:grpSpPr>
            <p:sp>
              <p:nvSpPr>
                <p:cNvPr id="159" name="Parallelogram 158"/>
                <p:cNvSpPr/>
                <p:nvPr/>
              </p:nvSpPr>
              <p:spPr>
                <a:xfrm>
                  <a:off x="6595458" y="3673005"/>
                  <a:ext cx="2337637" cy="342368"/>
                </a:xfrm>
                <a:prstGeom prst="parallelogram">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60" name="TextBox 159"/>
                <p:cNvSpPr txBox="1"/>
                <p:nvPr/>
              </p:nvSpPr>
              <p:spPr>
                <a:xfrm>
                  <a:off x="6802471" y="3674126"/>
                  <a:ext cx="1826141" cy="369332"/>
                </a:xfrm>
                <a:prstGeom prst="rect">
                  <a:avLst/>
                </a:prstGeom>
                <a:noFill/>
              </p:spPr>
              <p:txBody>
                <a:bodyPr wrap="none" rtlCol="0">
                  <a:spAutoFit/>
                </a:bodyPr>
                <a:lstStyle/>
                <a:p>
                  <a:pPr algn="r"/>
                  <a:r>
                    <a:rPr lang="ar-AE" b="1" dirty="0">
                      <a:solidFill>
                        <a:schemeClr val="bg1"/>
                      </a:solidFill>
                      <a:latin typeface="Tahoma" panose="020B0604030504040204" pitchFamily="34" charset="0"/>
                      <a:ea typeface="Tahoma" panose="020B0604030504040204" pitchFamily="34" charset="0"/>
                      <a:cs typeface="Tahoma" panose="020B0604030504040204" pitchFamily="34" charset="0"/>
                    </a:rPr>
                    <a:t>التعليم والثقافة</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grpSp>
        <p:nvGrpSpPr>
          <p:cNvPr id="161" name="Group 160"/>
          <p:cNvGrpSpPr/>
          <p:nvPr/>
        </p:nvGrpSpPr>
        <p:grpSpPr>
          <a:xfrm>
            <a:off x="4854306" y="2944203"/>
            <a:ext cx="4470619" cy="1381528"/>
            <a:chOff x="358083" y="1752600"/>
            <a:chExt cx="4470619" cy="1381528"/>
          </a:xfrm>
        </p:grpSpPr>
        <p:grpSp>
          <p:nvGrpSpPr>
            <p:cNvPr id="162" name="Group 161"/>
            <p:cNvGrpSpPr/>
            <p:nvPr/>
          </p:nvGrpSpPr>
          <p:grpSpPr>
            <a:xfrm>
              <a:off x="2875684" y="1752600"/>
              <a:ext cx="1953018" cy="369332"/>
              <a:chOff x="2875684" y="1733267"/>
              <a:chExt cx="1953018" cy="369332"/>
            </a:xfrm>
          </p:grpSpPr>
          <p:sp>
            <p:nvSpPr>
              <p:cNvPr id="167" name="Parallelogram 166"/>
              <p:cNvSpPr/>
              <p:nvPr/>
            </p:nvSpPr>
            <p:spPr>
              <a:xfrm>
                <a:off x="2875684" y="1752600"/>
                <a:ext cx="1953018" cy="342368"/>
              </a:xfrm>
              <a:prstGeom prst="parallelogram">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68" name="TextBox 167"/>
              <p:cNvSpPr txBox="1"/>
              <p:nvPr/>
            </p:nvSpPr>
            <p:spPr>
              <a:xfrm>
                <a:off x="3101284" y="1733267"/>
                <a:ext cx="1414170" cy="369332"/>
              </a:xfrm>
              <a:prstGeom prst="rect">
                <a:avLst/>
              </a:prstGeom>
              <a:noFill/>
            </p:spPr>
            <p:txBody>
              <a:bodyPr wrap="none" rtlCol="0">
                <a:spAutoFit/>
              </a:bodyPr>
              <a:lstStyle/>
              <a:p>
                <a:r>
                  <a:rPr lang="ar-AE" b="1" dirty="0">
                    <a:solidFill>
                      <a:schemeClr val="bg1"/>
                    </a:solidFill>
                    <a:latin typeface="Tahoma" panose="020B0604030504040204" pitchFamily="34" charset="0"/>
                    <a:ea typeface="Tahoma" panose="020B0604030504040204" pitchFamily="34" charset="0"/>
                    <a:cs typeface="Tahoma" panose="020B0604030504040204" pitchFamily="34" charset="0"/>
                  </a:rPr>
                  <a:t>النفط والغاز</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3" name="Picture 4"/>
            <p:cNvPicPr>
              <a:picLocks noChangeAspect="1" noChangeArrowheads="1"/>
            </p:cNvPicPr>
            <p:nvPr/>
          </p:nvPicPr>
          <p:blipFill>
            <a:blip r:embed="rId34" cstate="print">
              <a:extLst>
                <a:ext uri="{28A0092B-C50C-407E-A947-70E740481C1C}">
                  <a14:useLocalDpi xmlns:a14="http://schemas.microsoft.com/office/drawing/2010/main" val="0"/>
                </a:ext>
              </a:extLst>
            </a:blip>
            <a:stretch>
              <a:fillRect/>
            </a:stretch>
          </p:blipFill>
          <p:spPr bwMode="auto">
            <a:xfrm>
              <a:off x="358083" y="2266667"/>
              <a:ext cx="682125" cy="867461"/>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40"/>
            <p:cNvPicPr>
              <a:picLocks noChangeAspect="1" noChangeArrowheads="1"/>
            </p:cNvPicPr>
            <p:nvPr/>
          </p:nvPicPr>
          <p:blipFill rotWithShape="1">
            <a:blip r:embed="rId35">
              <a:extLst>
                <a:ext uri="{28A0092B-C50C-407E-A947-70E740481C1C}">
                  <a14:useLocalDpi xmlns:a14="http://schemas.microsoft.com/office/drawing/2010/main" val="0"/>
                </a:ext>
              </a:extLst>
            </a:blip>
            <a:srcRect l="6983" t="23061" r="62744" b="10686"/>
            <a:stretch/>
          </p:blipFill>
          <p:spPr bwMode="auto">
            <a:xfrm>
              <a:off x="2589961" y="2407919"/>
              <a:ext cx="581477" cy="577944"/>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p:cNvPicPr>
              <a:picLocks noChangeAspect="1" noChangeArrowheads="1"/>
            </p:cNvPicPr>
            <p:nvPr/>
          </p:nvPicPr>
          <p:blipFill>
            <a:blip r:embed="rId36" cstate="print">
              <a:extLst>
                <a:ext uri="{28A0092B-C50C-407E-A947-70E740481C1C}">
                  <a14:useLocalDpi xmlns:a14="http://schemas.microsoft.com/office/drawing/2010/main" val="0"/>
                </a:ext>
              </a:extLst>
            </a:blip>
            <a:stretch>
              <a:fillRect/>
            </a:stretch>
          </p:blipFill>
          <p:spPr bwMode="auto">
            <a:xfrm>
              <a:off x="1295400" y="2362200"/>
              <a:ext cx="1076940" cy="62238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p:cNvPicPr>
              <a:picLocks noChangeAspect="1" noChangeArrowheads="1"/>
            </p:cNvPicPr>
            <p:nvPr/>
          </p:nvPicPr>
          <p:blipFill>
            <a:blip r:embed="rId37" cstate="print">
              <a:extLst>
                <a:ext uri="{28A0092B-C50C-407E-A947-70E740481C1C}">
                  <a14:useLocalDpi xmlns:a14="http://schemas.microsoft.com/office/drawing/2010/main" val="0"/>
                </a:ext>
              </a:extLst>
            </a:blip>
            <a:stretch>
              <a:fillRect/>
            </a:stretch>
          </p:blipFill>
          <p:spPr bwMode="auto">
            <a:xfrm>
              <a:off x="3543026" y="2562263"/>
              <a:ext cx="853926" cy="269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1500560" y="4442788"/>
            <a:ext cx="7789430" cy="2047143"/>
            <a:chOff x="400790" y="3527446"/>
            <a:chExt cx="7789430" cy="2047143"/>
          </a:xfrm>
        </p:grpSpPr>
        <p:grpSp>
          <p:nvGrpSpPr>
            <p:cNvPr id="180" name="Group 179"/>
            <p:cNvGrpSpPr/>
            <p:nvPr/>
          </p:nvGrpSpPr>
          <p:grpSpPr>
            <a:xfrm>
              <a:off x="4181067" y="3527446"/>
              <a:ext cx="4009153" cy="369332"/>
              <a:chOff x="4181067" y="3527446"/>
              <a:chExt cx="4009153" cy="369332"/>
            </a:xfrm>
          </p:grpSpPr>
          <p:sp>
            <p:nvSpPr>
              <p:cNvPr id="190" name="Parallelogram 189"/>
              <p:cNvSpPr/>
              <p:nvPr/>
            </p:nvSpPr>
            <p:spPr>
              <a:xfrm>
                <a:off x="4181067" y="3548016"/>
                <a:ext cx="4009153" cy="342368"/>
              </a:xfrm>
              <a:prstGeom prst="parallelogram">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91" name="TextBox 190"/>
              <p:cNvSpPr txBox="1"/>
              <p:nvPr/>
            </p:nvSpPr>
            <p:spPr>
              <a:xfrm>
                <a:off x="4476311" y="3527446"/>
                <a:ext cx="3466013" cy="369332"/>
              </a:xfrm>
              <a:prstGeom prst="rect">
                <a:avLst/>
              </a:prstGeom>
              <a:noFill/>
            </p:spPr>
            <p:txBody>
              <a:bodyPr wrap="none" rtlCol="0">
                <a:spAutoFit/>
              </a:bodyPr>
              <a:lstStyle/>
              <a:p>
                <a:r>
                  <a:rPr lang="ar-AE" b="1" dirty="0">
                    <a:solidFill>
                      <a:schemeClr val="bg1"/>
                    </a:solidFill>
                    <a:latin typeface="Tahoma" panose="020B0604030504040204" pitchFamily="34" charset="0"/>
                    <a:ea typeface="Tahoma" panose="020B0604030504040204" pitchFamily="34" charset="0"/>
                    <a:cs typeface="Tahoma" panose="020B0604030504040204" pitchFamily="34" charset="0"/>
                  </a:rPr>
                  <a:t>الخدمات والعمليات اللوجيستية</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81" name="Picture 180"/>
            <p:cNvPicPr/>
            <p:nvPr/>
          </p:nvPicPr>
          <p:blipFill>
            <a:blip r:embed="rId38" cstate="print">
              <a:extLst>
                <a:ext uri="{28A0092B-C50C-407E-A947-70E740481C1C}">
                  <a14:useLocalDpi xmlns:a14="http://schemas.microsoft.com/office/drawing/2010/main" val="0"/>
                </a:ext>
              </a:extLst>
            </a:blip>
            <a:stretch>
              <a:fillRect/>
            </a:stretch>
          </p:blipFill>
          <p:spPr bwMode="auto">
            <a:xfrm>
              <a:off x="1384481" y="4081011"/>
              <a:ext cx="1107227" cy="592981"/>
            </a:xfrm>
            <a:prstGeom prst="rect">
              <a:avLst/>
            </a:prstGeom>
            <a:noFill/>
            <a:ln>
              <a:noFill/>
            </a:ln>
            <a:effectLst/>
          </p:spPr>
        </p:pic>
        <p:pic>
          <p:nvPicPr>
            <p:cNvPr id="182" name="Picture 8"/>
            <p:cNvPicPr>
              <a:picLocks noChangeAspect="1" noChangeArrowheads="1"/>
            </p:cNvPicPr>
            <p:nvPr/>
          </p:nvPicPr>
          <p:blipFill>
            <a:blip r:embed="rId39" cstate="print">
              <a:extLst>
                <a:ext uri="{28A0092B-C50C-407E-A947-70E740481C1C}">
                  <a14:useLocalDpi xmlns:a14="http://schemas.microsoft.com/office/drawing/2010/main" val="0"/>
                </a:ext>
              </a:extLst>
            </a:blip>
            <a:stretch>
              <a:fillRect/>
            </a:stretch>
          </p:blipFill>
          <p:spPr bwMode="auto">
            <a:xfrm>
              <a:off x="400790" y="4022047"/>
              <a:ext cx="971840" cy="665949"/>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4"/>
            <p:cNvPicPr>
              <a:picLocks noChangeAspect="1" noChangeArrowheads="1"/>
            </p:cNvPicPr>
            <p:nvPr/>
          </p:nvPicPr>
          <p:blipFill>
            <a:blip r:embed="rId40" cstate="print">
              <a:extLst>
                <a:ext uri="{28A0092B-C50C-407E-A947-70E740481C1C}">
                  <a14:useLocalDpi xmlns:a14="http://schemas.microsoft.com/office/drawing/2010/main" val="0"/>
                </a:ext>
              </a:extLst>
            </a:blip>
            <a:stretch>
              <a:fillRect/>
            </a:stretch>
          </p:blipFill>
          <p:spPr bwMode="auto">
            <a:xfrm>
              <a:off x="2553349" y="4110913"/>
              <a:ext cx="581552" cy="488216"/>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1"/>
            <p:cNvPicPr>
              <a:picLocks noChangeAspect="1" noChangeArrowheads="1"/>
            </p:cNvPicPr>
            <p:nvPr/>
          </p:nvPicPr>
          <p:blipFill>
            <a:blip r:embed="rId41" cstate="print">
              <a:extLst>
                <a:ext uri="{28A0092B-C50C-407E-A947-70E740481C1C}">
                  <a14:useLocalDpi xmlns:a14="http://schemas.microsoft.com/office/drawing/2010/main" val="0"/>
                </a:ext>
              </a:extLst>
            </a:blip>
            <a:stretch>
              <a:fillRect/>
            </a:stretch>
          </p:blipFill>
          <p:spPr bwMode="auto">
            <a:xfrm>
              <a:off x="3528980" y="4211750"/>
              <a:ext cx="918900" cy="358271"/>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9" descr="http://www.qatarpoints.com/wp-content/uploads/logoQpost.gif"/>
            <p:cNvPicPr>
              <a:picLocks noChangeAspect="1" noChangeArrowheads="1"/>
            </p:cNvPicPr>
            <p:nvPr/>
          </p:nvPicPr>
          <p:blipFill rotWithShape="1">
            <a:blip r:embed="rId42" cstate="email">
              <a:extLst>
                <a:ext uri="{28A0092B-C50C-407E-A947-70E740481C1C}">
                  <a14:useLocalDpi xmlns:a14="http://schemas.microsoft.com/office/drawing/2010/main" val="0"/>
                </a:ext>
              </a:extLst>
            </a:blip>
            <a:srcRect l="14377" t="9561" r="13182" b="15769"/>
            <a:stretch/>
          </p:blipFill>
          <p:spPr bwMode="auto">
            <a:xfrm>
              <a:off x="4789984" y="4152024"/>
              <a:ext cx="732675" cy="658009"/>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185"/>
            <p:cNvPicPr>
              <a:picLocks noChangeAspect="1" noChangeArrowheads="1"/>
            </p:cNvPicPr>
            <p:nvPr/>
          </p:nvPicPr>
          <p:blipFill>
            <a:blip r:embed="rId43" cstate="print">
              <a:extLst>
                <a:ext uri="{28A0092B-C50C-407E-A947-70E740481C1C}">
                  <a14:useLocalDpi xmlns:a14="http://schemas.microsoft.com/office/drawing/2010/main" val="0"/>
                </a:ext>
              </a:extLst>
            </a:blip>
            <a:stretch>
              <a:fillRect/>
            </a:stretch>
          </p:blipFill>
          <p:spPr bwMode="auto">
            <a:xfrm>
              <a:off x="5892120" y="4304197"/>
              <a:ext cx="1013124" cy="29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6"/>
            <p:cNvPicPr>
              <a:picLocks noChangeAspect="1" noChangeArrowheads="1"/>
            </p:cNvPicPr>
            <p:nvPr/>
          </p:nvPicPr>
          <p:blipFill>
            <a:blip r:embed="rId44" cstate="print">
              <a:extLst>
                <a:ext uri="{28A0092B-C50C-407E-A947-70E740481C1C}">
                  <a14:useLocalDpi xmlns:a14="http://schemas.microsoft.com/office/drawing/2010/main" val="0"/>
                </a:ext>
              </a:extLst>
            </a:blip>
            <a:stretch>
              <a:fillRect/>
            </a:stretch>
          </p:blipFill>
          <p:spPr bwMode="auto">
            <a:xfrm>
              <a:off x="7285165" y="4953000"/>
              <a:ext cx="508240" cy="494712"/>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6"/>
            <p:cNvPicPr>
              <a:picLocks noChangeAspect="1" noChangeArrowheads="1"/>
            </p:cNvPicPr>
            <p:nvPr/>
          </p:nvPicPr>
          <p:blipFill>
            <a:blip r:embed="rId45" cstate="print">
              <a:extLst>
                <a:ext uri="{28A0092B-C50C-407E-A947-70E740481C1C}">
                  <a14:useLocalDpi xmlns:a14="http://schemas.microsoft.com/office/drawing/2010/main" val="0"/>
                </a:ext>
              </a:extLst>
            </a:blip>
            <a:stretch>
              <a:fillRect/>
            </a:stretch>
          </p:blipFill>
          <p:spPr bwMode="auto">
            <a:xfrm>
              <a:off x="5582974" y="4953000"/>
              <a:ext cx="1239295" cy="621589"/>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88"/>
            <p:cNvPicPr>
              <a:picLocks noChangeAspect="1" noChangeArrowheads="1"/>
            </p:cNvPicPr>
            <p:nvPr/>
          </p:nvPicPr>
          <p:blipFill>
            <a:blip r:embed="rId46" cstate="print">
              <a:extLst>
                <a:ext uri="{28A0092B-C50C-407E-A947-70E740481C1C}">
                  <a14:useLocalDpi xmlns:a14="http://schemas.microsoft.com/office/drawing/2010/main" val="0"/>
                </a:ext>
              </a:extLst>
            </a:blip>
            <a:stretch>
              <a:fillRect/>
            </a:stretch>
          </p:blipFill>
          <p:spPr bwMode="auto">
            <a:xfrm>
              <a:off x="7194828" y="4078212"/>
              <a:ext cx="598577" cy="5985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9" name="Group 168"/>
          <p:cNvGrpSpPr/>
          <p:nvPr/>
        </p:nvGrpSpPr>
        <p:grpSpPr>
          <a:xfrm>
            <a:off x="699281" y="1725003"/>
            <a:ext cx="8671245" cy="1014984"/>
            <a:chOff x="307815" y="533400"/>
            <a:chExt cx="8671245" cy="1014984"/>
          </a:xfrm>
        </p:grpSpPr>
        <p:grpSp>
          <p:nvGrpSpPr>
            <p:cNvPr id="170" name="Group 169"/>
            <p:cNvGrpSpPr/>
            <p:nvPr/>
          </p:nvGrpSpPr>
          <p:grpSpPr>
            <a:xfrm>
              <a:off x="6080217" y="533400"/>
              <a:ext cx="2898843" cy="369332"/>
              <a:chOff x="6080217" y="533400"/>
              <a:chExt cx="2898843" cy="369332"/>
            </a:xfrm>
          </p:grpSpPr>
          <p:sp>
            <p:nvSpPr>
              <p:cNvPr id="177" name="Parallelogram 176"/>
              <p:cNvSpPr/>
              <p:nvPr/>
            </p:nvSpPr>
            <p:spPr>
              <a:xfrm>
                <a:off x="6080217" y="546882"/>
                <a:ext cx="2898843" cy="342368"/>
              </a:xfrm>
              <a:prstGeom prst="parallelogram">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78" name="TextBox 177"/>
              <p:cNvSpPr txBox="1"/>
              <p:nvPr/>
            </p:nvSpPr>
            <p:spPr>
              <a:xfrm>
                <a:off x="6248809" y="533400"/>
                <a:ext cx="2326278" cy="369332"/>
              </a:xfrm>
              <a:prstGeom prst="rect">
                <a:avLst/>
              </a:prstGeom>
              <a:noFill/>
            </p:spPr>
            <p:txBody>
              <a:bodyPr wrap="none" rtlCol="0">
                <a:spAutoFit/>
              </a:bodyPr>
              <a:lstStyle/>
              <a:p>
                <a:pPr algn="r"/>
                <a:r>
                  <a:rPr lang="ar-AE" b="1" dirty="0">
                    <a:solidFill>
                      <a:schemeClr val="bg1"/>
                    </a:solidFill>
                    <a:latin typeface="Tahoma" panose="020B0604030504040204" pitchFamily="34" charset="0"/>
                    <a:ea typeface="Tahoma" panose="020B0604030504040204" pitchFamily="34" charset="0"/>
                    <a:cs typeface="Tahoma" panose="020B0604030504040204" pitchFamily="34" charset="0"/>
                  </a:rPr>
                  <a:t>تكنولوجيا المعلومات</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1" name="Group 170"/>
            <p:cNvGrpSpPr/>
            <p:nvPr/>
          </p:nvGrpSpPr>
          <p:grpSpPr>
            <a:xfrm>
              <a:off x="307815" y="998736"/>
              <a:ext cx="7974820" cy="549648"/>
              <a:chOff x="307815" y="998736"/>
              <a:chExt cx="7974820" cy="549648"/>
            </a:xfrm>
          </p:grpSpPr>
          <p:pic>
            <p:nvPicPr>
              <p:cNvPr id="172" name="Picture 13" descr="es  .ai"/>
              <p:cNvPicPr>
                <a:picLocks noChangeAspect="1"/>
              </p:cNvPicPr>
              <p:nvPr/>
            </p:nvPicPr>
            <p:blipFill>
              <a:blip r:embed="rId47" cstate="print">
                <a:extLst>
                  <a:ext uri="{28A0092B-C50C-407E-A947-70E740481C1C}">
                    <a14:useLocalDpi xmlns:a14="http://schemas.microsoft.com/office/drawing/2010/main" val="0"/>
                  </a:ext>
                </a:extLst>
              </a:blip>
              <a:srcRect t="27129" b="27705"/>
              <a:stretch>
                <a:fillRect/>
              </a:stretch>
            </p:blipFill>
            <p:spPr bwMode="auto">
              <a:xfrm>
                <a:off x="307815" y="1003924"/>
                <a:ext cx="1260751" cy="40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22"/>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45876" b="-8321"/>
              <a:stretch/>
            </p:blipFill>
            <p:spPr bwMode="auto">
              <a:xfrm>
                <a:off x="1828800" y="1003924"/>
                <a:ext cx="671246" cy="54446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4" descr="Image result for meeza"/>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2819400" y="998736"/>
                <a:ext cx="1113044" cy="462609"/>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42"/>
              <p:cNvPicPr>
                <a:picLocks noChangeAspect="1" noChangeArrowheads="1"/>
              </p:cNvPicPr>
              <p:nvPr/>
            </p:nvPicPr>
            <p:blipFill>
              <a:blip r:embed="rId50" cstate="print">
                <a:extLst>
                  <a:ext uri="{28A0092B-C50C-407E-A947-70E740481C1C}">
                    <a14:useLocalDpi xmlns:a14="http://schemas.microsoft.com/office/drawing/2010/main" val="0"/>
                  </a:ext>
                </a:extLst>
              </a:blip>
              <a:stretch>
                <a:fillRect/>
              </a:stretch>
            </p:blipFill>
            <p:spPr bwMode="auto">
              <a:xfrm>
                <a:off x="4332681" y="1097029"/>
                <a:ext cx="1978149" cy="309085"/>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5"/>
              <p:cNvPicPr>
                <a:picLocks noChangeAspect="1" noChangeArrowheads="1"/>
              </p:cNvPicPr>
              <p:nvPr/>
            </p:nvPicPr>
            <p:blipFill>
              <a:blip r:embed="rId51" cstate="print">
                <a:extLst>
                  <a:ext uri="{28A0092B-C50C-407E-A947-70E740481C1C}">
                    <a14:useLocalDpi xmlns:a14="http://schemas.microsoft.com/office/drawing/2010/main" val="0"/>
                  </a:ext>
                </a:extLst>
              </a:blip>
              <a:stretch>
                <a:fillRect/>
              </a:stretch>
            </p:blipFill>
            <p:spPr bwMode="auto">
              <a:xfrm>
                <a:off x="6705600" y="1078325"/>
                <a:ext cx="1577035" cy="32779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01047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6" presetClass="emph" presetSubtype="0" fill="hold" grpId="1" nodeType="withEffect" p14:presetBounceEnd="94000">
                                      <p:stCondLst>
                                        <p:cond delay="0"/>
                                      </p:stCondLst>
                                      <p:childTnLst>
                                        <p:animScale p14:bounceEnd="94000">
                                          <p:cBhvr>
                                            <p:cTn id="18" dur="500" fill="hold"/>
                                            <p:tgtEl>
                                              <p:spTgt spid="11"/>
                                            </p:tgtEl>
                                          </p:cBhvr>
                                          <p:by x="120000" y="120000"/>
                                        </p:animScale>
                                      </p:childTnLst>
                                    </p:cTn>
                                  </p:par>
                                  <p:par>
                                    <p:cTn id="19" presetID="6" presetClass="emph" presetSubtype="0" fill="hold" nodeType="withEffect" p14:presetBounceEnd="94000">
                                      <p:stCondLst>
                                        <p:cond delay="0"/>
                                      </p:stCondLst>
                                      <p:childTnLst>
                                        <p:animScale p14:bounceEnd="94000">
                                          <p:cBhvr>
                                            <p:cTn id="20" dur="500" fill="hold"/>
                                            <p:tgtEl>
                                              <p:spTgt spid="60"/>
                                            </p:tgtEl>
                                          </p:cBhvr>
                                          <p:by x="120000" y="120000"/>
                                        </p:animScale>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grpId="0" nodeType="clickEffect">
                                      <p:stCondLst>
                                        <p:cond delay="0"/>
                                      </p:stCondLst>
                                      <p:childTnLst>
                                        <p:animMotion origin="layout" path="M 5E-6 -3.7037E-6 L 0.34445 -0.47546 " pathEditMode="relative" rAng="0" ptsTypes="AA">
                                          <p:cBhvr>
                                            <p:cTn id="24" dur="500" fill="hold"/>
                                            <p:tgtEl>
                                              <p:spTgt spid="10">
                                                <p:txEl>
                                                  <p:pRg st="0" end="0"/>
                                                </p:txEl>
                                              </p:spTgt>
                                            </p:tgtEl>
                                            <p:attrNameLst>
                                              <p:attrName>ppt_x</p:attrName>
                                              <p:attrName>ppt_y</p:attrName>
                                            </p:attrNameLst>
                                          </p:cBhvr>
                                          <p:rCtr x="16354" y="-23704"/>
                                        </p:animMotion>
                                      </p:childTnLst>
                                    </p:cTn>
                                  </p:par>
                                  <p:par>
                                    <p:cTn id="25" presetID="42" presetClass="path" presetSubtype="0" accel="50000" decel="50000" fill="hold" grpId="2" nodeType="withEffect">
                                      <p:stCondLst>
                                        <p:cond delay="0"/>
                                      </p:stCondLst>
                                      <p:childTnLst>
                                        <p:animMotion origin="layout" path="M -1.38889E-6 2.22222E-6 L 0.31441 -0.47292 " pathEditMode="relative" rAng="0" ptsTypes="AA">
                                          <p:cBhvr>
                                            <p:cTn id="26" dur="500" fill="hold"/>
                                            <p:tgtEl>
                                              <p:spTgt spid="11"/>
                                            </p:tgtEl>
                                            <p:attrNameLst>
                                              <p:attrName>ppt_x</p:attrName>
                                              <p:attrName>ppt_y</p:attrName>
                                            </p:attrNameLst>
                                          </p:cBhvr>
                                          <p:rCtr x="15712" y="-23657"/>
                                        </p:animMotion>
                                      </p:childTnLst>
                                    </p:cTn>
                                  </p:par>
                                  <p:par>
                                    <p:cTn id="27" presetID="42" presetClass="path" presetSubtype="0" accel="50000" decel="50000" fill="hold" nodeType="withEffect">
                                      <p:stCondLst>
                                        <p:cond delay="0"/>
                                      </p:stCondLst>
                                      <p:childTnLst>
                                        <p:animMotion origin="layout" path="M -1.38889E-6 2.22222E-6 L 0.31441 -0.47292 " pathEditMode="relative" rAng="0" ptsTypes="AA">
                                          <p:cBhvr>
                                            <p:cTn id="28" dur="500" fill="hold"/>
                                            <p:tgtEl>
                                              <p:spTgt spid="60"/>
                                            </p:tgtEl>
                                            <p:attrNameLst>
                                              <p:attrName>ppt_x</p:attrName>
                                              <p:attrName>ppt_y</p:attrName>
                                            </p:attrNameLst>
                                          </p:cBhvr>
                                          <p:rCtr x="15712" y="-23657"/>
                                        </p:animMotion>
                                      </p:childTnLst>
                                    </p:cTn>
                                  </p:par>
                                  <p:par>
                                    <p:cTn id="29" presetID="10" presetClass="exit" presetSubtype="0" fill="hold" nodeType="withEffect">
                                      <p:stCondLst>
                                        <p:cond delay="0"/>
                                      </p:stCondLst>
                                      <p:childTnLst>
                                        <p:animEffect transition="out" filter="fade">
                                          <p:cBhvr>
                                            <p:cTn id="30" dur="500"/>
                                            <p:tgtEl>
                                              <p:spTgt spid="60"/>
                                            </p:tgtEl>
                                          </p:cBhvr>
                                        </p:animEffect>
                                        <p:set>
                                          <p:cBhvr>
                                            <p:cTn id="31" dur="1" fill="hold">
                                              <p:stCondLst>
                                                <p:cond delay="499"/>
                                              </p:stCondLst>
                                            </p:cTn>
                                            <p:tgtEl>
                                              <p:spTgt spid="60"/>
                                            </p:tgtEl>
                                            <p:attrNameLst>
                                              <p:attrName>style.visibility</p:attrName>
                                            </p:attrNameLst>
                                          </p:cBhvr>
                                          <p:to>
                                            <p:strVal val="hidden"/>
                                          </p:to>
                                        </p:set>
                                      </p:childTnLst>
                                    </p:cTn>
                                  </p:par>
                                </p:childTnLst>
                              </p:cTn>
                            </p:par>
                            <p:par>
                              <p:cTn id="32" fill="hold">
                                <p:stCondLst>
                                  <p:cond delay="500"/>
                                </p:stCondLst>
                                <p:childTnLst>
                                  <p:par>
                                    <p:cTn id="33" presetID="2" presetClass="entr" presetSubtype="1" fill="hold" grpId="0" nodeType="afterEffect" p14:presetBounceEnd="70000">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14:bounceEnd="70000">
                                          <p:cBhvr additive="base">
                                            <p:cTn id="35" dur="500" fill="hold"/>
                                            <p:tgtEl>
                                              <p:spTgt spid="68"/>
                                            </p:tgtEl>
                                            <p:attrNameLst>
                                              <p:attrName>ppt_x</p:attrName>
                                            </p:attrNameLst>
                                          </p:cBhvr>
                                          <p:tavLst>
                                            <p:tav tm="0">
                                              <p:val>
                                                <p:strVal val="#ppt_x"/>
                                              </p:val>
                                            </p:tav>
                                            <p:tav tm="100000">
                                              <p:val>
                                                <p:strVal val="#ppt_x"/>
                                              </p:val>
                                            </p:tav>
                                          </p:tavLst>
                                        </p:anim>
                                        <p:anim calcmode="lin" valueType="num" p14:bounceEnd="70000">
                                          <p:cBhvr additive="base">
                                            <p:cTn id="36" dur="500" fill="hold"/>
                                            <p:tgtEl>
                                              <p:spTgt spid="68"/>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14:presetBounceEnd="70000">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14:bounceEnd="70000">
                                          <p:cBhvr additive="base">
                                            <p:cTn id="39" dur="500" fill="hold"/>
                                            <p:tgtEl>
                                              <p:spTgt spid="69"/>
                                            </p:tgtEl>
                                            <p:attrNameLst>
                                              <p:attrName>ppt_x</p:attrName>
                                            </p:attrNameLst>
                                          </p:cBhvr>
                                          <p:tavLst>
                                            <p:tav tm="0">
                                              <p:val>
                                                <p:strVal val="#ppt_x"/>
                                              </p:val>
                                            </p:tav>
                                            <p:tav tm="100000">
                                              <p:val>
                                                <p:strVal val="#ppt_x"/>
                                              </p:val>
                                            </p:tav>
                                          </p:tavLst>
                                        </p:anim>
                                        <p:anim calcmode="lin" valueType="num" p14:bounceEnd="70000">
                                          <p:cBhvr additive="base">
                                            <p:cTn id="40" dur="500" fill="hold"/>
                                            <p:tgtEl>
                                              <p:spTgt spid="69"/>
                                            </p:tgtEl>
                                            <p:attrNameLst>
                                              <p:attrName>ppt_y</p:attrName>
                                            </p:attrNameLst>
                                          </p:cBhvr>
                                          <p:tavLst>
                                            <p:tav tm="0">
                                              <p:val>
                                                <p:strVal val="1+#ppt_h/2"/>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250"/>
                                            <p:tgtEl>
                                              <p:spTgt spid="70"/>
                                            </p:tgtEl>
                                          </p:cBhvr>
                                        </p:animEffect>
                                      </p:childTnLst>
                                    </p:cTn>
                                  </p:par>
                                  <p:par>
                                    <p:cTn id="44" presetID="10" presetClass="entr" presetSubtype="0" fill="hold" nodeType="withEffect">
                                      <p:stCondLst>
                                        <p:cond delay="0"/>
                                      </p:stCondLst>
                                      <p:childTnLst>
                                        <p:set>
                                          <p:cBhvr>
                                            <p:cTn id="45" dur="1" fill="hold">
                                              <p:stCondLst>
                                                <p:cond delay="0"/>
                                              </p:stCondLst>
                                            </p:cTn>
                                            <p:tgtEl>
                                              <p:spTgt spid="77">
                                                <p:txEl>
                                                  <p:pRg st="0" end="0"/>
                                                </p:txEl>
                                              </p:spTgt>
                                            </p:tgtEl>
                                            <p:attrNameLst>
                                              <p:attrName>style.visibility</p:attrName>
                                            </p:attrNameLst>
                                          </p:cBhvr>
                                          <p:to>
                                            <p:strVal val="visible"/>
                                          </p:to>
                                        </p:set>
                                        <p:animEffect transition="in" filter="fade">
                                          <p:cBhvr>
                                            <p:cTn id="46" dur="250"/>
                                            <p:tgtEl>
                                              <p:spTgt spid="77">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250"/>
                                            <p:tgtEl>
                                              <p:spTgt spid="67"/>
                                            </p:tgtEl>
                                          </p:cBhvr>
                                        </p:animEffect>
                                      </p:childTnLst>
                                    </p:cTn>
                                  </p:par>
                                  <p:par>
                                    <p:cTn id="50" presetID="2" presetClass="entr" presetSubtype="4" decel="100000"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 calcmode="lin" valueType="num">
                                          <p:cBhvr additive="base">
                                            <p:cTn id="52" dur="500" fill="hold"/>
                                            <p:tgtEl>
                                              <p:spTgt spid="61"/>
                                            </p:tgtEl>
                                            <p:attrNameLst>
                                              <p:attrName>ppt_x</p:attrName>
                                            </p:attrNameLst>
                                          </p:cBhvr>
                                          <p:tavLst>
                                            <p:tav tm="0">
                                              <p:val>
                                                <p:strVal val="#ppt_x"/>
                                              </p:val>
                                            </p:tav>
                                            <p:tav tm="100000">
                                              <p:val>
                                                <p:strVal val="#ppt_x"/>
                                              </p:val>
                                            </p:tav>
                                          </p:tavLst>
                                        </p:anim>
                                        <p:anim calcmode="lin" valueType="num">
                                          <p:cBhvr additive="base">
                                            <p:cTn id="5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2" accel="100000" fill="hold" nodeType="clickEffect">
                                      <p:stCondLst>
                                        <p:cond delay="0"/>
                                      </p:stCondLst>
                                      <p:childTnLst>
                                        <p:anim calcmode="lin" valueType="num">
                                          <p:cBhvr additive="base">
                                            <p:cTn id="57" dur="500"/>
                                            <p:tgtEl>
                                              <p:spTgt spid="61"/>
                                            </p:tgtEl>
                                            <p:attrNameLst>
                                              <p:attrName>ppt_x</p:attrName>
                                            </p:attrNameLst>
                                          </p:cBhvr>
                                          <p:tavLst>
                                            <p:tav tm="0">
                                              <p:val>
                                                <p:strVal val="ppt_x"/>
                                              </p:val>
                                            </p:tav>
                                            <p:tav tm="100000">
                                              <p:val>
                                                <p:strVal val="1+ppt_w/2"/>
                                              </p:val>
                                            </p:tav>
                                          </p:tavLst>
                                        </p:anim>
                                        <p:anim calcmode="lin" valueType="num">
                                          <p:cBhvr additive="base">
                                            <p:cTn id="58" dur="500"/>
                                            <p:tgtEl>
                                              <p:spTgt spid="61"/>
                                            </p:tgtEl>
                                            <p:attrNameLst>
                                              <p:attrName>ppt_y</p:attrName>
                                            </p:attrNameLst>
                                          </p:cBhvr>
                                          <p:tavLst>
                                            <p:tav tm="0">
                                              <p:val>
                                                <p:strVal val="ppt_y"/>
                                              </p:val>
                                            </p:tav>
                                            <p:tav tm="100000">
                                              <p:val>
                                                <p:strVal val="ppt_y"/>
                                              </p:val>
                                            </p:tav>
                                          </p:tavLst>
                                        </p:anim>
                                        <p:set>
                                          <p:cBhvr>
                                            <p:cTn id="59" dur="1" fill="hold">
                                              <p:stCondLst>
                                                <p:cond delay="499"/>
                                              </p:stCondLst>
                                            </p:cTn>
                                            <p:tgtEl>
                                              <p:spTgt spid="61"/>
                                            </p:tgtEl>
                                            <p:attrNameLst>
                                              <p:attrName>style.visibility</p:attrName>
                                            </p:attrNameLst>
                                          </p:cBhvr>
                                          <p:to>
                                            <p:strVal val="hidden"/>
                                          </p:to>
                                        </p:set>
                                      </p:childTnLst>
                                    </p:cTn>
                                  </p:par>
                                  <p:par>
                                    <p:cTn id="60" presetID="2" presetClass="entr" presetSubtype="8" decel="100000" fill="hold" nodeType="withEffect">
                                      <p:stCondLst>
                                        <p:cond delay="200"/>
                                      </p:stCondLst>
                                      <p:childTnLst>
                                        <p:set>
                                          <p:cBhvr>
                                            <p:cTn id="61" dur="1" fill="hold">
                                              <p:stCondLst>
                                                <p:cond delay="0"/>
                                              </p:stCondLst>
                                            </p:cTn>
                                            <p:tgtEl>
                                              <p:spTgt spid="66"/>
                                            </p:tgtEl>
                                            <p:attrNameLst>
                                              <p:attrName>style.visibility</p:attrName>
                                            </p:attrNameLst>
                                          </p:cBhvr>
                                          <p:to>
                                            <p:strVal val="visible"/>
                                          </p:to>
                                        </p:set>
                                        <p:anim calcmode="lin" valueType="num">
                                          <p:cBhvr additive="base">
                                            <p:cTn id="62" dur="500" fill="hold"/>
                                            <p:tgtEl>
                                              <p:spTgt spid="66"/>
                                            </p:tgtEl>
                                            <p:attrNameLst>
                                              <p:attrName>ppt_x</p:attrName>
                                            </p:attrNameLst>
                                          </p:cBhvr>
                                          <p:tavLst>
                                            <p:tav tm="0">
                                              <p:val>
                                                <p:strVal val="0-#ppt_w/2"/>
                                              </p:val>
                                            </p:tav>
                                            <p:tav tm="100000">
                                              <p:val>
                                                <p:strVal val="#ppt_x"/>
                                              </p:val>
                                            </p:tav>
                                          </p:tavLst>
                                        </p:anim>
                                        <p:anim calcmode="lin" valueType="num">
                                          <p:cBhvr additive="base">
                                            <p:cTn id="63" dur="500" fill="hold"/>
                                            <p:tgtEl>
                                              <p:spTgt spid="66"/>
                                            </p:tgtEl>
                                            <p:attrNameLst>
                                              <p:attrName>ppt_y</p:attrName>
                                            </p:attrNameLst>
                                          </p:cBhvr>
                                          <p:tavLst>
                                            <p:tav tm="0">
                                              <p:val>
                                                <p:strVal val="#ppt_y"/>
                                              </p:val>
                                            </p:tav>
                                            <p:tav tm="100000">
                                              <p:val>
                                                <p:strVal val="#ppt_y"/>
                                              </p:val>
                                            </p:tav>
                                          </p:tavLst>
                                        </p:anim>
                                      </p:childTnLst>
                                    </p:cTn>
                                  </p:par>
                                  <p:par>
                                    <p:cTn id="64" presetID="2" presetClass="entr" presetSubtype="8" decel="100000" fill="hold" nodeType="withEffect">
                                      <p:stCondLst>
                                        <p:cond delay="400"/>
                                      </p:stCondLst>
                                      <p:childTnLst>
                                        <p:set>
                                          <p:cBhvr>
                                            <p:cTn id="65" dur="1" fill="hold">
                                              <p:stCondLst>
                                                <p:cond delay="0"/>
                                              </p:stCondLst>
                                            </p:cTn>
                                            <p:tgtEl>
                                              <p:spTgt spid="130"/>
                                            </p:tgtEl>
                                            <p:attrNameLst>
                                              <p:attrName>style.visibility</p:attrName>
                                            </p:attrNameLst>
                                          </p:cBhvr>
                                          <p:to>
                                            <p:strVal val="visible"/>
                                          </p:to>
                                        </p:set>
                                        <p:anim calcmode="lin" valueType="num">
                                          <p:cBhvr additive="base">
                                            <p:cTn id="66" dur="500" fill="hold"/>
                                            <p:tgtEl>
                                              <p:spTgt spid="130"/>
                                            </p:tgtEl>
                                            <p:attrNameLst>
                                              <p:attrName>ppt_x</p:attrName>
                                            </p:attrNameLst>
                                          </p:cBhvr>
                                          <p:tavLst>
                                            <p:tav tm="0">
                                              <p:val>
                                                <p:strVal val="0-#ppt_w/2"/>
                                              </p:val>
                                            </p:tav>
                                            <p:tav tm="100000">
                                              <p:val>
                                                <p:strVal val="#ppt_x"/>
                                              </p:val>
                                            </p:tav>
                                          </p:tavLst>
                                        </p:anim>
                                        <p:anim calcmode="lin" valueType="num">
                                          <p:cBhvr additive="base">
                                            <p:cTn id="67" dur="500" fill="hold"/>
                                            <p:tgtEl>
                                              <p:spTgt spid="130"/>
                                            </p:tgtEl>
                                            <p:attrNameLst>
                                              <p:attrName>ppt_y</p:attrName>
                                            </p:attrNameLst>
                                          </p:cBhvr>
                                          <p:tavLst>
                                            <p:tav tm="0">
                                              <p:val>
                                                <p:strVal val="#ppt_y"/>
                                              </p:val>
                                            </p:tav>
                                            <p:tav tm="100000">
                                              <p:val>
                                                <p:strVal val="#ppt_y"/>
                                              </p:val>
                                            </p:tav>
                                          </p:tavLst>
                                        </p:anim>
                                      </p:childTnLst>
                                    </p:cTn>
                                  </p:par>
                                  <p:par>
                                    <p:cTn id="68" presetID="2" presetClass="entr" presetSubtype="8" decel="100000" fill="hold" nodeType="withEffect">
                                      <p:stCondLst>
                                        <p:cond delay="600"/>
                                      </p:stCondLst>
                                      <p:childTnLst>
                                        <p:set>
                                          <p:cBhvr>
                                            <p:cTn id="69" dur="1" fill="hold">
                                              <p:stCondLst>
                                                <p:cond delay="0"/>
                                              </p:stCondLst>
                                            </p:cTn>
                                            <p:tgtEl>
                                              <p:spTgt spid="147"/>
                                            </p:tgtEl>
                                            <p:attrNameLst>
                                              <p:attrName>style.visibility</p:attrName>
                                            </p:attrNameLst>
                                          </p:cBhvr>
                                          <p:to>
                                            <p:strVal val="visible"/>
                                          </p:to>
                                        </p:set>
                                        <p:anim calcmode="lin" valueType="num">
                                          <p:cBhvr additive="base">
                                            <p:cTn id="70" dur="500" fill="hold"/>
                                            <p:tgtEl>
                                              <p:spTgt spid="147"/>
                                            </p:tgtEl>
                                            <p:attrNameLst>
                                              <p:attrName>ppt_x</p:attrName>
                                            </p:attrNameLst>
                                          </p:cBhvr>
                                          <p:tavLst>
                                            <p:tav tm="0">
                                              <p:val>
                                                <p:strVal val="0-#ppt_w/2"/>
                                              </p:val>
                                            </p:tav>
                                            <p:tav tm="100000">
                                              <p:val>
                                                <p:strVal val="#ppt_x"/>
                                              </p:val>
                                            </p:tav>
                                          </p:tavLst>
                                        </p:anim>
                                        <p:anim calcmode="lin" valueType="num">
                                          <p:cBhvr additive="base">
                                            <p:cTn id="71" dur="500" fill="hold"/>
                                            <p:tgtEl>
                                              <p:spTgt spid="147"/>
                                            </p:tgtEl>
                                            <p:attrNameLst>
                                              <p:attrName>ppt_y</p:attrName>
                                            </p:attrNameLst>
                                          </p:cBhvr>
                                          <p:tavLst>
                                            <p:tav tm="0">
                                              <p:val>
                                                <p:strVal val="#ppt_y"/>
                                              </p:val>
                                            </p:tav>
                                            <p:tav tm="100000">
                                              <p:val>
                                                <p:strVal val="#ppt_y"/>
                                              </p:val>
                                            </p:tav>
                                          </p:tavLst>
                                        </p:anim>
                                      </p:childTnLst>
                                    </p:cTn>
                                  </p:par>
                                  <p:par>
                                    <p:cTn id="72" presetID="2" presetClass="entr" presetSubtype="8" decel="100000" fill="hold" nodeType="withEffect">
                                      <p:stCondLst>
                                        <p:cond delay="800"/>
                                      </p:stCondLst>
                                      <p:childTnLst>
                                        <p:set>
                                          <p:cBhvr>
                                            <p:cTn id="73" dur="1" fill="hold">
                                              <p:stCondLst>
                                                <p:cond delay="0"/>
                                              </p:stCondLst>
                                            </p:cTn>
                                            <p:tgtEl>
                                              <p:spTgt spid="139"/>
                                            </p:tgtEl>
                                            <p:attrNameLst>
                                              <p:attrName>style.visibility</p:attrName>
                                            </p:attrNameLst>
                                          </p:cBhvr>
                                          <p:to>
                                            <p:strVal val="visible"/>
                                          </p:to>
                                        </p:set>
                                        <p:anim calcmode="lin" valueType="num">
                                          <p:cBhvr additive="base">
                                            <p:cTn id="74" dur="500" fill="hold"/>
                                            <p:tgtEl>
                                              <p:spTgt spid="139"/>
                                            </p:tgtEl>
                                            <p:attrNameLst>
                                              <p:attrName>ppt_x</p:attrName>
                                            </p:attrNameLst>
                                          </p:cBhvr>
                                          <p:tavLst>
                                            <p:tav tm="0">
                                              <p:val>
                                                <p:strVal val="0-#ppt_w/2"/>
                                              </p:val>
                                            </p:tav>
                                            <p:tav tm="100000">
                                              <p:val>
                                                <p:strVal val="#ppt_x"/>
                                              </p:val>
                                            </p:tav>
                                          </p:tavLst>
                                        </p:anim>
                                        <p:anim calcmode="lin" valueType="num">
                                          <p:cBhvr additive="base">
                                            <p:cTn id="75" dur="500" fill="hold"/>
                                            <p:tgtEl>
                                              <p:spTgt spid="13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xit" presetSubtype="2" accel="100000" fill="hold" nodeType="clickEffect">
                                      <p:stCondLst>
                                        <p:cond delay="0"/>
                                      </p:stCondLst>
                                      <p:childTnLst>
                                        <p:anim calcmode="lin" valueType="num">
                                          <p:cBhvr additive="base">
                                            <p:cTn id="79" dur="500"/>
                                            <p:tgtEl>
                                              <p:spTgt spid="66"/>
                                            </p:tgtEl>
                                            <p:attrNameLst>
                                              <p:attrName>ppt_x</p:attrName>
                                            </p:attrNameLst>
                                          </p:cBhvr>
                                          <p:tavLst>
                                            <p:tav tm="0">
                                              <p:val>
                                                <p:strVal val="ppt_x"/>
                                              </p:val>
                                            </p:tav>
                                            <p:tav tm="100000">
                                              <p:val>
                                                <p:strVal val="1+ppt_w/2"/>
                                              </p:val>
                                            </p:tav>
                                          </p:tavLst>
                                        </p:anim>
                                        <p:anim calcmode="lin" valueType="num">
                                          <p:cBhvr additive="base">
                                            <p:cTn id="80" dur="500"/>
                                            <p:tgtEl>
                                              <p:spTgt spid="66"/>
                                            </p:tgtEl>
                                            <p:attrNameLst>
                                              <p:attrName>ppt_y</p:attrName>
                                            </p:attrNameLst>
                                          </p:cBhvr>
                                          <p:tavLst>
                                            <p:tav tm="0">
                                              <p:val>
                                                <p:strVal val="ppt_y"/>
                                              </p:val>
                                            </p:tav>
                                            <p:tav tm="100000">
                                              <p:val>
                                                <p:strVal val="ppt_y"/>
                                              </p:val>
                                            </p:tav>
                                          </p:tavLst>
                                        </p:anim>
                                        <p:set>
                                          <p:cBhvr>
                                            <p:cTn id="81" dur="1" fill="hold">
                                              <p:stCondLst>
                                                <p:cond delay="499"/>
                                              </p:stCondLst>
                                            </p:cTn>
                                            <p:tgtEl>
                                              <p:spTgt spid="66"/>
                                            </p:tgtEl>
                                            <p:attrNameLst>
                                              <p:attrName>style.visibility</p:attrName>
                                            </p:attrNameLst>
                                          </p:cBhvr>
                                          <p:to>
                                            <p:strVal val="hidden"/>
                                          </p:to>
                                        </p:set>
                                      </p:childTnLst>
                                    </p:cTn>
                                  </p:par>
                                  <p:par>
                                    <p:cTn id="82" presetID="2" presetClass="exit" presetSubtype="2" accel="100000" fill="hold" nodeType="withEffect">
                                      <p:stCondLst>
                                        <p:cond delay="300"/>
                                      </p:stCondLst>
                                      <p:childTnLst>
                                        <p:anim calcmode="lin" valueType="num">
                                          <p:cBhvr additive="base">
                                            <p:cTn id="83" dur="500"/>
                                            <p:tgtEl>
                                              <p:spTgt spid="130"/>
                                            </p:tgtEl>
                                            <p:attrNameLst>
                                              <p:attrName>ppt_x</p:attrName>
                                            </p:attrNameLst>
                                          </p:cBhvr>
                                          <p:tavLst>
                                            <p:tav tm="0">
                                              <p:val>
                                                <p:strVal val="ppt_x"/>
                                              </p:val>
                                            </p:tav>
                                            <p:tav tm="100000">
                                              <p:val>
                                                <p:strVal val="1+ppt_w/2"/>
                                              </p:val>
                                            </p:tav>
                                          </p:tavLst>
                                        </p:anim>
                                        <p:anim calcmode="lin" valueType="num">
                                          <p:cBhvr additive="base">
                                            <p:cTn id="84" dur="500"/>
                                            <p:tgtEl>
                                              <p:spTgt spid="130"/>
                                            </p:tgtEl>
                                            <p:attrNameLst>
                                              <p:attrName>ppt_y</p:attrName>
                                            </p:attrNameLst>
                                          </p:cBhvr>
                                          <p:tavLst>
                                            <p:tav tm="0">
                                              <p:val>
                                                <p:strVal val="ppt_y"/>
                                              </p:val>
                                            </p:tav>
                                            <p:tav tm="100000">
                                              <p:val>
                                                <p:strVal val="ppt_y"/>
                                              </p:val>
                                            </p:tav>
                                          </p:tavLst>
                                        </p:anim>
                                        <p:set>
                                          <p:cBhvr>
                                            <p:cTn id="85" dur="1" fill="hold">
                                              <p:stCondLst>
                                                <p:cond delay="499"/>
                                              </p:stCondLst>
                                            </p:cTn>
                                            <p:tgtEl>
                                              <p:spTgt spid="130"/>
                                            </p:tgtEl>
                                            <p:attrNameLst>
                                              <p:attrName>style.visibility</p:attrName>
                                            </p:attrNameLst>
                                          </p:cBhvr>
                                          <p:to>
                                            <p:strVal val="hidden"/>
                                          </p:to>
                                        </p:set>
                                      </p:childTnLst>
                                    </p:cTn>
                                  </p:par>
                                  <p:par>
                                    <p:cTn id="86" presetID="2" presetClass="exit" presetSubtype="2" accel="100000" fill="hold" nodeType="withEffect">
                                      <p:stCondLst>
                                        <p:cond delay="600"/>
                                      </p:stCondLst>
                                      <p:childTnLst>
                                        <p:anim calcmode="lin" valueType="num">
                                          <p:cBhvr additive="base">
                                            <p:cTn id="87" dur="500"/>
                                            <p:tgtEl>
                                              <p:spTgt spid="147"/>
                                            </p:tgtEl>
                                            <p:attrNameLst>
                                              <p:attrName>ppt_x</p:attrName>
                                            </p:attrNameLst>
                                          </p:cBhvr>
                                          <p:tavLst>
                                            <p:tav tm="0">
                                              <p:val>
                                                <p:strVal val="ppt_x"/>
                                              </p:val>
                                            </p:tav>
                                            <p:tav tm="100000">
                                              <p:val>
                                                <p:strVal val="1+ppt_w/2"/>
                                              </p:val>
                                            </p:tav>
                                          </p:tavLst>
                                        </p:anim>
                                        <p:anim calcmode="lin" valueType="num">
                                          <p:cBhvr additive="base">
                                            <p:cTn id="88" dur="500"/>
                                            <p:tgtEl>
                                              <p:spTgt spid="147"/>
                                            </p:tgtEl>
                                            <p:attrNameLst>
                                              <p:attrName>ppt_y</p:attrName>
                                            </p:attrNameLst>
                                          </p:cBhvr>
                                          <p:tavLst>
                                            <p:tav tm="0">
                                              <p:val>
                                                <p:strVal val="ppt_y"/>
                                              </p:val>
                                            </p:tav>
                                            <p:tav tm="100000">
                                              <p:val>
                                                <p:strVal val="ppt_y"/>
                                              </p:val>
                                            </p:tav>
                                          </p:tavLst>
                                        </p:anim>
                                        <p:set>
                                          <p:cBhvr>
                                            <p:cTn id="89" dur="1" fill="hold">
                                              <p:stCondLst>
                                                <p:cond delay="499"/>
                                              </p:stCondLst>
                                            </p:cTn>
                                            <p:tgtEl>
                                              <p:spTgt spid="147"/>
                                            </p:tgtEl>
                                            <p:attrNameLst>
                                              <p:attrName>style.visibility</p:attrName>
                                            </p:attrNameLst>
                                          </p:cBhvr>
                                          <p:to>
                                            <p:strVal val="hidden"/>
                                          </p:to>
                                        </p:set>
                                      </p:childTnLst>
                                    </p:cTn>
                                  </p:par>
                                  <p:par>
                                    <p:cTn id="90" presetID="2" presetClass="exit" presetSubtype="2" accel="100000" fill="hold" nodeType="withEffect">
                                      <p:stCondLst>
                                        <p:cond delay="800"/>
                                      </p:stCondLst>
                                      <p:childTnLst>
                                        <p:anim calcmode="lin" valueType="num">
                                          <p:cBhvr additive="base">
                                            <p:cTn id="91" dur="500"/>
                                            <p:tgtEl>
                                              <p:spTgt spid="139"/>
                                            </p:tgtEl>
                                            <p:attrNameLst>
                                              <p:attrName>ppt_x</p:attrName>
                                            </p:attrNameLst>
                                          </p:cBhvr>
                                          <p:tavLst>
                                            <p:tav tm="0">
                                              <p:val>
                                                <p:strVal val="ppt_x"/>
                                              </p:val>
                                            </p:tav>
                                            <p:tav tm="100000">
                                              <p:val>
                                                <p:strVal val="1+ppt_w/2"/>
                                              </p:val>
                                            </p:tav>
                                          </p:tavLst>
                                        </p:anim>
                                        <p:anim calcmode="lin" valueType="num">
                                          <p:cBhvr additive="base">
                                            <p:cTn id="92" dur="500"/>
                                            <p:tgtEl>
                                              <p:spTgt spid="139"/>
                                            </p:tgtEl>
                                            <p:attrNameLst>
                                              <p:attrName>ppt_y</p:attrName>
                                            </p:attrNameLst>
                                          </p:cBhvr>
                                          <p:tavLst>
                                            <p:tav tm="0">
                                              <p:val>
                                                <p:strVal val="ppt_y"/>
                                              </p:val>
                                            </p:tav>
                                            <p:tav tm="100000">
                                              <p:val>
                                                <p:strVal val="ppt_y"/>
                                              </p:val>
                                            </p:tav>
                                          </p:tavLst>
                                        </p:anim>
                                        <p:set>
                                          <p:cBhvr>
                                            <p:cTn id="93" dur="1" fill="hold">
                                              <p:stCondLst>
                                                <p:cond delay="499"/>
                                              </p:stCondLst>
                                            </p:cTn>
                                            <p:tgtEl>
                                              <p:spTgt spid="139"/>
                                            </p:tgtEl>
                                            <p:attrNameLst>
                                              <p:attrName>style.visibility</p:attrName>
                                            </p:attrNameLst>
                                          </p:cBhvr>
                                          <p:to>
                                            <p:strVal val="hidden"/>
                                          </p:to>
                                        </p:set>
                                      </p:childTnLst>
                                    </p:cTn>
                                  </p:par>
                                  <p:par>
                                    <p:cTn id="94" presetID="2" presetClass="entr" presetSubtype="8" decel="100000" fill="hold" nodeType="withEffect">
                                      <p:stCondLst>
                                        <p:cond delay="1300"/>
                                      </p:stCondLst>
                                      <p:childTnLst>
                                        <p:set>
                                          <p:cBhvr>
                                            <p:cTn id="95" dur="1" fill="hold">
                                              <p:stCondLst>
                                                <p:cond delay="0"/>
                                              </p:stCondLst>
                                            </p:cTn>
                                            <p:tgtEl>
                                              <p:spTgt spid="169"/>
                                            </p:tgtEl>
                                            <p:attrNameLst>
                                              <p:attrName>style.visibility</p:attrName>
                                            </p:attrNameLst>
                                          </p:cBhvr>
                                          <p:to>
                                            <p:strVal val="visible"/>
                                          </p:to>
                                        </p:set>
                                        <p:anim calcmode="lin" valueType="num">
                                          <p:cBhvr additive="base">
                                            <p:cTn id="96" dur="500" fill="hold"/>
                                            <p:tgtEl>
                                              <p:spTgt spid="169"/>
                                            </p:tgtEl>
                                            <p:attrNameLst>
                                              <p:attrName>ppt_x</p:attrName>
                                            </p:attrNameLst>
                                          </p:cBhvr>
                                          <p:tavLst>
                                            <p:tav tm="0">
                                              <p:val>
                                                <p:strVal val="0-#ppt_w/2"/>
                                              </p:val>
                                            </p:tav>
                                            <p:tav tm="100000">
                                              <p:val>
                                                <p:strVal val="#ppt_x"/>
                                              </p:val>
                                            </p:tav>
                                          </p:tavLst>
                                        </p:anim>
                                        <p:anim calcmode="lin" valueType="num">
                                          <p:cBhvr additive="base">
                                            <p:cTn id="97" dur="500" fill="hold"/>
                                            <p:tgtEl>
                                              <p:spTgt spid="169"/>
                                            </p:tgtEl>
                                            <p:attrNameLst>
                                              <p:attrName>ppt_y</p:attrName>
                                            </p:attrNameLst>
                                          </p:cBhvr>
                                          <p:tavLst>
                                            <p:tav tm="0">
                                              <p:val>
                                                <p:strVal val="#ppt_y"/>
                                              </p:val>
                                            </p:tav>
                                            <p:tav tm="100000">
                                              <p:val>
                                                <p:strVal val="#ppt_y"/>
                                              </p:val>
                                            </p:tav>
                                          </p:tavLst>
                                        </p:anim>
                                      </p:childTnLst>
                                    </p:cTn>
                                  </p:par>
                                  <p:par>
                                    <p:cTn id="98" presetID="2" presetClass="entr" presetSubtype="8" decel="100000" fill="hold" nodeType="withEffect">
                                      <p:stCondLst>
                                        <p:cond delay="1500"/>
                                      </p:stCondLst>
                                      <p:childTnLst>
                                        <p:set>
                                          <p:cBhvr>
                                            <p:cTn id="99" dur="1" fill="hold">
                                              <p:stCondLst>
                                                <p:cond delay="0"/>
                                              </p:stCondLst>
                                            </p:cTn>
                                            <p:tgtEl>
                                              <p:spTgt spid="161"/>
                                            </p:tgtEl>
                                            <p:attrNameLst>
                                              <p:attrName>style.visibility</p:attrName>
                                            </p:attrNameLst>
                                          </p:cBhvr>
                                          <p:to>
                                            <p:strVal val="visible"/>
                                          </p:to>
                                        </p:set>
                                        <p:anim calcmode="lin" valueType="num">
                                          <p:cBhvr additive="base">
                                            <p:cTn id="100" dur="500" fill="hold"/>
                                            <p:tgtEl>
                                              <p:spTgt spid="161"/>
                                            </p:tgtEl>
                                            <p:attrNameLst>
                                              <p:attrName>ppt_x</p:attrName>
                                            </p:attrNameLst>
                                          </p:cBhvr>
                                          <p:tavLst>
                                            <p:tav tm="0">
                                              <p:val>
                                                <p:strVal val="0-#ppt_w/2"/>
                                              </p:val>
                                            </p:tav>
                                            <p:tav tm="100000">
                                              <p:val>
                                                <p:strVal val="#ppt_x"/>
                                              </p:val>
                                            </p:tav>
                                          </p:tavLst>
                                        </p:anim>
                                        <p:anim calcmode="lin" valueType="num">
                                          <p:cBhvr additive="base">
                                            <p:cTn id="101" dur="500" fill="hold"/>
                                            <p:tgtEl>
                                              <p:spTgt spid="161"/>
                                            </p:tgtEl>
                                            <p:attrNameLst>
                                              <p:attrName>ppt_y</p:attrName>
                                            </p:attrNameLst>
                                          </p:cBhvr>
                                          <p:tavLst>
                                            <p:tav tm="0">
                                              <p:val>
                                                <p:strVal val="#ppt_y"/>
                                              </p:val>
                                            </p:tav>
                                            <p:tav tm="100000">
                                              <p:val>
                                                <p:strVal val="#ppt_y"/>
                                              </p:val>
                                            </p:tav>
                                          </p:tavLst>
                                        </p:anim>
                                      </p:childTnLst>
                                    </p:cTn>
                                  </p:par>
                                  <p:par>
                                    <p:cTn id="102" presetID="2" presetClass="entr" presetSubtype="8" decel="100000" fill="hold" nodeType="withEffect">
                                      <p:stCondLst>
                                        <p:cond delay="1700"/>
                                      </p:stCondLst>
                                      <p:childTnLst>
                                        <p:set>
                                          <p:cBhvr>
                                            <p:cTn id="103" dur="1" fill="hold">
                                              <p:stCondLst>
                                                <p:cond delay="0"/>
                                              </p:stCondLst>
                                            </p:cTn>
                                            <p:tgtEl>
                                              <p:spTgt spid="179"/>
                                            </p:tgtEl>
                                            <p:attrNameLst>
                                              <p:attrName>style.visibility</p:attrName>
                                            </p:attrNameLst>
                                          </p:cBhvr>
                                          <p:to>
                                            <p:strVal val="visible"/>
                                          </p:to>
                                        </p:set>
                                        <p:anim calcmode="lin" valueType="num">
                                          <p:cBhvr additive="base">
                                            <p:cTn id="104" dur="500" fill="hold"/>
                                            <p:tgtEl>
                                              <p:spTgt spid="179"/>
                                            </p:tgtEl>
                                            <p:attrNameLst>
                                              <p:attrName>ppt_x</p:attrName>
                                            </p:attrNameLst>
                                          </p:cBhvr>
                                          <p:tavLst>
                                            <p:tav tm="0">
                                              <p:val>
                                                <p:strVal val="0-#ppt_w/2"/>
                                              </p:val>
                                            </p:tav>
                                            <p:tav tm="100000">
                                              <p:val>
                                                <p:strVal val="#ppt_x"/>
                                              </p:val>
                                            </p:tav>
                                          </p:tavLst>
                                        </p:anim>
                                        <p:anim calcmode="lin" valueType="num">
                                          <p:cBhvr additive="base">
                                            <p:cTn id="105" dur="500" fill="hold"/>
                                            <p:tgtEl>
                                              <p:spTgt spid="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animBg="1"/>
          <p:bldP spid="11" grpId="1" animBg="1"/>
          <p:bldP spid="11" grpId="2" animBg="1"/>
          <p:bldP spid="68" grpId="0" animBg="1"/>
          <p:bldP spid="69" grpId="0" animBg="1"/>
          <p:bldP spid="7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6" presetClass="emph" presetSubtype="0" fill="hold" grpId="1" nodeType="withEffect">
                                      <p:stCondLst>
                                        <p:cond delay="0"/>
                                      </p:stCondLst>
                                      <p:childTnLst>
                                        <p:animScale>
                                          <p:cBhvr>
                                            <p:cTn id="18" dur="500" fill="hold"/>
                                            <p:tgtEl>
                                              <p:spTgt spid="11"/>
                                            </p:tgtEl>
                                          </p:cBhvr>
                                          <p:by x="120000" y="120000"/>
                                        </p:animScale>
                                      </p:childTnLst>
                                    </p:cTn>
                                  </p:par>
                                  <p:par>
                                    <p:cTn id="19" presetID="6" presetClass="emph" presetSubtype="0" fill="hold" nodeType="withEffect">
                                      <p:stCondLst>
                                        <p:cond delay="0"/>
                                      </p:stCondLst>
                                      <p:childTnLst>
                                        <p:animScale>
                                          <p:cBhvr>
                                            <p:cTn id="20" dur="500" fill="hold"/>
                                            <p:tgtEl>
                                              <p:spTgt spid="60"/>
                                            </p:tgtEl>
                                          </p:cBhvr>
                                          <p:by x="120000" y="120000"/>
                                        </p:animScale>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grpId="0" nodeType="clickEffect">
                                      <p:stCondLst>
                                        <p:cond delay="0"/>
                                      </p:stCondLst>
                                      <p:childTnLst>
                                        <p:animMotion origin="layout" path="M 5E-6 -3.7037E-6 L 0.34445 -0.47546 " pathEditMode="relative" rAng="0" ptsTypes="AA">
                                          <p:cBhvr>
                                            <p:cTn id="24" dur="500" fill="hold"/>
                                            <p:tgtEl>
                                              <p:spTgt spid="10">
                                                <p:txEl>
                                                  <p:pRg st="0" end="0"/>
                                                </p:txEl>
                                              </p:spTgt>
                                            </p:tgtEl>
                                            <p:attrNameLst>
                                              <p:attrName>ppt_x</p:attrName>
                                              <p:attrName>ppt_y</p:attrName>
                                            </p:attrNameLst>
                                          </p:cBhvr>
                                          <p:rCtr x="16354" y="-23704"/>
                                        </p:animMotion>
                                      </p:childTnLst>
                                    </p:cTn>
                                  </p:par>
                                  <p:par>
                                    <p:cTn id="25" presetID="42" presetClass="path" presetSubtype="0" accel="50000" decel="50000" fill="hold" grpId="2" nodeType="withEffect">
                                      <p:stCondLst>
                                        <p:cond delay="0"/>
                                      </p:stCondLst>
                                      <p:childTnLst>
                                        <p:animMotion origin="layout" path="M -1.38889E-6 2.22222E-6 L 0.31441 -0.47292 " pathEditMode="relative" rAng="0" ptsTypes="AA">
                                          <p:cBhvr>
                                            <p:cTn id="26" dur="500" fill="hold"/>
                                            <p:tgtEl>
                                              <p:spTgt spid="11"/>
                                            </p:tgtEl>
                                            <p:attrNameLst>
                                              <p:attrName>ppt_x</p:attrName>
                                              <p:attrName>ppt_y</p:attrName>
                                            </p:attrNameLst>
                                          </p:cBhvr>
                                          <p:rCtr x="15712" y="-23657"/>
                                        </p:animMotion>
                                      </p:childTnLst>
                                    </p:cTn>
                                  </p:par>
                                  <p:par>
                                    <p:cTn id="27" presetID="42" presetClass="path" presetSubtype="0" accel="50000" decel="50000" fill="hold" nodeType="withEffect">
                                      <p:stCondLst>
                                        <p:cond delay="0"/>
                                      </p:stCondLst>
                                      <p:childTnLst>
                                        <p:animMotion origin="layout" path="M -1.38889E-6 2.22222E-6 L 0.31441 -0.47292 " pathEditMode="relative" rAng="0" ptsTypes="AA">
                                          <p:cBhvr>
                                            <p:cTn id="28" dur="500" fill="hold"/>
                                            <p:tgtEl>
                                              <p:spTgt spid="60"/>
                                            </p:tgtEl>
                                            <p:attrNameLst>
                                              <p:attrName>ppt_x</p:attrName>
                                              <p:attrName>ppt_y</p:attrName>
                                            </p:attrNameLst>
                                          </p:cBhvr>
                                          <p:rCtr x="15712" y="-23657"/>
                                        </p:animMotion>
                                      </p:childTnLst>
                                    </p:cTn>
                                  </p:par>
                                  <p:par>
                                    <p:cTn id="29" presetID="10" presetClass="exit" presetSubtype="0" fill="hold" nodeType="withEffect">
                                      <p:stCondLst>
                                        <p:cond delay="0"/>
                                      </p:stCondLst>
                                      <p:childTnLst>
                                        <p:animEffect transition="out" filter="fade">
                                          <p:cBhvr>
                                            <p:cTn id="30" dur="500"/>
                                            <p:tgtEl>
                                              <p:spTgt spid="60"/>
                                            </p:tgtEl>
                                          </p:cBhvr>
                                        </p:animEffect>
                                        <p:set>
                                          <p:cBhvr>
                                            <p:cTn id="31" dur="1" fill="hold">
                                              <p:stCondLst>
                                                <p:cond delay="499"/>
                                              </p:stCondLst>
                                            </p:cTn>
                                            <p:tgtEl>
                                              <p:spTgt spid="60"/>
                                            </p:tgtEl>
                                            <p:attrNameLst>
                                              <p:attrName>style.visibility</p:attrName>
                                            </p:attrNameLst>
                                          </p:cBhvr>
                                          <p:to>
                                            <p:strVal val="hidden"/>
                                          </p:to>
                                        </p:set>
                                      </p:childTnLst>
                                    </p:cTn>
                                  </p:par>
                                </p:childTnLst>
                              </p:cTn>
                            </p:par>
                            <p:par>
                              <p:cTn id="32" fill="hold">
                                <p:stCondLst>
                                  <p:cond delay="500"/>
                                </p:stCondLst>
                                <p:childTnLst>
                                  <p:par>
                                    <p:cTn id="33" presetID="2" presetClass="entr" presetSubtype="1"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fill="hold"/>
                                            <p:tgtEl>
                                              <p:spTgt spid="68"/>
                                            </p:tgtEl>
                                            <p:attrNameLst>
                                              <p:attrName>ppt_x</p:attrName>
                                            </p:attrNameLst>
                                          </p:cBhvr>
                                          <p:tavLst>
                                            <p:tav tm="0">
                                              <p:val>
                                                <p:strVal val="#ppt_x"/>
                                              </p:val>
                                            </p:tav>
                                            <p:tav tm="100000">
                                              <p:val>
                                                <p:strVal val="#ppt_x"/>
                                              </p:val>
                                            </p:tav>
                                          </p:tavLst>
                                        </p:anim>
                                        <p:anim calcmode="lin" valueType="num">
                                          <p:cBhvr additive="base">
                                            <p:cTn id="36" dur="500" fill="hold"/>
                                            <p:tgtEl>
                                              <p:spTgt spid="68"/>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fill="hold"/>
                                            <p:tgtEl>
                                              <p:spTgt spid="69"/>
                                            </p:tgtEl>
                                            <p:attrNameLst>
                                              <p:attrName>ppt_x</p:attrName>
                                            </p:attrNameLst>
                                          </p:cBhvr>
                                          <p:tavLst>
                                            <p:tav tm="0">
                                              <p:val>
                                                <p:strVal val="#ppt_x"/>
                                              </p:val>
                                            </p:tav>
                                            <p:tav tm="100000">
                                              <p:val>
                                                <p:strVal val="#ppt_x"/>
                                              </p:val>
                                            </p:tav>
                                          </p:tavLst>
                                        </p:anim>
                                        <p:anim calcmode="lin" valueType="num">
                                          <p:cBhvr additive="base">
                                            <p:cTn id="40" dur="500" fill="hold"/>
                                            <p:tgtEl>
                                              <p:spTgt spid="69"/>
                                            </p:tgtEl>
                                            <p:attrNameLst>
                                              <p:attrName>ppt_y</p:attrName>
                                            </p:attrNameLst>
                                          </p:cBhvr>
                                          <p:tavLst>
                                            <p:tav tm="0">
                                              <p:val>
                                                <p:strVal val="1+#ppt_h/2"/>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250"/>
                                            <p:tgtEl>
                                              <p:spTgt spid="70"/>
                                            </p:tgtEl>
                                          </p:cBhvr>
                                        </p:animEffect>
                                      </p:childTnLst>
                                    </p:cTn>
                                  </p:par>
                                  <p:par>
                                    <p:cTn id="44" presetID="10" presetClass="entr" presetSubtype="0" fill="hold" nodeType="withEffect">
                                      <p:stCondLst>
                                        <p:cond delay="0"/>
                                      </p:stCondLst>
                                      <p:childTnLst>
                                        <p:set>
                                          <p:cBhvr>
                                            <p:cTn id="45" dur="1" fill="hold">
                                              <p:stCondLst>
                                                <p:cond delay="0"/>
                                              </p:stCondLst>
                                            </p:cTn>
                                            <p:tgtEl>
                                              <p:spTgt spid="77">
                                                <p:txEl>
                                                  <p:pRg st="0" end="0"/>
                                                </p:txEl>
                                              </p:spTgt>
                                            </p:tgtEl>
                                            <p:attrNameLst>
                                              <p:attrName>style.visibility</p:attrName>
                                            </p:attrNameLst>
                                          </p:cBhvr>
                                          <p:to>
                                            <p:strVal val="visible"/>
                                          </p:to>
                                        </p:set>
                                        <p:animEffect transition="in" filter="fade">
                                          <p:cBhvr>
                                            <p:cTn id="46" dur="250"/>
                                            <p:tgtEl>
                                              <p:spTgt spid="77">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250"/>
                                            <p:tgtEl>
                                              <p:spTgt spid="67"/>
                                            </p:tgtEl>
                                          </p:cBhvr>
                                        </p:animEffect>
                                      </p:childTnLst>
                                    </p:cTn>
                                  </p:par>
                                  <p:par>
                                    <p:cTn id="50" presetID="2" presetClass="entr" presetSubtype="4" decel="100000"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 calcmode="lin" valueType="num">
                                          <p:cBhvr additive="base">
                                            <p:cTn id="52" dur="500" fill="hold"/>
                                            <p:tgtEl>
                                              <p:spTgt spid="61"/>
                                            </p:tgtEl>
                                            <p:attrNameLst>
                                              <p:attrName>ppt_x</p:attrName>
                                            </p:attrNameLst>
                                          </p:cBhvr>
                                          <p:tavLst>
                                            <p:tav tm="0">
                                              <p:val>
                                                <p:strVal val="#ppt_x"/>
                                              </p:val>
                                            </p:tav>
                                            <p:tav tm="100000">
                                              <p:val>
                                                <p:strVal val="#ppt_x"/>
                                              </p:val>
                                            </p:tav>
                                          </p:tavLst>
                                        </p:anim>
                                        <p:anim calcmode="lin" valueType="num">
                                          <p:cBhvr additive="base">
                                            <p:cTn id="5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2" accel="100000" fill="hold" nodeType="clickEffect">
                                      <p:stCondLst>
                                        <p:cond delay="0"/>
                                      </p:stCondLst>
                                      <p:childTnLst>
                                        <p:anim calcmode="lin" valueType="num">
                                          <p:cBhvr additive="base">
                                            <p:cTn id="57" dur="500"/>
                                            <p:tgtEl>
                                              <p:spTgt spid="61"/>
                                            </p:tgtEl>
                                            <p:attrNameLst>
                                              <p:attrName>ppt_x</p:attrName>
                                            </p:attrNameLst>
                                          </p:cBhvr>
                                          <p:tavLst>
                                            <p:tav tm="0">
                                              <p:val>
                                                <p:strVal val="ppt_x"/>
                                              </p:val>
                                            </p:tav>
                                            <p:tav tm="100000">
                                              <p:val>
                                                <p:strVal val="1+ppt_w/2"/>
                                              </p:val>
                                            </p:tav>
                                          </p:tavLst>
                                        </p:anim>
                                        <p:anim calcmode="lin" valueType="num">
                                          <p:cBhvr additive="base">
                                            <p:cTn id="58" dur="500"/>
                                            <p:tgtEl>
                                              <p:spTgt spid="61"/>
                                            </p:tgtEl>
                                            <p:attrNameLst>
                                              <p:attrName>ppt_y</p:attrName>
                                            </p:attrNameLst>
                                          </p:cBhvr>
                                          <p:tavLst>
                                            <p:tav tm="0">
                                              <p:val>
                                                <p:strVal val="ppt_y"/>
                                              </p:val>
                                            </p:tav>
                                            <p:tav tm="100000">
                                              <p:val>
                                                <p:strVal val="ppt_y"/>
                                              </p:val>
                                            </p:tav>
                                          </p:tavLst>
                                        </p:anim>
                                        <p:set>
                                          <p:cBhvr>
                                            <p:cTn id="59" dur="1" fill="hold">
                                              <p:stCondLst>
                                                <p:cond delay="499"/>
                                              </p:stCondLst>
                                            </p:cTn>
                                            <p:tgtEl>
                                              <p:spTgt spid="61"/>
                                            </p:tgtEl>
                                            <p:attrNameLst>
                                              <p:attrName>style.visibility</p:attrName>
                                            </p:attrNameLst>
                                          </p:cBhvr>
                                          <p:to>
                                            <p:strVal val="hidden"/>
                                          </p:to>
                                        </p:set>
                                      </p:childTnLst>
                                    </p:cTn>
                                  </p:par>
                                  <p:par>
                                    <p:cTn id="60" presetID="2" presetClass="entr" presetSubtype="8" decel="100000" fill="hold" nodeType="withEffect">
                                      <p:stCondLst>
                                        <p:cond delay="200"/>
                                      </p:stCondLst>
                                      <p:childTnLst>
                                        <p:set>
                                          <p:cBhvr>
                                            <p:cTn id="61" dur="1" fill="hold">
                                              <p:stCondLst>
                                                <p:cond delay="0"/>
                                              </p:stCondLst>
                                            </p:cTn>
                                            <p:tgtEl>
                                              <p:spTgt spid="66"/>
                                            </p:tgtEl>
                                            <p:attrNameLst>
                                              <p:attrName>style.visibility</p:attrName>
                                            </p:attrNameLst>
                                          </p:cBhvr>
                                          <p:to>
                                            <p:strVal val="visible"/>
                                          </p:to>
                                        </p:set>
                                        <p:anim calcmode="lin" valueType="num">
                                          <p:cBhvr additive="base">
                                            <p:cTn id="62" dur="500" fill="hold"/>
                                            <p:tgtEl>
                                              <p:spTgt spid="66"/>
                                            </p:tgtEl>
                                            <p:attrNameLst>
                                              <p:attrName>ppt_x</p:attrName>
                                            </p:attrNameLst>
                                          </p:cBhvr>
                                          <p:tavLst>
                                            <p:tav tm="0">
                                              <p:val>
                                                <p:strVal val="0-#ppt_w/2"/>
                                              </p:val>
                                            </p:tav>
                                            <p:tav tm="100000">
                                              <p:val>
                                                <p:strVal val="#ppt_x"/>
                                              </p:val>
                                            </p:tav>
                                          </p:tavLst>
                                        </p:anim>
                                        <p:anim calcmode="lin" valueType="num">
                                          <p:cBhvr additive="base">
                                            <p:cTn id="63" dur="500" fill="hold"/>
                                            <p:tgtEl>
                                              <p:spTgt spid="66"/>
                                            </p:tgtEl>
                                            <p:attrNameLst>
                                              <p:attrName>ppt_y</p:attrName>
                                            </p:attrNameLst>
                                          </p:cBhvr>
                                          <p:tavLst>
                                            <p:tav tm="0">
                                              <p:val>
                                                <p:strVal val="#ppt_y"/>
                                              </p:val>
                                            </p:tav>
                                            <p:tav tm="100000">
                                              <p:val>
                                                <p:strVal val="#ppt_y"/>
                                              </p:val>
                                            </p:tav>
                                          </p:tavLst>
                                        </p:anim>
                                      </p:childTnLst>
                                    </p:cTn>
                                  </p:par>
                                  <p:par>
                                    <p:cTn id="64" presetID="2" presetClass="entr" presetSubtype="8" decel="100000" fill="hold" nodeType="withEffect">
                                      <p:stCondLst>
                                        <p:cond delay="400"/>
                                      </p:stCondLst>
                                      <p:childTnLst>
                                        <p:set>
                                          <p:cBhvr>
                                            <p:cTn id="65" dur="1" fill="hold">
                                              <p:stCondLst>
                                                <p:cond delay="0"/>
                                              </p:stCondLst>
                                            </p:cTn>
                                            <p:tgtEl>
                                              <p:spTgt spid="130"/>
                                            </p:tgtEl>
                                            <p:attrNameLst>
                                              <p:attrName>style.visibility</p:attrName>
                                            </p:attrNameLst>
                                          </p:cBhvr>
                                          <p:to>
                                            <p:strVal val="visible"/>
                                          </p:to>
                                        </p:set>
                                        <p:anim calcmode="lin" valueType="num">
                                          <p:cBhvr additive="base">
                                            <p:cTn id="66" dur="500" fill="hold"/>
                                            <p:tgtEl>
                                              <p:spTgt spid="130"/>
                                            </p:tgtEl>
                                            <p:attrNameLst>
                                              <p:attrName>ppt_x</p:attrName>
                                            </p:attrNameLst>
                                          </p:cBhvr>
                                          <p:tavLst>
                                            <p:tav tm="0">
                                              <p:val>
                                                <p:strVal val="0-#ppt_w/2"/>
                                              </p:val>
                                            </p:tav>
                                            <p:tav tm="100000">
                                              <p:val>
                                                <p:strVal val="#ppt_x"/>
                                              </p:val>
                                            </p:tav>
                                          </p:tavLst>
                                        </p:anim>
                                        <p:anim calcmode="lin" valueType="num">
                                          <p:cBhvr additive="base">
                                            <p:cTn id="67" dur="500" fill="hold"/>
                                            <p:tgtEl>
                                              <p:spTgt spid="130"/>
                                            </p:tgtEl>
                                            <p:attrNameLst>
                                              <p:attrName>ppt_y</p:attrName>
                                            </p:attrNameLst>
                                          </p:cBhvr>
                                          <p:tavLst>
                                            <p:tav tm="0">
                                              <p:val>
                                                <p:strVal val="#ppt_y"/>
                                              </p:val>
                                            </p:tav>
                                            <p:tav tm="100000">
                                              <p:val>
                                                <p:strVal val="#ppt_y"/>
                                              </p:val>
                                            </p:tav>
                                          </p:tavLst>
                                        </p:anim>
                                      </p:childTnLst>
                                    </p:cTn>
                                  </p:par>
                                  <p:par>
                                    <p:cTn id="68" presetID="2" presetClass="entr" presetSubtype="8" decel="100000" fill="hold" nodeType="withEffect">
                                      <p:stCondLst>
                                        <p:cond delay="600"/>
                                      </p:stCondLst>
                                      <p:childTnLst>
                                        <p:set>
                                          <p:cBhvr>
                                            <p:cTn id="69" dur="1" fill="hold">
                                              <p:stCondLst>
                                                <p:cond delay="0"/>
                                              </p:stCondLst>
                                            </p:cTn>
                                            <p:tgtEl>
                                              <p:spTgt spid="147"/>
                                            </p:tgtEl>
                                            <p:attrNameLst>
                                              <p:attrName>style.visibility</p:attrName>
                                            </p:attrNameLst>
                                          </p:cBhvr>
                                          <p:to>
                                            <p:strVal val="visible"/>
                                          </p:to>
                                        </p:set>
                                        <p:anim calcmode="lin" valueType="num">
                                          <p:cBhvr additive="base">
                                            <p:cTn id="70" dur="500" fill="hold"/>
                                            <p:tgtEl>
                                              <p:spTgt spid="147"/>
                                            </p:tgtEl>
                                            <p:attrNameLst>
                                              <p:attrName>ppt_x</p:attrName>
                                            </p:attrNameLst>
                                          </p:cBhvr>
                                          <p:tavLst>
                                            <p:tav tm="0">
                                              <p:val>
                                                <p:strVal val="0-#ppt_w/2"/>
                                              </p:val>
                                            </p:tav>
                                            <p:tav tm="100000">
                                              <p:val>
                                                <p:strVal val="#ppt_x"/>
                                              </p:val>
                                            </p:tav>
                                          </p:tavLst>
                                        </p:anim>
                                        <p:anim calcmode="lin" valueType="num">
                                          <p:cBhvr additive="base">
                                            <p:cTn id="71" dur="500" fill="hold"/>
                                            <p:tgtEl>
                                              <p:spTgt spid="147"/>
                                            </p:tgtEl>
                                            <p:attrNameLst>
                                              <p:attrName>ppt_y</p:attrName>
                                            </p:attrNameLst>
                                          </p:cBhvr>
                                          <p:tavLst>
                                            <p:tav tm="0">
                                              <p:val>
                                                <p:strVal val="#ppt_y"/>
                                              </p:val>
                                            </p:tav>
                                            <p:tav tm="100000">
                                              <p:val>
                                                <p:strVal val="#ppt_y"/>
                                              </p:val>
                                            </p:tav>
                                          </p:tavLst>
                                        </p:anim>
                                      </p:childTnLst>
                                    </p:cTn>
                                  </p:par>
                                  <p:par>
                                    <p:cTn id="72" presetID="2" presetClass="entr" presetSubtype="8" decel="100000" fill="hold" nodeType="withEffect">
                                      <p:stCondLst>
                                        <p:cond delay="800"/>
                                      </p:stCondLst>
                                      <p:childTnLst>
                                        <p:set>
                                          <p:cBhvr>
                                            <p:cTn id="73" dur="1" fill="hold">
                                              <p:stCondLst>
                                                <p:cond delay="0"/>
                                              </p:stCondLst>
                                            </p:cTn>
                                            <p:tgtEl>
                                              <p:spTgt spid="139"/>
                                            </p:tgtEl>
                                            <p:attrNameLst>
                                              <p:attrName>style.visibility</p:attrName>
                                            </p:attrNameLst>
                                          </p:cBhvr>
                                          <p:to>
                                            <p:strVal val="visible"/>
                                          </p:to>
                                        </p:set>
                                        <p:anim calcmode="lin" valueType="num">
                                          <p:cBhvr additive="base">
                                            <p:cTn id="74" dur="500" fill="hold"/>
                                            <p:tgtEl>
                                              <p:spTgt spid="139"/>
                                            </p:tgtEl>
                                            <p:attrNameLst>
                                              <p:attrName>ppt_x</p:attrName>
                                            </p:attrNameLst>
                                          </p:cBhvr>
                                          <p:tavLst>
                                            <p:tav tm="0">
                                              <p:val>
                                                <p:strVal val="0-#ppt_w/2"/>
                                              </p:val>
                                            </p:tav>
                                            <p:tav tm="100000">
                                              <p:val>
                                                <p:strVal val="#ppt_x"/>
                                              </p:val>
                                            </p:tav>
                                          </p:tavLst>
                                        </p:anim>
                                        <p:anim calcmode="lin" valueType="num">
                                          <p:cBhvr additive="base">
                                            <p:cTn id="75" dur="500" fill="hold"/>
                                            <p:tgtEl>
                                              <p:spTgt spid="13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xit" presetSubtype="2" accel="100000" fill="hold" nodeType="clickEffect">
                                      <p:stCondLst>
                                        <p:cond delay="0"/>
                                      </p:stCondLst>
                                      <p:childTnLst>
                                        <p:anim calcmode="lin" valueType="num">
                                          <p:cBhvr additive="base">
                                            <p:cTn id="79" dur="500"/>
                                            <p:tgtEl>
                                              <p:spTgt spid="66"/>
                                            </p:tgtEl>
                                            <p:attrNameLst>
                                              <p:attrName>ppt_x</p:attrName>
                                            </p:attrNameLst>
                                          </p:cBhvr>
                                          <p:tavLst>
                                            <p:tav tm="0">
                                              <p:val>
                                                <p:strVal val="ppt_x"/>
                                              </p:val>
                                            </p:tav>
                                            <p:tav tm="100000">
                                              <p:val>
                                                <p:strVal val="1+ppt_w/2"/>
                                              </p:val>
                                            </p:tav>
                                          </p:tavLst>
                                        </p:anim>
                                        <p:anim calcmode="lin" valueType="num">
                                          <p:cBhvr additive="base">
                                            <p:cTn id="80" dur="500"/>
                                            <p:tgtEl>
                                              <p:spTgt spid="66"/>
                                            </p:tgtEl>
                                            <p:attrNameLst>
                                              <p:attrName>ppt_y</p:attrName>
                                            </p:attrNameLst>
                                          </p:cBhvr>
                                          <p:tavLst>
                                            <p:tav tm="0">
                                              <p:val>
                                                <p:strVal val="ppt_y"/>
                                              </p:val>
                                            </p:tav>
                                            <p:tav tm="100000">
                                              <p:val>
                                                <p:strVal val="ppt_y"/>
                                              </p:val>
                                            </p:tav>
                                          </p:tavLst>
                                        </p:anim>
                                        <p:set>
                                          <p:cBhvr>
                                            <p:cTn id="81" dur="1" fill="hold">
                                              <p:stCondLst>
                                                <p:cond delay="499"/>
                                              </p:stCondLst>
                                            </p:cTn>
                                            <p:tgtEl>
                                              <p:spTgt spid="66"/>
                                            </p:tgtEl>
                                            <p:attrNameLst>
                                              <p:attrName>style.visibility</p:attrName>
                                            </p:attrNameLst>
                                          </p:cBhvr>
                                          <p:to>
                                            <p:strVal val="hidden"/>
                                          </p:to>
                                        </p:set>
                                      </p:childTnLst>
                                    </p:cTn>
                                  </p:par>
                                  <p:par>
                                    <p:cTn id="82" presetID="2" presetClass="exit" presetSubtype="2" accel="100000" fill="hold" nodeType="withEffect">
                                      <p:stCondLst>
                                        <p:cond delay="300"/>
                                      </p:stCondLst>
                                      <p:childTnLst>
                                        <p:anim calcmode="lin" valueType="num">
                                          <p:cBhvr additive="base">
                                            <p:cTn id="83" dur="500"/>
                                            <p:tgtEl>
                                              <p:spTgt spid="130"/>
                                            </p:tgtEl>
                                            <p:attrNameLst>
                                              <p:attrName>ppt_x</p:attrName>
                                            </p:attrNameLst>
                                          </p:cBhvr>
                                          <p:tavLst>
                                            <p:tav tm="0">
                                              <p:val>
                                                <p:strVal val="ppt_x"/>
                                              </p:val>
                                            </p:tav>
                                            <p:tav tm="100000">
                                              <p:val>
                                                <p:strVal val="1+ppt_w/2"/>
                                              </p:val>
                                            </p:tav>
                                          </p:tavLst>
                                        </p:anim>
                                        <p:anim calcmode="lin" valueType="num">
                                          <p:cBhvr additive="base">
                                            <p:cTn id="84" dur="500"/>
                                            <p:tgtEl>
                                              <p:spTgt spid="130"/>
                                            </p:tgtEl>
                                            <p:attrNameLst>
                                              <p:attrName>ppt_y</p:attrName>
                                            </p:attrNameLst>
                                          </p:cBhvr>
                                          <p:tavLst>
                                            <p:tav tm="0">
                                              <p:val>
                                                <p:strVal val="ppt_y"/>
                                              </p:val>
                                            </p:tav>
                                            <p:tav tm="100000">
                                              <p:val>
                                                <p:strVal val="ppt_y"/>
                                              </p:val>
                                            </p:tav>
                                          </p:tavLst>
                                        </p:anim>
                                        <p:set>
                                          <p:cBhvr>
                                            <p:cTn id="85" dur="1" fill="hold">
                                              <p:stCondLst>
                                                <p:cond delay="499"/>
                                              </p:stCondLst>
                                            </p:cTn>
                                            <p:tgtEl>
                                              <p:spTgt spid="130"/>
                                            </p:tgtEl>
                                            <p:attrNameLst>
                                              <p:attrName>style.visibility</p:attrName>
                                            </p:attrNameLst>
                                          </p:cBhvr>
                                          <p:to>
                                            <p:strVal val="hidden"/>
                                          </p:to>
                                        </p:set>
                                      </p:childTnLst>
                                    </p:cTn>
                                  </p:par>
                                  <p:par>
                                    <p:cTn id="86" presetID="2" presetClass="exit" presetSubtype="2" accel="100000" fill="hold" nodeType="withEffect">
                                      <p:stCondLst>
                                        <p:cond delay="600"/>
                                      </p:stCondLst>
                                      <p:childTnLst>
                                        <p:anim calcmode="lin" valueType="num">
                                          <p:cBhvr additive="base">
                                            <p:cTn id="87" dur="500"/>
                                            <p:tgtEl>
                                              <p:spTgt spid="147"/>
                                            </p:tgtEl>
                                            <p:attrNameLst>
                                              <p:attrName>ppt_x</p:attrName>
                                            </p:attrNameLst>
                                          </p:cBhvr>
                                          <p:tavLst>
                                            <p:tav tm="0">
                                              <p:val>
                                                <p:strVal val="ppt_x"/>
                                              </p:val>
                                            </p:tav>
                                            <p:tav tm="100000">
                                              <p:val>
                                                <p:strVal val="1+ppt_w/2"/>
                                              </p:val>
                                            </p:tav>
                                          </p:tavLst>
                                        </p:anim>
                                        <p:anim calcmode="lin" valueType="num">
                                          <p:cBhvr additive="base">
                                            <p:cTn id="88" dur="500"/>
                                            <p:tgtEl>
                                              <p:spTgt spid="147"/>
                                            </p:tgtEl>
                                            <p:attrNameLst>
                                              <p:attrName>ppt_y</p:attrName>
                                            </p:attrNameLst>
                                          </p:cBhvr>
                                          <p:tavLst>
                                            <p:tav tm="0">
                                              <p:val>
                                                <p:strVal val="ppt_y"/>
                                              </p:val>
                                            </p:tav>
                                            <p:tav tm="100000">
                                              <p:val>
                                                <p:strVal val="ppt_y"/>
                                              </p:val>
                                            </p:tav>
                                          </p:tavLst>
                                        </p:anim>
                                        <p:set>
                                          <p:cBhvr>
                                            <p:cTn id="89" dur="1" fill="hold">
                                              <p:stCondLst>
                                                <p:cond delay="499"/>
                                              </p:stCondLst>
                                            </p:cTn>
                                            <p:tgtEl>
                                              <p:spTgt spid="147"/>
                                            </p:tgtEl>
                                            <p:attrNameLst>
                                              <p:attrName>style.visibility</p:attrName>
                                            </p:attrNameLst>
                                          </p:cBhvr>
                                          <p:to>
                                            <p:strVal val="hidden"/>
                                          </p:to>
                                        </p:set>
                                      </p:childTnLst>
                                    </p:cTn>
                                  </p:par>
                                  <p:par>
                                    <p:cTn id="90" presetID="2" presetClass="exit" presetSubtype="2" accel="100000" fill="hold" nodeType="withEffect">
                                      <p:stCondLst>
                                        <p:cond delay="800"/>
                                      </p:stCondLst>
                                      <p:childTnLst>
                                        <p:anim calcmode="lin" valueType="num">
                                          <p:cBhvr additive="base">
                                            <p:cTn id="91" dur="500"/>
                                            <p:tgtEl>
                                              <p:spTgt spid="139"/>
                                            </p:tgtEl>
                                            <p:attrNameLst>
                                              <p:attrName>ppt_x</p:attrName>
                                            </p:attrNameLst>
                                          </p:cBhvr>
                                          <p:tavLst>
                                            <p:tav tm="0">
                                              <p:val>
                                                <p:strVal val="ppt_x"/>
                                              </p:val>
                                            </p:tav>
                                            <p:tav tm="100000">
                                              <p:val>
                                                <p:strVal val="1+ppt_w/2"/>
                                              </p:val>
                                            </p:tav>
                                          </p:tavLst>
                                        </p:anim>
                                        <p:anim calcmode="lin" valueType="num">
                                          <p:cBhvr additive="base">
                                            <p:cTn id="92" dur="500"/>
                                            <p:tgtEl>
                                              <p:spTgt spid="139"/>
                                            </p:tgtEl>
                                            <p:attrNameLst>
                                              <p:attrName>ppt_y</p:attrName>
                                            </p:attrNameLst>
                                          </p:cBhvr>
                                          <p:tavLst>
                                            <p:tav tm="0">
                                              <p:val>
                                                <p:strVal val="ppt_y"/>
                                              </p:val>
                                            </p:tav>
                                            <p:tav tm="100000">
                                              <p:val>
                                                <p:strVal val="ppt_y"/>
                                              </p:val>
                                            </p:tav>
                                          </p:tavLst>
                                        </p:anim>
                                        <p:set>
                                          <p:cBhvr>
                                            <p:cTn id="93" dur="1" fill="hold">
                                              <p:stCondLst>
                                                <p:cond delay="499"/>
                                              </p:stCondLst>
                                            </p:cTn>
                                            <p:tgtEl>
                                              <p:spTgt spid="139"/>
                                            </p:tgtEl>
                                            <p:attrNameLst>
                                              <p:attrName>style.visibility</p:attrName>
                                            </p:attrNameLst>
                                          </p:cBhvr>
                                          <p:to>
                                            <p:strVal val="hidden"/>
                                          </p:to>
                                        </p:set>
                                      </p:childTnLst>
                                    </p:cTn>
                                  </p:par>
                                  <p:par>
                                    <p:cTn id="94" presetID="2" presetClass="entr" presetSubtype="8" decel="100000" fill="hold" nodeType="withEffect">
                                      <p:stCondLst>
                                        <p:cond delay="1300"/>
                                      </p:stCondLst>
                                      <p:childTnLst>
                                        <p:set>
                                          <p:cBhvr>
                                            <p:cTn id="95" dur="1" fill="hold">
                                              <p:stCondLst>
                                                <p:cond delay="0"/>
                                              </p:stCondLst>
                                            </p:cTn>
                                            <p:tgtEl>
                                              <p:spTgt spid="169"/>
                                            </p:tgtEl>
                                            <p:attrNameLst>
                                              <p:attrName>style.visibility</p:attrName>
                                            </p:attrNameLst>
                                          </p:cBhvr>
                                          <p:to>
                                            <p:strVal val="visible"/>
                                          </p:to>
                                        </p:set>
                                        <p:anim calcmode="lin" valueType="num">
                                          <p:cBhvr additive="base">
                                            <p:cTn id="96" dur="500" fill="hold"/>
                                            <p:tgtEl>
                                              <p:spTgt spid="169"/>
                                            </p:tgtEl>
                                            <p:attrNameLst>
                                              <p:attrName>ppt_x</p:attrName>
                                            </p:attrNameLst>
                                          </p:cBhvr>
                                          <p:tavLst>
                                            <p:tav tm="0">
                                              <p:val>
                                                <p:strVal val="0-#ppt_w/2"/>
                                              </p:val>
                                            </p:tav>
                                            <p:tav tm="100000">
                                              <p:val>
                                                <p:strVal val="#ppt_x"/>
                                              </p:val>
                                            </p:tav>
                                          </p:tavLst>
                                        </p:anim>
                                        <p:anim calcmode="lin" valueType="num">
                                          <p:cBhvr additive="base">
                                            <p:cTn id="97" dur="500" fill="hold"/>
                                            <p:tgtEl>
                                              <p:spTgt spid="169"/>
                                            </p:tgtEl>
                                            <p:attrNameLst>
                                              <p:attrName>ppt_y</p:attrName>
                                            </p:attrNameLst>
                                          </p:cBhvr>
                                          <p:tavLst>
                                            <p:tav tm="0">
                                              <p:val>
                                                <p:strVal val="#ppt_y"/>
                                              </p:val>
                                            </p:tav>
                                            <p:tav tm="100000">
                                              <p:val>
                                                <p:strVal val="#ppt_y"/>
                                              </p:val>
                                            </p:tav>
                                          </p:tavLst>
                                        </p:anim>
                                      </p:childTnLst>
                                    </p:cTn>
                                  </p:par>
                                  <p:par>
                                    <p:cTn id="98" presetID="2" presetClass="entr" presetSubtype="8" decel="100000" fill="hold" nodeType="withEffect">
                                      <p:stCondLst>
                                        <p:cond delay="1500"/>
                                      </p:stCondLst>
                                      <p:childTnLst>
                                        <p:set>
                                          <p:cBhvr>
                                            <p:cTn id="99" dur="1" fill="hold">
                                              <p:stCondLst>
                                                <p:cond delay="0"/>
                                              </p:stCondLst>
                                            </p:cTn>
                                            <p:tgtEl>
                                              <p:spTgt spid="161"/>
                                            </p:tgtEl>
                                            <p:attrNameLst>
                                              <p:attrName>style.visibility</p:attrName>
                                            </p:attrNameLst>
                                          </p:cBhvr>
                                          <p:to>
                                            <p:strVal val="visible"/>
                                          </p:to>
                                        </p:set>
                                        <p:anim calcmode="lin" valueType="num">
                                          <p:cBhvr additive="base">
                                            <p:cTn id="100" dur="500" fill="hold"/>
                                            <p:tgtEl>
                                              <p:spTgt spid="161"/>
                                            </p:tgtEl>
                                            <p:attrNameLst>
                                              <p:attrName>ppt_x</p:attrName>
                                            </p:attrNameLst>
                                          </p:cBhvr>
                                          <p:tavLst>
                                            <p:tav tm="0">
                                              <p:val>
                                                <p:strVal val="0-#ppt_w/2"/>
                                              </p:val>
                                            </p:tav>
                                            <p:tav tm="100000">
                                              <p:val>
                                                <p:strVal val="#ppt_x"/>
                                              </p:val>
                                            </p:tav>
                                          </p:tavLst>
                                        </p:anim>
                                        <p:anim calcmode="lin" valueType="num">
                                          <p:cBhvr additive="base">
                                            <p:cTn id="101" dur="500" fill="hold"/>
                                            <p:tgtEl>
                                              <p:spTgt spid="161"/>
                                            </p:tgtEl>
                                            <p:attrNameLst>
                                              <p:attrName>ppt_y</p:attrName>
                                            </p:attrNameLst>
                                          </p:cBhvr>
                                          <p:tavLst>
                                            <p:tav tm="0">
                                              <p:val>
                                                <p:strVal val="#ppt_y"/>
                                              </p:val>
                                            </p:tav>
                                            <p:tav tm="100000">
                                              <p:val>
                                                <p:strVal val="#ppt_y"/>
                                              </p:val>
                                            </p:tav>
                                          </p:tavLst>
                                        </p:anim>
                                      </p:childTnLst>
                                    </p:cTn>
                                  </p:par>
                                  <p:par>
                                    <p:cTn id="102" presetID="2" presetClass="entr" presetSubtype="8" decel="100000" fill="hold" nodeType="withEffect">
                                      <p:stCondLst>
                                        <p:cond delay="1700"/>
                                      </p:stCondLst>
                                      <p:childTnLst>
                                        <p:set>
                                          <p:cBhvr>
                                            <p:cTn id="103" dur="1" fill="hold">
                                              <p:stCondLst>
                                                <p:cond delay="0"/>
                                              </p:stCondLst>
                                            </p:cTn>
                                            <p:tgtEl>
                                              <p:spTgt spid="179"/>
                                            </p:tgtEl>
                                            <p:attrNameLst>
                                              <p:attrName>style.visibility</p:attrName>
                                            </p:attrNameLst>
                                          </p:cBhvr>
                                          <p:to>
                                            <p:strVal val="visible"/>
                                          </p:to>
                                        </p:set>
                                        <p:anim calcmode="lin" valueType="num">
                                          <p:cBhvr additive="base">
                                            <p:cTn id="104" dur="500" fill="hold"/>
                                            <p:tgtEl>
                                              <p:spTgt spid="179"/>
                                            </p:tgtEl>
                                            <p:attrNameLst>
                                              <p:attrName>ppt_x</p:attrName>
                                            </p:attrNameLst>
                                          </p:cBhvr>
                                          <p:tavLst>
                                            <p:tav tm="0">
                                              <p:val>
                                                <p:strVal val="0-#ppt_w/2"/>
                                              </p:val>
                                            </p:tav>
                                            <p:tav tm="100000">
                                              <p:val>
                                                <p:strVal val="#ppt_x"/>
                                              </p:val>
                                            </p:tav>
                                          </p:tavLst>
                                        </p:anim>
                                        <p:anim calcmode="lin" valueType="num">
                                          <p:cBhvr additive="base">
                                            <p:cTn id="105" dur="500" fill="hold"/>
                                            <p:tgtEl>
                                              <p:spTgt spid="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animBg="1"/>
          <p:bldP spid="11" grpId="1" animBg="1"/>
          <p:bldP spid="11" grpId="2" animBg="1"/>
          <p:bldP spid="68" grpId="0" animBg="1"/>
          <p:bldP spid="69" grpId="0" animBg="1"/>
          <p:bldP spid="70"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0457" y="-73733"/>
            <a:ext cx="10504915" cy="7005466"/>
          </a:xfrm>
          <a:prstGeom prst="rect">
            <a:avLst/>
          </a:prstGeom>
          <a:noFill/>
          <a:ln>
            <a:noFill/>
          </a:ln>
        </p:spPr>
      </p:pic>
      <p:sp>
        <p:nvSpPr>
          <p:cNvPr id="4" name="Rectangle 3"/>
          <p:cNvSpPr/>
          <p:nvPr/>
        </p:nvSpPr>
        <p:spPr>
          <a:xfrm>
            <a:off x="0" y="1"/>
            <a:ext cx="9144000" cy="1299557"/>
          </a:xfrm>
          <a:prstGeom prst="rect">
            <a:avLst/>
          </a:prstGeom>
          <a:solidFill>
            <a:srgbClr val="D8192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5282386" y="210704"/>
            <a:ext cx="2742581" cy="492443"/>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SA" sz="2500" dirty="0">
                <a:latin typeface="Tahoma" panose="020B0604030504040204" pitchFamily="34" charset="0"/>
                <a:ea typeface="Tahoma" panose="020B0604030504040204" pitchFamily="34" charset="0"/>
                <a:cs typeface="Tahoma" panose="020B0604030504040204" pitchFamily="34" charset="0"/>
              </a:rPr>
              <a:t>إنجازات</a:t>
            </a:r>
            <a:r>
              <a:rPr lang="ar-SY" sz="2500" dirty="0">
                <a:latin typeface="Tahoma" panose="020B0604030504040204" pitchFamily="34" charset="0"/>
                <a:ea typeface="Tahoma" panose="020B0604030504040204" pitchFamily="34" charset="0"/>
                <a:cs typeface="Tahoma" panose="020B0604030504040204" pitchFamily="34" charset="0"/>
              </a:rPr>
              <a:t> مبنية</a:t>
            </a:r>
            <a:endParaRPr lang="en-US" sz="2500" dirty="0">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4937952" y="580486"/>
            <a:ext cx="3090856" cy="492443"/>
          </a:xfrm>
          <a:prstGeom prst="rect">
            <a:avLst/>
          </a:prstGeom>
        </p:spPr>
        <p:txBody>
          <a:bodyPr wrap="square">
            <a:spAutoFit/>
          </a:bodyPr>
          <a:lstStyle>
            <a:defPPr>
              <a:defRPr lang="en-US"/>
            </a:defPPr>
            <a:lvl1pPr rtl="1">
              <a:defRPr sz="2800" b="0">
                <a:solidFill>
                  <a:prstClr val="white"/>
                </a:solidFill>
                <a:latin typeface="GE SS Two Light" pitchFamily="18" charset="-78"/>
                <a:ea typeface="GE SS Two Light" pitchFamily="18" charset="-78"/>
                <a:cs typeface="GE SS Two Light" pitchFamily="18" charset="-78"/>
              </a:defRPr>
            </a:lvl1pPr>
          </a:lstStyle>
          <a:p>
            <a:pPr algn="r"/>
            <a:r>
              <a:rPr lang="ar-QA" sz="2600" b="1" dirty="0">
                <a:latin typeface="Tahoma" panose="020B0604030504040204" pitchFamily="34" charset="0"/>
                <a:ea typeface="Tahoma" panose="020B0604030504040204" pitchFamily="34" charset="0"/>
                <a:cs typeface="Tahoma" panose="020B0604030504040204" pitchFamily="34" charset="0"/>
              </a:rPr>
              <a:t>على الثقة</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grpSp>
        <p:nvGrpSpPr>
          <p:cNvPr id="33" name="Group 32"/>
          <p:cNvGrpSpPr/>
          <p:nvPr/>
        </p:nvGrpSpPr>
        <p:grpSpPr>
          <a:xfrm>
            <a:off x="8025527" y="254612"/>
            <a:ext cx="805702" cy="805701"/>
            <a:chOff x="7175605" y="1585825"/>
            <a:chExt cx="1315769" cy="1315767"/>
          </a:xfrm>
        </p:grpSpPr>
        <p:sp>
          <p:nvSpPr>
            <p:cNvPr id="34" name="Oval 33"/>
            <p:cNvSpPr/>
            <p:nvPr/>
          </p:nvSpPr>
          <p:spPr>
            <a:xfrm>
              <a:off x="7226620" y="1631829"/>
              <a:ext cx="1218905" cy="12189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75605" y="1585825"/>
              <a:ext cx="1315769" cy="1315767"/>
            </a:xfrm>
            <a:prstGeom prst="rect">
              <a:avLst/>
            </a:prstGeom>
          </p:spPr>
        </p:pic>
      </p:grpSp>
      <p:sp>
        <p:nvSpPr>
          <p:cNvPr id="87" name="Rectangle 86"/>
          <p:cNvSpPr/>
          <p:nvPr/>
        </p:nvSpPr>
        <p:spPr>
          <a:xfrm>
            <a:off x="0" y="5330634"/>
            <a:ext cx="9144000" cy="152736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8" name="Pentagon 87"/>
          <p:cNvSpPr/>
          <p:nvPr/>
        </p:nvSpPr>
        <p:spPr>
          <a:xfrm flipH="1">
            <a:off x="-1112816" y="4771760"/>
            <a:ext cx="10985624" cy="550851"/>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2006	2007</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٢٠٠٨</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٢٠٠٩</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٢٠١٠</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٢٠١١</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٢٠١٢</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٢٠١٣</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٢٠١٤</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٢٠١٥-٢٠١٦</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2015</a:t>
            </a:r>
          </a:p>
        </p:txBody>
      </p:sp>
      <p:sp>
        <p:nvSpPr>
          <p:cNvPr id="89" name="Rectangle 88"/>
          <p:cNvSpPr/>
          <p:nvPr/>
        </p:nvSpPr>
        <p:spPr>
          <a:xfrm rot="10800000">
            <a:off x="3522399" y="4767851"/>
            <a:ext cx="1072523" cy="562782"/>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90" name="Rectangle 89"/>
          <p:cNvSpPr/>
          <p:nvPr/>
        </p:nvSpPr>
        <p:spPr>
          <a:xfrm rot="10800000">
            <a:off x="7259213" y="4765589"/>
            <a:ext cx="916545" cy="563957"/>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91" name="TextBox 90"/>
          <p:cNvSpPr txBox="1"/>
          <p:nvPr/>
        </p:nvSpPr>
        <p:spPr>
          <a:xfrm>
            <a:off x="7338893" y="486251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٢٠٠٨</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2" name="TextBox 91"/>
          <p:cNvSpPr txBox="1"/>
          <p:nvPr/>
        </p:nvSpPr>
        <p:spPr>
          <a:xfrm>
            <a:off x="3395785" y="5715000"/>
            <a:ext cx="5459693" cy="584775"/>
          </a:xfrm>
          <a:prstGeom prst="rect">
            <a:avLst/>
          </a:prstGeom>
          <a:noFill/>
        </p:spPr>
        <p:txBody>
          <a:bodyPr wrap="square" rtlCol="0">
            <a:spAutoFit/>
          </a:bodyPr>
          <a:lstStyle/>
          <a:p>
            <a:pPr algn="r" rtl="1"/>
            <a:r>
              <a:rPr lang="ar-QA" sz="3200" dirty="0">
                <a:solidFill>
                  <a:schemeClr val="bg1"/>
                </a:solidFill>
                <a:latin typeface="Tahoma" panose="020B0604030504040204" pitchFamily="34" charset="0"/>
                <a:ea typeface="Tahoma" panose="020B0604030504040204" pitchFamily="34" charset="0"/>
                <a:cs typeface="Tahoma" panose="020B0604030504040204" pitchFamily="34" charset="0"/>
              </a:rPr>
              <a:t>استشارات تكنولوجيا المعلومات</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3" name="TextBox 92"/>
          <p:cNvSpPr txBox="1"/>
          <p:nvPr/>
        </p:nvSpPr>
        <p:spPr>
          <a:xfrm>
            <a:off x="2905041" y="5703764"/>
            <a:ext cx="5950437"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الخدمات المدارة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4" name="TextBox 93"/>
          <p:cNvSpPr txBox="1"/>
          <p:nvPr/>
        </p:nvSpPr>
        <p:spPr>
          <a:xfrm>
            <a:off x="6359624" y="4859703"/>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٢٠٠٩</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5" name="TextBox 94"/>
          <p:cNvSpPr txBox="1"/>
          <p:nvPr/>
        </p:nvSpPr>
        <p:spPr>
          <a:xfrm>
            <a:off x="5449642" y="4864724"/>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٢٠١٠</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6" name="TextBox 95"/>
          <p:cNvSpPr txBox="1"/>
          <p:nvPr/>
        </p:nvSpPr>
        <p:spPr>
          <a:xfrm>
            <a:off x="3684198" y="4862519"/>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٢٠١٢</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7" name="TextBox 96"/>
          <p:cNvSpPr txBox="1"/>
          <p:nvPr/>
        </p:nvSpPr>
        <p:spPr>
          <a:xfrm>
            <a:off x="2701295" y="4860876"/>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٢٠١٣</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8" name="TextBox 97"/>
          <p:cNvSpPr txBox="1"/>
          <p:nvPr/>
        </p:nvSpPr>
        <p:spPr>
          <a:xfrm>
            <a:off x="4123484" y="5715000"/>
            <a:ext cx="4731994"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الهندسة المؤسسية </a:t>
            </a:r>
            <a:r>
              <a:rPr lang="en-US" dirty="0">
                <a:latin typeface="Tahoma" panose="020B0604030504040204" pitchFamily="34" charset="0"/>
                <a:ea typeface="Tahoma" panose="020B0604030504040204" pitchFamily="34" charset="0"/>
                <a:cs typeface="Tahoma" panose="020B0604030504040204" pitchFamily="34" charset="0"/>
              </a:rPr>
              <a:t>(EA)</a:t>
            </a:r>
          </a:p>
        </p:txBody>
      </p:sp>
      <p:sp>
        <p:nvSpPr>
          <p:cNvPr id="99" name="TextBox 98"/>
          <p:cNvSpPr txBox="1"/>
          <p:nvPr/>
        </p:nvSpPr>
        <p:spPr>
          <a:xfrm>
            <a:off x="1845629" y="5483505"/>
            <a:ext cx="7009849" cy="1077218"/>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QA" dirty="0">
                <a:latin typeface="Tahoma" panose="020B0604030504040204" pitchFamily="34" charset="0"/>
                <a:ea typeface="Tahoma" panose="020B0604030504040204" pitchFamily="34" charset="0"/>
                <a:cs typeface="Tahoma" panose="020B0604030504040204" pitchFamily="34" charset="0"/>
              </a:rPr>
              <a:t>: تطبيق وتشغيل نظام تخطيط الموارد المؤسسية </a:t>
            </a:r>
            <a:r>
              <a:rPr lang="en-US" dirty="0">
                <a:latin typeface="Tahoma" panose="020B0604030504040204" pitchFamily="34" charset="0"/>
                <a:ea typeface="Tahoma" panose="020B0604030504040204" pitchFamily="34" charset="0"/>
                <a:cs typeface="Tahoma" panose="020B0604030504040204" pitchFamily="34" charset="0"/>
              </a:rPr>
              <a:t>(ERP)</a:t>
            </a:r>
          </a:p>
        </p:txBody>
      </p:sp>
      <p:sp>
        <p:nvSpPr>
          <p:cNvPr id="100" name="TextBox 99"/>
          <p:cNvSpPr txBox="1"/>
          <p:nvPr/>
        </p:nvSpPr>
        <p:spPr>
          <a:xfrm>
            <a:off x="2868893" y="5682297"/>
            <a:ext cx="5986585"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إدارة  التطبيقات والدعم</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1" name="TextBox 100"/>
          <p:cNvSpPr txBox="1"/>
          <p:nvPr/>
        </p:nvSpPr>
        <p:spPr>
          <a:xfrm>
            <a:off x="1787423" y="4860876"/>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٢٠١٤</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2" name="TextBox 101"/>
          <p:cNvSpPr txBox="1"/>
          <p:nvPr/>
        </p:nvSpPr>
        <p:spPr>
          <a:xfrm>
            <a:off x="4356555" y="5704242"/>
            <a:ext cx="449892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خدمات تنفيذية وتشغيل</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3" name="TextBox 102"/>
          <p:cNvSpPr txBox="1"/>
          <p:nvPr/>
        </p:nvSpPr>
        <p:spPr>
          <a:xfrm>
            <a:off x="4533481" y="4860816"/>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٢٠١١</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04" name="Group 103"/>
          <p:cNvGrpSpPr/>
          <p:nvPr/>
        </p:nvGrpSpPr>
        <p:grpSpPr>
          <a:xfrm>
            <a:off x="0" y="5656661"/>
            <a:ext cx="1895322" cy="656036"/>
            <a:chOff x="7248678" y="5902732"/>
            <a:chExt cx="1895322" cy="656036"/>
          </a:xfrm>
          <a:effectLst>
            <a:outerShdw blurRad="63500" sx="102000" sy="102000" algn="ctr" rotWithShape="0">
              <a:prstClr val="black">
                <a:alpha val="40000"/>
              </a:prstClr>
            </a:outerShdw>
          </a:effectLst>
        </p:grpSpPr>
        <p:sp>
          <p:nvSpPr>
            <p:cNvPr id="105" name="Rectangle 104"/>
            <p:cNvSpPr/>
            <p:nvPr/>
          </p:nvSpPr>
          <p:spPr>
            <a:xfrm>
              <a:off x="7248678" y="6513049"/>
              <a:ext cx="1895322" cy="45719"/>
            </a:xfrm>
            <a:prstGeom prst="rect">
              <a:avLst/>
            </a:prstGeom>
            <a:solidFill>
              <a:srgbClr val="D81921">
                <a:alpha val="7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6" name="Rectangle 105"/>
            <p:cNvSpPr/>
            <p:nvPr/>
          </p:nvSpPr>
          <p:spPr>
            <a:xfrm>
              <a:off x="7248678" y="5902732"/>
              <a:ext cx="1895322" cy="6560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pic>
        <p:nvPicPr>
          <p:cNvPr id="108" name="Picture 3" descr="ministry of justice222.ai"/>
          <p:cNvPicPr>
            <a:picLocks noChangeAspect="1"/>
          </p:cNvPicPr>
          <p:nvPr/>
        </p:nvPicPr>
        <p:blipFill>
          <a:blip r:embed="rId6" cstate="print">
            <a:extLst>
              <a:ext uri="{28A0092B-C50C-407E-A947-70E740481C1C}">
                <a14:useLocalDpi xmlns:a14="http://schemas.microsoft.com/office/drawing/2010/main" val="0"/>
              </a:ext>
            </a:extLst>
          </a:blip>
          <a:srcRect l="31860" t="17664" r="22171" b="19765"/>
          <a:stretch>
            <a:fillRect/>
          </a:stretch>
        </p:blipFill>
        <p:spPr bwMode="auto">
          <a:xfrm>
            <a:off x="1044871" y="5690721"/>
            <a:ext cx="688207" cy="6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p:nvPr/>
        </p:nvGrpSpPr>
        <p:grpSpPr>
          <a:xfrm>
            <a:off x="322263" y="1"/>
            <a:ext cx="1429944" cy="991240"/>
            <a:chOff x="7086600" y="1"/>
            <a:chExt cx="1429944" cy="991240"/>
          </a:xfrm>
        </p:grpSpPr>
        <p:sp>
          <p:nvSpPr>
            <p:cNvPr id="40" name="Rectangle 39"/>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
        <p:nvSpPr>
          <p:cNvPr id="35" name="Rectangle 34"/>
          <p:cNvSpPr/>
          <p:nvPr/>
        </p:nvSpPr>
        <p:spPr>
          <a:xfrm rot="10800000">
            <a:off x="190500" y="4770120"/>
            <a:ext cx="1013460" cy="562782"/>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38" name="TextBox 37"/>
          <p:cNvSpPr txBox="1"/>
          <p:nvPr/>
        </p:nvSpPr>
        <p:spPr>
          <a:xfrm>
            <a:off x="253683" y="4860876"/>
            <a:ext cx="1425390"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٢٠١٥-٢٠١</a:t>
            </a:r>
            <a:r>
              <a:rPr lang="ar-AE" b="1" dirty="0">
                <a:solidFill>
                  <a:schemeClr val="bg1"/>
                </a:solidFill>
                <a:latin typeface="Tahoma" panose="020B0604030504040204" pitchFamily="34" charset="0"/>
                <a:ea typeface="Tahoma" panose="020B0604030504040204" pitchFamily="34" charset="0"/>
                <a:cs typeface="Tahoma" panose="020B0604030504040204" pitchFamily="34" charset="0"/>
              </a:rPr>
              <a:t>٦</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Box 41"/>
          <p:cNvSpPr txBox="1"/>
          <p:nvPr/>
        </p:nvSpPr>
        <p:spPr>
          <a:xfrm>
            <a:off x="3196800" y="5682297"/>
            <a:ext cx="5658678"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AE" dirty="0">
                <a:latin typeface="Tahoma" panose="020B0604030504040204" pitchFamily="34" charset="0"/>
                <a:ea typeface="Tahoma" panose="020B0604030504040204" pitchFamily="34" charset="0"/>
                <a:cs typeface="Tahoma" panose="020B0604030504040204" pitchFamily="34" charset="0"/>
              </a:rPr>
              <a:t>إدارة خدمات تكنولوجيا المعلومات</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84375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60000" fill="hold" nodeType="withEffect">
                                  <p:stCondLst>
                                    <p:cond delay="0"/>
                                  </p:stCondLst>
                                  <p:childTnLst>
                                    <p:animScale>
                                      <p:cBhvr>
                                        <p:cTn id="6" dur="2000" fill="hold"/>
                                        <p:tgtEl>
                                          <p:spTgt spid="15"/>
                                        </p:tgtEl>
                                      </p:cBhvr>
                                      <p:by x="110000" y="110000"/>
                                    </p:animScale>
                                  </p:childTnLst>
                                </p:cTn>
                              </p:par>
                              <p:par>
                                <p:cTn id="7" presetID="2" presetClass="entr" presetSubtype="2" decel="10000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anim calcmode="lin" valueType="num">
                                      <p:cBhvr additive="base">
                                        <p:cTn id="9" dur="500" fill="hold"/>
                                        <p:tgtEl>
                                          <p:spTgt spid="90"/>
                                        </p:tgtEl>
                                        <p:attrNameLst>
                                          <p:attrName>ppt_x</p:attrName>
                                        </p:attrNameLst>
                                      </p:cBhvr>
                                      <p:tavLst>
                                        <p:tav tm="0">
                                          <p:val>
                                            <p:strVal val="1+#ppt_w/2"/>
                                          </p:val>
                                        </p:tav>
                                        <p:tav tm="100000">
                                          <p:val>
                                            <p:strVal val="#ppt_x"/>
                                          </p:val>
                                        </p:tav>
                                      </p:tavLst>
                                    </p:anim>
                                    <p:anim calcmode="lin" valueType="num">
                                      <p:cBhvr additive="base">
                                        <p:cTn id="10" dur="500" fill="hold"/>
                                        <p:tgtEl>
                                          <p:spTgt spid="90"/>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fade">
                                      <p:cBhvr>
                                        <p:cTn id="16" dur="500"/>
                                        <p:tgtEl>
                                          <p:spTgt spid="9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decel="100000" fill="hold" grpId="1" nodeType="clickEffect">
                                  <p:stCondLst>
                                    <p:cond delay="0"/>
                                  </p:stCondLst>
                                  <p:childTnLst>
                                    <p:animMotion origin="layout" path="M -3.61111E-6 3.7037E-7 L -0.10225 -0.00023 " pathEditMode="relative" rAng="0" ptsTypes="AA">
                                      <p:cBhvr>
                                        <p:cTn id="23" dur="500" fill="hold"/>
                                        <p:tgtEl>
                                          <p:spTgt spid="90"/>
                                        </p:tgtEl>
                                        <p:attrNameLst>
                                          <p:attrName>ppt_x</p:attrName>
                                          <p:attrName>ppt_y</p:attrName>
                                        </p:attrNameLst>
                                      </p:cBhvr>
                                      <p:rCtr x="-5122" y="-23"/>
                                    </p:animMotion>
                                  </p:childTnLst>
                                </p:cTn>
                              </p:par>
                              <p:par>
                                <p:cTn id="24" presetID="10" presetClass="exit" presetSubtype="0" fill="hold" grpId="1" nodeType="with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decel="100000" fill="hold" grpId="2" nodeType="clickEffect">
                                  <p:stCondLst>
                                    <p:cond delay="0"/>
                                  </p:stCondLst>
                                  <p:childTnLst>
                                    <p:animMotion origin="layout" path="M -0.10225 -0.00023 L -0.20208 3.7037E-7 " pathEditMode="relative" rAng="0" ptsTypes="AA">
                                      <p:cBhvr>
                                        <p:cTn id="39" dur="500" fill="hold"/>
                                        <p:tgtEl>
                                          <p:spTgt spid="90"/>
                                        </p:tgtEl>
                                        <p:attrNameLst>
                                          <p:attrName>ppt_x</p:attrName>
                                          <p:attrName>ppt_y</p:attrName>
                                        </p:attrNameLst>
                                      </p:cBhvr>
                                      <p:rCtr x="-5000" y="0"/>
                                    </p:animMotion>
                                  </p:childTnLst>
                                </p:cTn>
                              </p:par>
                              <p:par>
                                <p:cTn id="40" presetID="10" presetClass="exit" presetSubtype="0" fill="hold" grpId="1" nodeType="withEffect">
                                  <p:stCondLst>
                                    <p:cond delay="0"/>
                                  </p:stCondLst>
                                  <p:childTnLst>
                                    <p:animEffect transition="out" filter="fade">
                                      <p:cBhvr>
                                        <p:cTn id="41" dur="500"/>
                                        <p:tgtEl>
                                          <p:spTgt spid="93"/>
                                        </p:tgtEl>
                                      </p:cBhvr>
                                    </p:animEffect>
                                    <p:set>
                                      <p:cBhvr>
                                        <p:cTn id="42" dur="1" fill="hold">
                                          <p:stCondLst>
                                            <p:cond delay="499"/>
                                          </p:stCondLst>
                                        </p:cTn>
                                        <p:tgtEl>
                                          <p:spTgt spid="9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4"/>
                                        </p:tgtEl>
                                      </p:cBhvr>
                                    </p:animEffect>
                                    <p:set>
                                      <p:cBhvr>
                                        <p:cTn id="45" dur="1" fill="hold">
                                          <p:stCondLst>
                                            <p:cond delay="499"/>
                                          </p:stCondLst>
                                        </p:cTn>
                                        <p:tgtEl>
                                          <p:spTgt spid="94"/>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500"/>
                                        <p:tgtEl>
                                          <p:spTgt spid="98"/>
                                        </p:tgtEl>
                                      </p:cBhvr>
                                    </p:animEffect>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grpId="3" nodeType="clickEffect">
                                  <p:stCondLst>
                                    <p:cond delay="0"/>
                                  </p:stCondLst>
                                  <p:childTnLst>
                                    <p:animMotion origin="layout" path="M -0.20208 3.7037E-7 L -0.30277 -0.00023 " pathEditMode="relative" rAng="0" ptsTypes="AA">
                                      <p:cBhvr>
                                        <p:cTn id="55" dur="500" fill="hold"/>
                                        <p:tgtEl>
                                          <p:spTgt spid="90"/>
                                        </p:tgtEl>
                                        <p:attrNameLst>
                                          <p:attrName>ppt_x</p:attrName>
                                          <p:attrName>ppt_y</p:attrName>
                                        </p:attrNameLst>
                                      </p:cBhvr>
                                      <p:rCtr x="-5035" y="-23"/>
                                    </p:animMotion>
                                  </p:childTnLst>
                                </p:cTn>
                              </p:par>
                              <p:par>
                                <p:cTn id="56" presetID="10" presetClass="entr" presetSubtype="0" fill="hold" grpId="0" nodeType="with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fade">
                                      <p:cBhvr>
                                        <p:cTn id="58" dur="500"/>
                                        <p:tgtEl>
                                          <p:spTgt spid="103"/>
                                        </p:tgtEl>
                                      </p:cBhvr>
                                    </p:animEffect>
                                  </p:childTnLst>
                                </p:cTn>
                              </p:par>
                              <p:par>
                                <p:cTn id="59" presetID="10" presetClass="exit" presetSubtype="0" fill="hold" grpId="1" nodeType="withEffect">
                                  <p:stCondLst>
                                    <p:cond delay="0"/>
                                  </p:stCondLst>
                                  <p:childTnLst>
                                    <p:animEffect transition="out" filter="fade">
                                      <p:cBhvr>
                                        <p:cTn id="60" dur="500"/>
                                        <p:tgtEl>
                                          <p:spTgt spid="98"/>
                                        </p:tgtEl>
                                      </p:cBhvr>
                                    </p:animEffect>
                                    <p:set>
                                      <p:cBhvr>
                                        <p:cTn id="61" dur="1" fill="hold">
                                          <p:stCondLst>
                                            <p:cond delay="499"/>
                                          </p:stCondLst>
                                        </p:cTn>
                                        <p:tgtEl>
                                          <p:spTgt spid="9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5"/>
                                        </p:tgtEl>
                                      </p:cBhvr>
                                    </p:animEffect>
                                    <p:set>
                                      <p:cBhvr>
                                        <p:cTn id="64" dur="1" fill="hold">
                                          <p:stCondLst>
                                            <p:cond delay="499"/>
                                          </p:stCondLst>
                                        </p:cTn>
                                        <p:tgtEl>
                                          <p:spTgt spid="95"/>
                                        </p:tgtEl>
                                        <p:attrNameLst>
                                          <p:attrName>style.visibility</p:attrName>
                                        </p:attrNameLst>
                                      </p:cBhvr>
                                      <p:to>
                                        <p:strVal val="hidden"/>
                                      </p:to>
                                    </p:set>
                                  </p:childTnLst>
                                </p:cTn>
                              </p:par>
                              <p:par>
                                <p:cTn id="65" presetID="10" presetClass="entr" presetSubtype="0" fill="hold" grpId="0" nodeType="withEffect">
                                  <p:stCondLst>
                                    <p:cond delay="500"/>
                                  </p:stCondLst>
                                  <p:childTnLst>
                                    <p:set>
                                      <p:cBhvr>
                                        <p:cTn id="66" dur="1" fill="hold">
                                          <p:stCondLst>
                                            <p:cond delay="0"/>
                                          </p:stCondLst>
                                        </p:cTn>
                                        <p:tgtEl>
                                          <p:spTgt spid="99"/>
                                        </p:tgtEl>
                                        <p:attrNameLst>
                                          <p:attrName>style.visibility</p:attrName>
                                        </p:attrNameLst>
                                      </p:cBhvr>
                                      <p:to>
                                        <p:strVal val="visible"/>
                                      </p:to>
                                    </p:set>
                                    <p:animEffect transition="in" filter="fade">
                                      <p:cBhvr>
                                        <p:cTn id="67" dur="500"/>
                                        <p:tgtEl>
                                          <p:spTgt spid="99"/>
                                        </p:tgtEl>
                                      </p:cBhvr>
                                    </p:animEffect>
                                  </p:childTnLst>
                                </p:cTn>
                              </p:par>
                            </p:childTnLst>
                          </p:cTn>
                        </p:par>
                      </p:childTnLst>
                    </p:cTn>
                  </p:par>
                  <p:par>
                    <p:cTn id="68" fill="hold">
                      <p:stCondLst>
                        <p:cond delay="indefinite"/>
                      </p:stCondLst>
                      <p:childTnLst>
                        <p:par>
                          <p:cTn id="69" fill="hold">
                            <p:stCondLst>
                              <p:cond delay="0"/>
                            </p:stCondLst>
                            <p:childTnLst>
                              <p:par>
                                <p:cTn id="70" presetID="63" presetClass="path" presetSubtype="0" decel="100000" fill="hold" grpId="4" nodeType="clickEffect">
                                  <p:stCondLst>
                                    <p:cond delay="250"/>
                                  </p:stCondLst>
                                  <p:childTnLst>
                                    <p:animMotion origin="layout" path="M -0.30277 -0.00023 L -0.49878 0.00023 " pathEditMode="relative" rAng="0" ptsTypes="AA">
                                      <p:cBhvr>
                                        <p:cTn id="71" dur="500" fill="hold"/>
                                        <p:tgtEl>
                                          <p:spTgt spid="90"/>
                                        </p:tgtEl>
                                        <p:attrNameLst>
                                          <p:attrName>ppt_x</p:attrName>
                                          <p:attrName>ppt_y</p:attrName>
                                        </p:attrNameLst>
                                      </p:cBhvr>
                                      <p:rCtr x="-9809" y="23"/>
                                    </p:animMotion>
                                  </p:childTnLst>
                                </p:cTn>
                              </p:par>
                              <p:par>
                                <p:cTn id="72" presetID="10" presetClass="entr" presetSubtype="0" fill="hold" grpId="0" nodeType="with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fade">
                                      <p:cBhvr>
                                        <p:cTn id="74" dur="500"/>
                                        <p:tgtEl>
                                          <p:spTgt spid="96"/>
                                        </p:tgtEl>
                                      </p:cBhvr>
                                    </p:animEffect>
                                  </p:childTnLst>
                                </p:cTn>
                              </p:par>
                              <p:par>
                                <p:cTn id="75" presetID="10" presetClass="exit" presetSubtype="0" fill="hold" grpId="1" nodeType="withEffect">
                                  <p:stCondLst>
                                    <p:cond delay="0"/>
                                  </p:stCondLst>
                                  <p:childTnLst>
                                    <p:animEffect transition="out" filter="fade">
                                      <p:cBhvr>
                                        <p:cTn id="76" dur="500"/>
                                        <p:tgtEl>
                                          <p:spTgt spid="103"/>
                                        </p:tgtEl>
                                      </p:cBhvr>
                                    </p:animEffect>
                                    <p:set>
                                      <p:cBhvr>
                                        <p:cTn id="77" dur="1" fill="hold">
                                          <p:stCondLst>
                                            <p:cond delay="499"/>
                                          </p:stCondLst>
                                        </p:cTn>
                                        <p:tgtEl>
                                          <p:spTgt spid="103"/>
                                        </p:tgtEl>
                                        <p:attrNameLst>
                                          <p:attrName>style.visibility</p:attrName>
                                        </p:attrNameLst>
                                      </p:cBhvr>
                                      <p:to>
                                        <p:strVal val="hidden"/>
                                      </p:to>
                                    </p:set>
                                  </p:childTnLst>
                                </p:cTn>
                              </p:par>
                              <p:par>
                                <p:cTn id="78" presetID="22" presetClass="entr" presetSubtype="2" fill="hold" grpId="0" nodeType="with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wipe(right)">
                                      <p:cBhvr>
                                        <p:cTn id="80" dur="500"/>
                                        <p:tgtEl>
                                          <p:spTgt spid="89"/>
                                        </p:tgtEl>
                                      </p:cBhvr>
                                    </p:animEffect>
                                  </p:childTnLst>
                                </p:cTn>
                              </p:par>
                              <p:par>
                                <p:cTn id="81" presetID="10" presetClass="exit" presetSubtype="0" fill="hold" grpId="1" nodeType="withEffect">
                                  <p:stCondLst>
                                    <p:cond delay="0"/>
                                  </p:stCondLst>
                                  <p:childTnLst>
                                    <p:animEffect transition="out" filter="fade">
                                      <p:cBhvr>
                                        <p:cTn id="82" dur="500"/>
                                        <p:tgtEl>
                                          <p:spTgt spid="99"/>
                                        </p:tgtEl>
                                      </p:cBhvr>
                                    </p:animEffect>
                                    <p:set>
                                      <p:cBhvr>
                                        <p:cTn id="83" dur="1" fill="hold">
                                          <p:stCondLst>
                                            <p:cond delay="499"/>
                                          </p:stCondLst>
                                        </p:cTn>
                                        <p:tgtEl>
                                          <p:spTgt spid="99"/>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97"/>
                                        </p:tgtEl>
                                        <p:attrNameLst>
                                          <p:attrName>style.visibility</p:attrName>
                                        </p:attrNameLst>
                                      </p:cBhvr>
                                      <p:to>
                                        <p:strVal val="visible"/>
                                      </p:to>
                                    </p:set>
                                    <p:animEffect transition="in" filter="fade">
                                      <p:cBhvr>
                                        <p:cTn id="86" dur="500"/>
                                        <p:tgtEl>
                                          <p:spTgt spid="97"/>
                                        </p:tgtEl>
                                      </p:cBhvr>
                                    </p:animEffect>
                                  </p:childTnLst>
                                </p:cTn>
                              </p:par>
                              <p:par>
                                <p:cTn id="87" presetID="10" presetClass="entr" presetSubtype="0" fill="hold" grpId="0" nodeType="withEffect">
                                  <p:stCondLst>
                                    <p:cond delay="500"/>
                                  </p:stCondLst>
                                  <p:childTnLst>
                                    <p:set>
                                      <p:cBhvr>
                                        <p:cTn id="88" dur="1" fill="hold">
                                          <p:stCondLst>
                                            <p:cond delay="0"/>
                                          </p:stCondLst>
                                        </p:cTn>
                                        <p:tgtEl>
                                          <p:spTgt spid="100"/>
                                        </p:tgtEl>
                                        <p:attrNameLst>
                                          <p:attrName>style.visibility</p:attrName>
                                        </p:attrNameLst>
                                      </p:cBhvr>
                                      <p:to>
                                        <p:strVal val="visible"/>
                                      </p:to>
                                    </p:set>
                                    <p:animEffect transition="in" filter="fade">
                                      <p:cBhvr>
                                        <p:cTn id="89" dur="500"/>
                                        <p:tgtEl>
                                          <p:spTgt spid="100"/>
                                        </p:tgtEl>
                                      </p:cBhvr>
                                    </p:animEffect>
                                  </p:childTnLst>
                                </p:cTn>
                              </p:par>
                            </p:childTnLst>
                          </p:cTn>
                        </p:par>
                      </p:childTnLst>
                    </p:cTn>
                  </p:par>
                  <p:par>
                    <p:cTn id="90" fill="hold">
                      <p:stCondLst>
                        <p:cond delay="indefinite"/>
                      </p:stCondLst>
                      <p:childTnLst>
                        <p:par>
                          <p:cTn id="91" fill="hold">
                            <p:stCondLst>
                              <p:cond delay="0"/>
                            </p:stCondLst>
                            <p:childTnLst>
                              <p:par>
                                <p:cTn id="92" presetID="63" presetClass="path" presetSubtype="0" decel="100000" fill="hold" grpId="5" nodeType="clickEffect">
                                  <p:stCondLst>
                                    <p:cond delay="500"/>
                                  </p:stCondLst>
                                  <p:childTnLst>
                                    <p:animMotion origin="layout" path="M -0.49895 -0.00023 L -0.59948 3.7037E-7 " pathEditMode="relative" rAng="0" ptsTypes="AA">
                                      <p:cBhvr>
                                        <p:cTn id="93" dur="500" fill="hold"/>
                                        <p:tgtEl>
                                          <p:spTgt spid="90"/>
                                        </p:tgtEl>
                                        <p:attrNameLst>
                                          <p:attrName>ppt_x</p:attrName>
                                          <p:attrName>ppt_y</p:attrName>
                                        </p:attrNameLst>
                                      </p:cBhvr>
                                      <p:rCtr x="-5035" y="0"/>
                                    </p:animMotion>
                                  </p:childTnLst>
                                </p:cTn>
                              </p:par>
                              <p:par>
                                <p:cTn id="94" presetID="10" presetClass="entr" presetSubtype="0" fill="hold" grpId="0" nodeType="withEffect">
                                  <p:stCondLst>
                                    <p:cond delay="500"/>
                                  </p:stCondLst>
                                  <p:childTnLst>
                                    <p:set>
                                      <p:cBhvr>
                                        <p:cTn id="95" dur="1" fill="hold">
                                          <p:stCondLst>
                                            <p:cond delay="0"/>
                                          </p:stCondLst>
                                        </p:cTn>
                                        <p:tgtEl>
                                          <p:spTgt spid="101"/>
                                        </p:tgtEl>
                                        <p:attrNameLst>
                                          <p:attrName>style.visibility</p:attrName>
                                        </p:attrNameLst>
                                      </p:cBhvr>
                                      <p:to>
                                        <p:strVal val="visible"/>
                                      </p:to>
                                    </p:set>
                                    <p:animEffect transition="in" filter="fade">
                                      <p:cBhvr>
                                        <p:cTn id="96" dur="500"/>
                                        <p:tgtEl>
                                          <p:spTgt spid="101"/>
                                        </p:tgtEl>
                                      </p:cBhvr>
                                    </p:animEffect>
                                  </p:childTnLst>
                                </p:cTn>
                              </p:par>
                              <p:par>
                                <p:cTn id="97" presetID="10" presetClass="exit" presetSubtype="0" fill="hold" grpId="1" nodeType="withEffect">
                                  <p:stCondLst>
                                    <p:cond delay="0"/>
                                  </p:stCondLst>
                                  <p:childTnLst>
                                    <p:animEffect transition="out" filter="fade">
                                      <p:cBhvr>
                                        <p:cTn id="98" dur="500"/>
                                        <p:tgtEl>
                                          <p:spTgt spid="96"/>
                                        </p:tgtEl>
                                      </p:cBhvr>
                                    </p:animEffect>
                                    <p:set>
                                      <p:cBhvr>
                                        <p:cTn id="99" dur="1" fill="hold">
                                          <p:stCondLst>
                                            <p:cond delay="499"/>
                                          </p:stCondLst>
                                        </p:cTn>
                                        <p:tgtEl>
                                          <p:spTgt spid="96"/>
                                        </p:tgtEl>
                                        <p:attrNameLst>
                                          <p:attrName>style.visibility</p:attrName>
                                        </p:attrNameLst>
                                      </p:cBhvr>
                                      <p:to>
                                        <p:strVal val="hidden"/>
                                      </p:to>
                                    </p:set>
                                  </p:childTnLst>
                                </p:cTn>
                              </p:par>
                              <p:par>
                                <p:cTn id="100" presetID="22" presetClass="exit" presetSubtype="2" fill="hold" grpId="1" nodeType="withEffect">
                                  <p:stCondLst>
                                    <p:cond delay="0"/>
                                  </p:stCondLst>
                                  <p:childTnLst>
                                    <p:animEffect transition="out" filter="wipe(right)">
                                      <p:cBhvr>
                                        <p:cTn id="101" dur="500"/>
                                        <p:tgtEl>
                                          <p:spTgt spid="89"/>
                                        </p:tgtEl>
                                      </p:cBhvr>
                                    </p:animEffect>
                                    <p:set>
                                      <p:cBhvr>
                                        <p:cTn id="102" dur="1" fill="hold">
                                          <p:stCondLst>
                                            <p:cond delay="499"/>
                                          </p:stCondLst>
                                        </p:cTn>
                                        <p:tgtEl>
                                          <p:spTgt spid="8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00"/>
                                        </p:tgtEl>
                                      </p:cBhvr>
                                    </p:animEffect>
                                    <p:set>
                                      <p:cBhvr>
                                        <p:cTn id="105" dur="1" fill="hold">
                                          <p:stCondLst>
                                            <p:cond delay="499"/>
                                          </p:stCondLst>
                                        </p:cTn>
                                        <p:tgtEl>
                                          <p:spTgt spid="10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97"/>
                                        </p:tgtEl>
                                      </p:cBhvr>
                                    </p:animEffect>
                                    <p:set>
                                      <p:cBhvr>
                                        <p:cTn id="108" dur="1" fill="hold">
                                          <p:stCondLst>
                                            <p:cond delay="499"/>
                                          </p:stCondLst>
                                        </p:cTn>
                                        <p:tgtEl>
                                          <p:spTgt spid="97"/>
                                        </p:tgtEl>
                                        <p:attrNameLst>
                                          <p:attrName>style.visibility</p:attrName>
                                        </p:attrNameLst>
                                      </p:cBhvr>
                                      <p:to>
                                        <p:strVal val="hidden"/>
                                      </p:to>
                                    </p:set>
                                  </p:childTnLst>
                                </p:cTn>
                              </p:par>
                              <p:par>
                                <p:cTn id="109" presetID="10" presetClass="entr" presetSubtype="0" fill="hold" grpId="0" nodeType="withEffect">
                                  <p:stCondLst>
                                    <p:cond delay="500"/>
                                  </p:stCondLst>
                                  <p:childTnLst>
                                    <p:set>
                                      <p:cBhvr>
                                        <p:cTn id="110" dur="1" fill="hold">
                                          <p:stCondLst>
                                            <p:cond delay="0"/>
                                          </p:stCondLst>
                                        </p:cTn>
                                        <p:tgtEl>
                                          <p:spTgt spid="102"/>
                                        </p:tgtEl>
                                        <p:attrNameLst>
                                          <p:attrName>style.visibility</p:attrName>
                                        </p:attrNameLst>
                                      </p:cBhvr>
                                      <p:to>
                                        <p:strVal val="visible"/>
                                      </p:to>
                                    </p:set>
                                    <p:animEffect transition="in" filter="fade">
                                      <p:cBhvr>
                                        <p:cTn id="111" dur="500"/>
                                        <p:tgtEl>
                                          <p:spTgt spid="102"/>
                                        </p:tgtEl>
                                      </p:cBhvr>
                                    </p:animEffect>
                                  </p:childTnLst>
                                </p:cTn>
                              </p:par>
                            </p:childTnLst>
                          </p:cTn>
                        </p:par>
                      </p:childTnLst>
                    </p:cTn>
                  </p:par>
                  <p:par>
                    <p:cTn id="112" fill="hold">
                      <p:stCondLst>
                        <p:cond delay="indefinite"/>
                      </p:stCondLst>
                      <p:childTnLst>
                        <p:par>
                          <p:cTn id="113" fill="hold">
                            <p:stCondLst>
                              <p:cond delay="0"/>
                            </p:stCondLst>
                            <p:childTnLst>
                              <p:par>
                                <p:cTn id="114" presetID="35" presetClass="path" presetSubtype="0" accel="50000" decel="50000" fill="hold" grpId="6" nodeType="clickEffect">
                                  <p:stCondLst>
                                    <p:cond delay="0"/>
                                  </p:stCondLst>
                                  <p:childTnLst>
                                    <p:animMotion origin="layout" path="M -0.59948 3.7037E-7 L -0.71059 3.7037E-7 " pathEditMode="relative" rAng="0" ptsTypes="AA">
                                      <p:cBhvr>
                                        <p:cTn id="115" dur="500" fill="hold"/>
                                        <p:tgtEl>
                                          <p:spTgt spid="90"/>
                                        </p:tgtEl>
                                        <p:attrNameLst>
                                          <p:attrName>ppt_x</p:attrName>
                                          <p:attrName>ppt_y</p:attrName>
                                        </p:attrNameLst>
                                      </p:cBhvr>
                                      <p:rCtr x="-4670" y="0"/>
                                    </p:animMotion>
                                  </p:childTnLst>
                                </p:cTn>
                              </p:par>
                              <p:par>
                                <p:cTn id="116" presetID="10" presetClass="exit" presetSubtype="0" fill="hold" grpId="1" nodeType="withEffect">
                                  <p:stCondLst>
                                    <p:cond delay="0"/>
                                  </p:stCondLst>
                                  <p:childTnLst>
                                    <p:animEffect transition="out" filter="fade">
                                      <p:cBhvr>
                                        <p:cTn id="117" dur="500"/>
                                        <p:tgtEl>
                                          <p:spTgt spid="101"/>
                                        </p:tgtEl>
                                      </p:cBhvr>
                                    </p:animEffect>
                                    <p:set>
                                      <p:cBhvr>
                                        <p:cTn id="118" dur="1" fill="hold">
                                          <p:stCondLst>
                                            <p:cond delay="499"/>
                                          </p:stCondLst>
                                        </p:cTn>
                                        <p:tgtEl>
                                          <p:spTgt spid="101"/>
                                        </p:tgtEl>
                                        <p:attrNameLst>
                                          <p:attrName>style.visibility</p:attrName>
                                        </p:attrNameLst>
                                      </p:cBhvr>
                                      <p:to>
                                        <p:strVal val="hidden"/>
                                      </p:to>
                                    </p:set>
                                  </p:childTnLst>
                                </p:cTn>
                              </p:par>
                              <p:par>
                                <p:cTn id="119" presetID="22" presetClass="entr" presetSubtype="2" fill="hold" grpId="0" nodeType="withEffect">
                                  <p:stCondLst>
                                    <p:cond delay="300"/>
                                  </p:stCondLst>
                                  <p:childTnLst>
                                    <p:set>
                                      <p:cBhvr>
                                        <p:cTn id="120" dur="1" fill="hold">
                                          <p:stCondLst>
                                            <p:cond delay="0"/>
                                          </p:stCondLst>
                                        </p:cTn>
                                        <p:tgtEl>
                                          <p:spTgt spid="35"/>
                                        </p:tgtEl>
                                        <p:attrNameLst>
                                          <p:attrName>style.visibility</p:attrName>
                                        </p:attrNameLst>
                                      </p:cBhvr>
                                      <p:to>
                                        <p:strVal val="visible"/>
                                      </p:to>
                                    </p:set>
                                    <p:animEffect transition="in" filter="wipe(right)">
                                      <p:cBhvr>
                                        <p:cTn id="121" dur="500"/>
                                        <p:tgtEl>
                                          <p:spTgt spid="35"/>
                                        </p:tgtEl>
                                      </p:cBhvr>
                                    </p:animEffect>
                                  </p:childTnLst>
                                </p:cTn>
                              </p:par>
                              <p:par>
                                <p:cTn id="122" presetID="10" presetClass="entr" presetSubtype="0" fill="hold" grpId="0" nodeType="withEffect">
                                  <p:stCondLst>
                                    <p:cond delay="500"/>
                                  </p:stCondLst>
                                  <p:childTnLst>
                                    <p:set>
                                      <p:cBhvr>
                                        <p:cTn id="123" dur="1" fill="hold">
                                          <p:stCondLst>
                                            <p:cond delay="0"/>
                                          </p:stCondLst>
                                        </p:cTn>
                                        <p:tgtEl>
                                          <p:spTgt spid="38"/>
                                        </p:tgtEl>
                                        <p:attrNameLst>
                                          <p:attrName>style.visibility</p:attrName>
                                        </p:attrNameLst>
                                      </p:cBhvr>
                                      <p:to>
                                        <p:strVal val="visible"/>
                                      </p:to>
                                    </p:set>
                                    <p:animEffect transition="in" filter="fade">
                                      <p:cBhvr>
                                        <p:cTn id="124" dur="500"/>
                                        <p:tgtEl>
                                          <p:spTgt spid="38"/>
                                        </p:tgtEl>
                                      </p:cBhvr>
                                    </p:animEffect>
                                  </p:childTnLst>
                                </p:cTn>
                              </p:par>
                              <p:par>
                                <p:cTn id="125" presetID="10" presetClass="entr" presetSubtype="0" fill="hold" grpId="0" nodeType="withEffect">
                                  <p:stCondLst>
                                    <p:cond delay="50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500"/>
                                        <p:tgtEl>
                                          <p:spTgt spid="42"/>
                                        </p:tgtEl>
                                      </p:cBhvr>
                                    </p:animEffect>
                                  </p:childTnLst>
                                </p:cTn>
                              </p:par>
                              <p:par>
                                <p:cTn id="128" presetID="10" presetClass="exit" presetSubtype="0" fill="hold" grpId="1" nodeType="withEffect">
                                  <p:stCondLst>
                                    <p:cond delay="0"/>
                                  </p:stCondLst>
                                  <p:childTnLst>
                                    <p:animEffect transition="out" filter="fade">
                                      <p:cBhvr>
                                        <p:cTn id="129" dur="500"/>
                                        <p:tgtEl>
                                          <p:spTgt spid="102"/>
                                        </p:tgtEl>
                                      </p:cBhvr>
                                    </p:animEffect>
                                    <p:set>
                                      <p:cBhvr>
                                        <p:cTn id="130" dur="1" fill="hold">
                                          <p:stCondLst>
                                            <p:cond delay="499"/>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9" grpId="1" animBg="1"/>
      <p:bldP spid="90" grpId="0" animBg="1"/>
      <p:bldP spid="90" grpId="1" animBg="1"/>
      <p:bldP spid="90" grpId="2" animBg="1"/>
      <p:bldP spid="90" grpId="3" animBg="1"/>
      <p:bldP spid="90" grpId="4" animBg="1"/>
      <p:bldP spid="90" grpId="5" animBg="1"/>
      <p:bldP spid="90" grpId="6" animBg="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35" grpId="0" animBg="1"/>
      <p:bldP spid="38"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2631" y="-414657"/>
            <a:ext cx="11510825" cy="7706011"/>
          </a:xfrm>
          <a:prstGeom prst="rect">
            <a:avLst/>
          </a:prstGeom>
          <a:noFill/>
          <a:ln>
            <a:noFill/>
          </a:ln>
        </p:spPr>
      </p:pic>
      <p:sp>
        <p:nvSpPr>
          <p:cNvPr id="4" name="Rectangle 3"/>
          <p:cNvSpPr/>
          <p:nvPr/>
        </p:nvSpPr>
        <p:spPr>
          <a:xfrm>
            <a:off x="0" y="1"/>
            <a:ext cx="9144000" cy="1299557"/>
          </a:xfrm>
          <a:prstGeom prst="rect">
            <a:avLst/>
          </a:prstGeom>
          <a:solidFill>
            <a:srgbClr val="D8192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0" y="5330634"/>
            <a:ext cx="9144000" cy="152736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1" name="Pentagon 30"/>
          <p:cNvSpPr/>
          <p:nvPr/>
        </p:nvSpPr>
        <p:spPr>
          <a:xfrm flipH="1">
            <a:off x="-669688" y="4771760"/>
            <a:ext cx="10985624" cy="550851"/>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2006	2007</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٢٠٠٨</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٢٠٠٩</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٢٠١٠</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٢٠١١</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٢٠١٢</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٢٠١٣</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٢٠١٤</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٢٠١٥</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٢٠١٦</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2015</a:t>
            </a:r>
          </a:p>
        </p:txBody>
      </p:sp>
      <p:sp>
        <p:nvSpPr>
          <p:cNvPr id="51" name="Rectangle 50"/>
          <p:cNvSpPr/>
          <p:nvPr/>
        </p:nvSpPr>
        <p:spPr>
          <a:xfrm rot="10800000">
            <a:off x="7702341" y="4765589"/>
            <a:ext cx="916545" cy="563957"/>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a:off x="7812757" y="486251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٢٠٠٨</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3296322" y="5696609"/>
            <a:ext cx="5459693" cy="584775"/>
          </a:xfrm>
          <a:prstGeom prst="rect">
            <a:avLst/>
          </a:prstGeom>
          <a:noFill/>
        </p:spPr>
        <p:txBody>
          <a:bodyPr wrap="square" rtlCol="0">
            <a:spAutoFit/>
          </a:bodyPr>
          <a:lstStyle/>
          <a:p>
            <a:pPr algn="r" rtl="1"/>
            <a:r>
              <a:rPr lang="ar-QA" sz="3200" dirty="0">
                <a:solidFill>
                  <a:schemeClr val="bg1"/>
                </a:solidFill>
                <a:latin typeface="Tahoma" panose="020B0604030504040204" pitchFamily="34" charset="0"/>
                <a:ea typeface="Tahoma" panose="020B0604030504040204" pitchFamily="34" charset="0"/>
                <a:cs typeface="Tahoma" panose="020B0604030504040204" pitchFamily="34" charset="0"/>
              </a:rPr>
              <a:t>استشارات تكنولوجيا المعلومات</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2" name="TextBox 61"/>
          <p:cNvSpPr txBox="1"/>
          <p:nvPr/>
        </p:nvSpPr>
        <p:spPr>
          <a:xfrm>
            <a:off x="6805454" y="4859703"/>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٢٠٠٩</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3" name="TextBox 62"/>
          <p:cNvSpPr txBox="1"/>
          <p:nvPr/>
        </p:nvSpPr>
        <p:spPr>
          <a:xfrm>
            <a:off x="5888748" y="4864724"/>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٢٠١٠</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Box 63"/>
          <p:cNvSpPr txBox="1"/>
          <p:nvPr/>
        </p:nvSpPr>
        <p:spPr>
          <a:xfrm>
            <a:off x="4062863" y="4862519"/>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٢٠١٢</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5" name="TextBox 64"/>
          <p:cNvSpPr txBox="1"/>
          <p:nvPr/>
        </p:nvSpPr>
        <p:spPr>
          <a:xfrm>
            <a:off x="3148445" y="486558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٢٠١٣</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TextBox 68"/>
          <p:cNvSpPr txBox="1"/>
          <p:nvPr/>
        </p:nvSpPr>
        <p:spPr>
          <a:xfrm>
            <a:off x="2223769" y="486558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٢٠١٤</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1" name="TextBox 70"/>
          <p:cNvSpPr txBox="1"/>
          <p:nvPr/>
        </p:nvSpPr>
        <p:spPr>
          <a:xfrm>
            <a:off x="4977300" y="4865529"/>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٢٠١١</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2" name="Group 71"/>
          <p:cNvGrpSpPr/>
          <p:nvPr/>
        </p:nvGrpSpPr>
        <p:grpSpPr>
          <a:xfrm>
            <a:off x="-1" y="5656661"/>
            <a:ext cx="2456329" cy="656036"/>
            <a:chOff x="7248678" y="5902732"/>
            <a:chExt cx="1895322" cy="656036"/>
          </a:xfrm>
          <a:effectLst>
            <a:outerShdw blurRad="63500" sx="102000" sy="102000" algn="ctr" rotWithShape="0">
              <a:prstClr val="black">
                <a:alpha val="40000"/>
              </a:prstClr>
            </a:outerShdw>
          </a:effectLst>
        </p:grpSpPr>
        <p:sp>
          <p:nvSpPr>
            <p:cNvPr id="73" name="Rectangle 72"/>
            <p:cNvSpPr/>
            <p:nvPr/>
          </p:nvSpPr>
          <p:spPr>
            <a:xfrm>
              <a:off x="7248678" y="6513049"/>
              <a:ext cx="1895322" cy="45719"/>
            </a:xfrm>
            <a:prstGeom prst="rect">
              <a:avLst/>
            </a:prstGeom>
            <a:solidFill>
              <a:srgbClr val="D81921">
                <a:alpha val="7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4" name="Rectangle 73"/>
            <p:cNvSpPr/>
            <p:nvPr/>
          </p:nvSpPr>
          <p:spPr>
            <a:xfrm>
              <a:off x="7248678" y="5902732"/>
              <a:ext cx="1895322" cy="6560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97" name="TextBox 96"/>
          <p:cNvSpPr txBox="1"/>
          <p:nvPr/>
        </p:nvSpPr>
        <p:spPr>
          <a:xfrm>
            <a:off x="5758712" y="5696609"/>
            <a:ext cx="299730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إدارة التطبيقات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8" name="TextBox 97"/>
          <p:cNvSpPr txBox="1"/>
          <p:nvPr/>
        </p:nvSpPr>
        <p:spPr>
          <a:xfrm>
            <a:off x="5758712" y="5696609"/>
            <a:ext cx="299730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العمليات والدعم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9" name="TextBox 98"/>
          <p:cNvSpPr txBox="1"/>
          <p:nvPr/>
        </p:nvSpPr>
        <p:spPr>
          <a:xfrm>
            <a:off x="4434840" y="5696609"/>
            <a:ext cx="4321175"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خدمات</a:t>
            </a:r>
            <a:r>
              <a:rPr lang="en-US" dirty="0">
                <a:latin typeface="Tahoma" panose="020B0604030504040204" pitchFamily="34" charset="0"/>
                <a:ea typeface="Tahoma" panose="020B0604030504040204" pitchFamily="34" charset="0"/>
                <a:cs typeface="Tahoma" panose="020B0604030504040204" pitchFamily="34" charset="0"/>
              </a:rPr>
              <a:t> </a:t>
            </a:r>
            <a:r>
              <a:rPr lang="ar-QA" dirty="0">
                <a:latin typeface="Tahoma" panose="020B0604030504040204" pitchFamily="34" charset="0"/>
                <a:ea typeface="Tahoma" panose="020B0604030504040204" pitchFamily="34" charset="0"/>
                <a:cs typeface="Tahoma" panose="020B0604030504040204" pitchFamily="34" charset="0"/>
              </a:rPr>
              <a:t>استشارية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0" name="TextBox 99"/>
          <p:cNvSpPr txBox="1"/>
          <p:nvPr/>
        </p:nvSpPr>
        <p:spPr>
          <a:xfrm>
            <a:off x="3883372" y="5696609"/>
            <a:ext cx="487264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QA" dirty="0">
                <a:latin typeface="Tahoma" panose="020B0604030504040204" pitchFamily="34" charset="0"/>
                <a:ea typeface="Tahoma" panose="020B0604030504040204" pitchFamily="34" charset="0"/>
                <a:cs typeface="Tahoma" panose="020B0604030504040204" pitchFamily="34" charset="0"/>
              </a:rPr>
              <a:t>خدمات التنفيذ والتشغيل</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1" name="TextBox 100"/>
          <p:cNvSpPr txBox="1"/>
          <p:nvPr/>
        </p:nvSpPr>
        <p:spPr>
          <a:xfrm>
            <a:off x="3883372" y="5696609"/>
            <a:ext cx="487264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QA" dirty="0">
                <a:latin typeface="Tahoma" panose="020B0604030504040204" pitchFamily="34" charset="0"/>
                <a:ea typeface="Tahoma" panose="020B0604030504040204" pitchFamily="34" charset="0"/>
                <a:cs typeface="Tahoma" panose="020B0604030504040204" pitchFamily="34" charset="0"/>
              </a:rPr>
              <a:t>الأعمال الذكية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2" name="TextBox 101"/>
          <p:cNvSpPr txBox="1"/>
          <p:nvPr/>
        </p:nvSpPr>
        <p:spPr>
          <a:xfrm>
            <a:off x="3883372" y="5696609"/>
            <a:ext cx="487264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QA" dirty="0">
                <a:latin typeface="Tahoma" panose="020B0604030504040204" pitchFamily="34" charset="0"/>
                <a:ea typeface="Tahoma" panose="020B0604030504040204" pitchFamily="34" charset="0"/>
                <a:cs typeface="Tahoma" panose="020B0604030504040204" pitchFamily="34" charset="0"/>
              </a:rPr>
              <a:t>إدارة ودعم البنية التحتية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03" name="Picture 23" descr="supreme education council .ai"/>
          <p:cNvPicPr>
            <a:picLocks noChangeAspect="1"/>
          </p:cNvPicPr>
          <p:nvPr/>
        </p:nvPicPr>
        <p:blipFill>
          <a:blip r:embed="rId5" cstate="print">
            <a:extLst>
              <a:ext uri="{28A0092B-C50C-407E-A947-70E740481C1C}">
                <a14:useLocalDpi xmlns:a14="http://schemas.microsoft.com/office/drawing/2010/main" val="0"/>
              </a:ext>
            </a:extLst>
          </a:blip>
          <a:srcRect l="8336" t="36639" r="8224" b="29015"/>
          <a:stretch>
            <a:fillRect/>
          </a:stretch>
        </p:blipFill>
        <p:spPr bwMode="auto">
          <a:xfrm>
            <a:off x="49679" y="5679719"/>
            <a:ext cx="2310453" cy="62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5282386" y="210704"/>
            <a:ext cx="2742581" cy="492443"/>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SA" sz="2500" dirty="0">
                <a:latin typeface="Tahoma" panose="020B0604030504040204" pitchFamily="34" charset="0"/>
                <a:ea typeface="Tahoma" panose="020B0604030504040204" pitchFamily="34" charset="0"/>
                <a:cs typeface="Tahoma" panose="020B0604030504040204" pitchFamily="34" charset="0"/>
              </a:rPr>
              <a:t>إنجازات</a:t>
            </a:r>
            <a:r>
              <a:rPr lang="ar-SY" sz="2500" dirty="0">
                <a:latin typeface="Tahoma" panose="020B0604030504040204" pitchFamily="34" charset="0"/>
                <a:ea typeface="Tahoma" panose="020B0604030504040204" pitchFamily="34" charset="0"/>
                <a:cs typeface="Tahoma" panose="020B0604030504040204" pitchFamily="34" charset="0"/>
              </a:rPr>
              <a:t> مبنية</a:t>
            </a:r>
            <a:endParaRPr lang="en-US" sz="2500" dirty="0">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4937952" y="580486"/>
            <a:ext cx="3090856" cy="492443"/>
          </a:xfrm>
          <a:prstGeom prst="rect">
            <a:avLst/>
          </a:prstGeom>
        </p:spPr>
        <p:txBody>
          <a:bodyPr wrap="square">
            <a:spAutoFit/>
          </a:bodyPr>
          <a:lstStyle>
            <a:defPPr>
              <a:defRPr lang="en-US"/>
            </a:defPPr>
            <a:lvl1pPr rtl="1">
              <a:defRPr sz="2800" b="0">
                <a:solidFill>
                  <a:prstClr val="white"/>
                </a:solidFill>
                <a:latin typeface="GE SS Two Light" pitchFamily="18" charset="-78"/>
                <a:ea typeface="GE SS Two Light" pitchFamily="18" charset="-78"/>
                <a:cs typeface="GE SS Two Light" pitchFamily="18" charset="-78"/>
              </a:defRPr>
            </a:lvl1pPr>
          </a:lstStyle>
          <a:p>
            <a:pPr algn="r"/>
            <a:r>
              <a:rPr lang="ar-QA" sz="2600" b="1" dirty="0">
                <a:latin typeface="Tahoma" panose="020B0604030504040204" pitchFamily="34" charset="0"/>
                <a:ea typeface="Tahoma" panose="020B0604030504040204" pitchFamily="34" charset="0"/>
                <a:cs typeface="Tahoma" panose="020B0604030504040204" pitchFamily="34" charset="0"/>
              </a:rPr>
              <a:t>على الثقة</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oup 34"/>
          <p:cNvGrpSpPr/>
          <p:nvPr/>
        </p:nvGrpSpPr>
        <p:grpSpPr>
          <a:xfrm>
            <a:off x="8025527" y="254612"/>
            <a:ext cx="805702" cy="805701"/>
            <a:chOff x="7175605" y="1585825"/>
            <a:chExt cx="1315769" cy="1315767"/>
          </a:xfrm>
        </p:grpSpPr>
        <p:sp>
          <p:nvSpPr>
            <p:cNvPr id="36" name="Oval 35"/>
            <p:cNvSpPr/>
            <p:nvPr/>
          </p:nvSpPr>
          <p:spPr>
            <a:xfrm>
              <a:off x="7226620" y="1631829"/>
              <a:ext cx="1218905" cy="12189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75605" y="1585825"/>
              <a:ext cx="1315769" cy="1315767"/>
            </a:xfrm>
            <a:prstGeom prst="rect">
              <a:avLst/>
            </a:prstGeom>
          </p:spPr>
        </p:pic>
      </p:grpSp>
      <p:grpSp>
        <p:nvGrpSpPr>
          <p:cNvPr id="41" name="Group 40"/>
          <p:cNvGrpSpPr/>
          <p:nvPr/>
        </p:nvGrpSpPr>
        <p:grpSpPr>
          <a:xfrm>
            <a:off x="322263" y="1"/>
            <a:ext cx="1429944" cy="991240"/>
            <a:chOff x="7086600" y="1"/>
            <a:chExt cx="1429944" cy="991240"/>
          </a:xfrm>
        </p:grpSpPr>
        <p:sp>
          <p:nvSpPr>
            <p:cNvPr id="42" name="Rectangle 41"/>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
        <p:nvSpPr>
          <p:cNvPr id="40" name="TextBox 39"/>
          <p:cNvSpPr txBox="1"/>
          <p:nvPr/>
        </p:nvSpPr>
        <p:spPr>
          <a:xfrm>
            <a:off x="1370329" y="486558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٢٠١٥</a:t>
            </a:r>
          </a:p>
        </p:txBody>
      </p:sp>
      <p:sp>
        <p:nvSpPr>
          <p:cNvPr id="44" name="TextBox 43"/>
          <p:cNvSpPr txBox="1"/>
          <p:nvPr/>
        </p:nvSpPr>
        <p:spPr>
          <a:xfrm>
            <a:off x="4800600" y="5696609"/>
            <a:ext cx="3955415"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AE" dirty="0">
                <a:latin typeface="Tahoma" panose="020B0604030504040204" pitchFamily="34" charset="0"/>
                <a:ea typeface="Tahoma" panose="020B0604030504040204" pitchFamily="34" charset="0"/>
                <a:cs typeface="Tahoma" panose="020B0604030504040204" pitchFamily="34" charset="0"/>
              </a:rPr>
              <a:t>سيس تذهب العيش</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5" name="TextBox 44"/>
          <p:cNvSpPr txBox="1"/>
          <p:nvPr/>
        </p:nvSpPr>
        <p:spPr>
          <a:xfrm>
            <a:off x="452548" y="486558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٢٠١٦</a:t>
            </a:r>
          </a:p>
        </p:txBody>
      </p:sp>
      <p:sp>
        <p:nvSpPr>
          <p:cNvPr id="46" name="TextBox 45"/>
          <p:cNvSpPr txBox="1"/>
          <p:nvPr/>
        </p:nvSpPr>
        <p:spPr>
          <a:xfrm>
            <a:off x="4698076" y="5696609"/>
            <a:ext cx="4057939"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AE" dirty="0">
                <a:latin typeface="Tahoma" panose="020B0604030504040204" pitchFamily="34" charset="0"/>
                <a:ea typeface="Tahoma" panose="020B0604030504040204" pitchFamily="34" charset="0"/>
                <a:cs typeface="Tahoma" panose="020B0604030504040204" pitchFamily="34" charset="0"/>
              </a:rPr>
              <a:t>خدمات الطوارئ</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692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60000" fill="hold" nodeType="withEffect">
                                  <p:stCondLst>
                                    <p:cond delay="0"/>
                                  </p:stCondLst>
                                  <p:childTnLst>
                                    <p:animScale>
                                      <p:cBhvr>
                                        <p:cTn id="6" dur="2000" fill="hold"/>
                                        <p:tgtEl>
                                          <p:spTgt spid="15"/>
                                        </p:tgtEl>
                                      </p:cBhvr>
                                      <p:by x="90000" y="90000"/>
                                    </p:animScale>
                                  </p:childTnLst>
                                </p:cTn>
                              </p:par>
                              <p:par>
                                <p:cTn id="7" presetID="10"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animEffect transition="in" filter="fade">
                                      <p:cBhvr>
                                        <p:cTn id="9" dur="500"/>
                                        <p:tgtEl>
                                          <p:spTgt spid="103"/>
                                        </p:tgtEl>
                                      </p:cBhvr>
                                    </p:animEffect>
                                  </p:childTnLst>
                                </p:cTn>
                              </p:par>
                              <p:par>
                                <p:cTn id="10" presetID="2" presetClass="entr" presetSubtype="2" decel="10000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1+#ppt_w/2"/>
                                          </p:val>
                                        </p:tav>
                                        <p:tav tm="100000">
                                          <p:val>
                                            <p:strVal val="#ppt_x"/>
                                          </p:val>
                                        </p:tav>
                                      </p:tavLst>
                                    </p:anim>
                                    <p:anim calcmode="lin" valueType="num">
                                      <p:cBhvr additive="base">
                                        <p:cTn id="13" dur="500" fill="hold"/>
                                        <p:tgtEl>
                                          <p:spTgt spid="51"/>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decel="100000" fill="hold" grpId="1" nodeType="clickEffect">
                                  <p:stCondLst>
                                    <p:cond delay="0"/>
                                  </p:stCondLst>
                                  <p:childTnLst>
                                    <p:animMotion origin="layout" path="M -1.11111E-6 3.7037E-7 L -0.10226 -0.00023 " pathEditMode="relative" rAng="0" ptsTypes="AA">
                                      <p:cBhvr>
                                        <p:cTn id="23" dur="500" fill="hold"/>
                                        <p:tgtEl>
                                          <p:spTgt spid="51"/>
                                        </p:tgtEl>
                                        <p:attrNameLst>
                                          <p:attrName>ppt_x</p:attrName>
                                          <p:attrName>ppt_y</p:attrName>
                                        </p:attrNameLst>
                                      </p:cBhvr>
                                      <p:rCtr x="-5122" y="-23"/>
                                    </p:animMotion>
                                  </p:childTnLst>
                                </p:cTn>
                              </p:par>
                              <p:par>
                                <p:cTn id="24" presetID="10" presetClass="exit" presetSubtype="0" fill="hold" grpId="1" nodeType="withEffect">
                                  <p:stCondLst>
                                    <p:cond delay="0"/>
                                  </p:stCondLst>
                                  <p:childTnLst>
                                    <p:animEffect transition="out" filter="fade">
                                      <p:cBhvr>
                                        <p:cTn id="25" dur="500"/>
                                        <p:tgtEl>
                                          <p:spTgt spid="59"/>
                                        </p:tgtEl>
                                      </p:cBhvr>
                                    </p:animEffect>
                                    <p:set>
                                      <p:cBhvr>
                                        <p:cTn id="26" dur="1" fill="hold">
                                          <p:stCondLst>
                                            <p:cond delay="499"/>
                                          </p:stCondLst>
                                        </p:cTn>
                                        <p:tgtEl>
                                          <p:spTgt spid="5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decel="100000" fill="hold" grpId="2" nodeType="clickEffect">
                                  <p:stCondLst>
                                    <p:cond delay="0"/>
                                  </p:stCondLst>
                                  <p:childTnLst>
                                    <p:animMotion origin="layout" path="M -0.10226 -0.00023 L -0.20208 3.7037E-7 " pathEditMode="relative" rAng="0" ptsTypes="AA">
                                      <p:cBhvr>
                                        <p:cTn id="39" dur="500" fill="hold"/>
                                        <p:tgtEl>
                                          <p:spTgt spid="51"/>
                                        </p:tgtEl>
                                        <p:attrNameLst>
                                          <p:attrName>ppt_x</p:attrName>
                                          <p:attrName>ppt_y</p:attrName>
                                        </p:attrNameLst>
                                      </p:cBhvr>
                                      <p:rCtr x="-5000" y="0"/>
                                    </p:animMotion>
                                  </p:childTnLst>
                                </p:cTn>
                              </p:par>
                              <p:par>
                                <p:cTn id="40" presetID="10" presetClass="entr" presetSubtype="0" fill="hold" grpId="0" nodeType="withEffect">
                                  <p:stCondLst>
                                    <p:cond delay="500"/>
                                  </p:stCondLst>
                                  <p:childTnLst>
                                    <p:set>
                                      <p:cBhvr>
                                        <p:cTn id="41" dur="1" fill="hold">
                                          <p:stCondLst>
                                            <p:cond delay="0"/>
                                          </p:stCondLst>
                                        </p:cTn>
                                        <p:tgtEl>
                                          <p:spTgt spid="98"/>
                                        </p:tgtEl>
                                        <p:attrNameLst>
                                          <p:attrName>style.visibility</p:attrName>
                                        </p:attrNameLst>
                                      </p:cBhvr>
                                      <p:to>
                                        <p:strVal val="visible"/>
                                      </p:to>
                                    </p:set>
                                    <p:animEffect transition="in" filter="fade">
                                      <p:cBhvr>
                                        <p:cTn id="42" dur="500"/>
                                        <p:tgtEl>
                                          <p:spTgt spid="98"/>
                                        </p:tgtEl>
                                      </p:cBhvr>
                                    </p:animEffect>
                                  </p:childTnLst>
                                </p:cTn>
                              </p:par>
                              <p:par>
                                <p:cTn id="43" presetID="10" presetClass="exit" presetSubtype="0" fill="hold" grpId="1" nodeType="withEffect">
                                  <p:stCondLst>
                                    <p:cond delay="0"/>
                                  </p:stCondLst>
                                  <p:childTnLst>
                                    <p:animEffect transition="out" filter="fade">
                                      <p:cBhvr>
                                        <p:cTn id="44" dur="500"/>
                                        <p:tgtEl>
                                          <p:spTgt spid="97"/>
                                        </p:tgtEl>
                                      </p:cBhvr>
                                    </p:animEffect>
                                    <p:set>
                                      <p:cBhvr>
                                        <p:cTn id="45" dur="1" fill="hold">
                                          <p:stCondLst>
                                            <p:cond delay="499"/>
                                          </p:stCondLst>
                                        </p:cTn>
                                        <p:tgtEl>
                                          <p:spTgt spid="9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2"/>
                                        </p:tgtEl>
                                      </p:cBhvr>
                                    </p:animEffect>
                                    <p:set>
                                      <p:cBhvr>
                                        <p:cTn id="48" dur="1" fill="hold">
                                          <p:stCondLst>
                                            <p:cond delay="499"/>
                                          </p:stCondLst>
                                        </p:cTn>
                                        <p:tgtEl>
                                          <p:spTgt spid="62"/>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grpId="3" nodeType="clickEffect">
                                  <p:stCondLst>
                                    <p:cond delay="0"/>
                                  </p:stCondLst>
                                  <p:childTnLst>
                                    <p:animMotion origin="layout" path="M -0.20208 3.7037E-7 L -0.30278 -0.00023 " pathEditMode="relative" rAng="0" ptsTypes="AA">
                                      <p:cBhvr>
                                        <p:cTn id="55" dur="500" fill="hold"/>
                                        <p:tgtEl>
                                          <p:spTgt spid="51"/>
                                        </p:tgtEl>
                                        <p:attrNameLst>
                                          <p:attrName>ppt_x</p:attrName>
                                          <p:attrName>ppt_y</p:attrName>
                                        </p:attrNameLst>
                                      </p:cBhvr>
                                      <p:rCtr x="-5035" y="-23"/>
                                    </p:animMotion>
                                  </p:childTnLst>
                                </p:cTn>
                              </p:par>
                              <p:par>
                                <p:cTn id="56" presetID="10" presetClass="exit" presetSubtype="0" fill="hold" grpId="1" nodeType="with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par>
                                <p:cTn id="65" presetID="10" presetClass="exit" presetSubtype="0" fill="hold" grpId="1" nodeType="with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3" presetClass="path" presetSubtype="0" decel="100000" fill="hold" grpId="4" nodeType="clickEffect">
                                  <p:stCondLst>
                                    <p:cond delay="0"/>
                                  </p:stCondLst>
                                  <p:childTnLst>
                                    <p:animMotion origin="layout" path="M -0.30278 -0.00023 L -0.40295 -0.00046 " pathEditMode="relative" rAng="0" ptsTypes="AA">
                                      <p:cBhvr>
                                        <p:cTn id="71" dur="500" fill="hold"/>
                                        <p:tgtEl>
                                          <p:spTgt spid="51"/>
                                        </p:tgtEl>
                                        <p:attrNameLst>
                                          <p:attrName>ppt_x</p:attrName>
                                          <p:attrName>ppt_y</p:attrName>
                                        </p:attrNameLst>
                                      </p:cBhvr>
                                      <p:rCtr x="-5017" y="-23"/>
                                    </p:animMotion>
                                  </p:childTnLst>
                                </p:cTn>
                              </p:par>
                              <p:par>
                                <p:cTn id="72" presetID="10" presetClass="exit" presetSubtype="0" fill="hold" grpId="1" nodeType="withEffect">
                                  <p:stCondLst>
                                    <p:cond delay="0"/>
                                  </p:stCondLst>
                                  <p:childTnLst>
                                    <p:animEffect transition="out" filter="fade">
                                      <p:cBhvr>
                                        <p:cTn id="73" dur="500"/>
                                        <p:tgtEl>
                                          <p:spTgt spid="99"/>
                                        </p:tgtEl>
                                      </p:cBhvr>
                                    </p:animEffect>
                                    <p:set>
                                      <p:cBhvr>
                                        <p:cTn id="74" dur="1" fill="hold">
                                          <p:stCondLst>
                                            <p:cond delay="499"/>
                                          </p:stCondLst>
                                        </p:cTn>
                                        <p:tgtEl>
                                          <p:spTgt spid="99"/>
                                        </p:tgtEl>
                                        <p:attrNameLst>
                                          <p:attrName>style.visibility</p:attrName>
                                        </p:attrNameLst>
                                      </p:cBhvr>
                                      <p:to>
                                        <p:strVal val="hidden"/>
                                      </p:to>
                                    </p:set>
                                  </p:childTnLst>
                                </p:cTn>
                              </p:par>
                              <p:par>
                                <p:cTn id="75" presetID="10" presetClass="entr" presetSubtype="0" fill="hold" grpId="0" nodeType="withEffect">
                                  <p:stCondLst>
                                    <p:cond delay="500"/>
                                  </p:stCondLst>
                                  <p:childTnLst>
                                    <p:set>
                                      <p:cBhvr>
                                        <p:cTn id="76" dur="1" fill="hold">
                                          <p:stCondLst>
                                            <p:cond delay="0"/>
                                          </p:stCondLst>
                                        </p:cTn>
                                        <p:tgtEl>
                                          <p:spTgt spid="100"/>
                                        </p:tgtEl>
                                        <p:attrNameLst>
                                          <p:attrName>style.visibility</p:attrName>
                                        </p:attrNameLst>
                                      </p:cBhvr>
                                      <p:to>
                                        <p:strVal val="visible"/>
                                      </p:to>
                                    </p:set>
                                    <p:animEffect transition="in" filter="fade">
                                      <p:cBhvr>
                                        <p:cTn id="77" dur="500"/>
                                        <p:tgtEl>
                                          <p:spTgt spid="10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fade">
                                      <p:cBhvr>
                                        <p:cTn id="80" dur="500"/>
                                        <p:tgtEl>
                                          <p:spTgt spid="64"/>
                                        </p:tgtEl>
                                      </p:cBhvr>
                                    </p:animEffect>
                                  </p:childTnLst>
                                </p:cTn>
                              </p:par>
                              <p:par>
                                <p:cTn id="81" presetID="10" presetClass="exit" presetSubtype="0" fill="hold" grpId="1" nodeType="withEffect">
                                  <p:stCondLst>
                                    <p:cond delay="0"/>
                                  </p:stCondLst>
                                  <p:childTnLst>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63" presetClass="path" presetSubtype="0" decel="100000" fill="hold" grpId="5" nodeType="clickEffect">
                                  <p:stCondLst>
                                    <p:cond delay="0"/>
                                  </p:stCondLst>
                                  <p:childTnLst>
                                    <p:animMotion origin="layout" path="M -0.40295 -0.00046 L -0.50347 -0.00093 " pathEditMode="relative" rAng="0" ptsTypes="AA">
                                      <p:cBhvr>
                                        <p:cTn id="87" dur="500" fill="hold"/>
                                        <p:tgtEl>
                                          <p:spTgt spid="51"/>
                                        </p:tgtEl>
                                        <p:attrNameLst>
                                          <p:attrName>ppt_x</p:attrName>
                                          <p:attrName>ppt_y</p:attrName>
                                        </p:attrNameLst>
                                      </p:cBhvr>
                                      <p:rCtr x="-5035" y="-23"/>
                                    </p:animMotion>
                                  </p:childTnLst>
                                </p:cTn>
                              </p:par>
                              <p:par>
                                <p:cTn id="88" presetID="10" presetClass="entr" presetSubtype="0" fill="hold" grpId="0" nodeType="withEffect">
                                  <p:stCondLst>
                                    <p:cond delay="500"/>
                                  </p:stCondLst>
                                  <p:childTnLst>
                                    <p:set>
                                      <p:cBhvr>
                                        <p:cTn id="89" dur="1" fill="hold">
                                          <p:stCondLst>
                                            <p:cond delay="0"/>
                                          </p:stCondLst>
                                        </p:cTn>
                                        <p:tgtEl>
                                          <p:spTgt spid="101"/>
                                        </p:tgtEl>
                                        <p:attrNameLst>
                                          <p:attrName>style.visibility</p:attrName>
                                        </p:attrNameLst>
                                      </p:cBhvr>
                                      <p:to>
                                        <p:strVal val="visible"/>
                                      </p:to>
                                    </p:set>
                                    <p:animEffect transition="in" filter="fade">
                                      <p:cBhvr>
                                        <p:cTn id="90" dur="500"/>
                                        <p:tgtEl>
                                          <p:spTgt spid="10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500"/>
                                        <p:tgtEl>
                                          <p:spTgt spid="65"/>
                                        </p:tgtEl>
                                      </p:cBhvr>
                                    </p:animEffect>
                                  </p:childTnLst>
                                </p:cTn>
                              </p:par>
                              <p:par>
                                <p:cTn id="94" presetID="10" presetClass="exit" presetSubtype="0" fill="hold" grpId="1" nodeType="withEffect">
                                  <p:stCondLst>
                                    <p:cond delay="0"/>
                                  </p:stCondLst>
                                  <p:childTnLst>
                                    <p:animEffect transition="out" filter="fade">
                                      <p:cBhvr>
                                        <p:cTn id="95" dur="500"/>
                                        <p:tgtEl>
                                          <p:spTgt spid="100"/>
                                        </p:tgtEl>
                                      </p:cBhvr>
                                    </p:animEffect>
                                    <p:set>
                                      <p:cBhvr>
                                        <p:cTn id="96" dur="1" fill="hold">
                                          <p:stCondLst>
                                            <p:cond delay="499"/>
                                          </p:stCondLst>
                                        </p:cTn>
                                        <p:tgtEl>
                                          <p:spTgt spid="10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64"/>
                                        </p:tgtEl>
                                      </p:cBhvr>
                                    </p:animEffect>
                                    <p:set>
                                      <p:cBhvr>
                                        <p:cTn id="99" dur="1" fill="hold">
                                          <p:stCondLst>
                                            <p:cond delay="499"/>
                                          </p:stCondLst>
                                        </p:cTn>
                                        <p:tgtEl>
                                          <p:spTgt spid="6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35" presetClass="path" presetSubtype="0" accel="50000" decel="50000" fill="hold" grpId="6" nodeType="clickEffect">
                                  <p:stCondLst>
                                    <p:cond delay="0"/>
                                  </p:stCondLst>
                                  <p:childTnLst>
                                    <p:animMotion origin="layout" path="M -0.50347 -0.00093 L -0.60347 -0.00023 " pathEditMode="relative" rAng="0" ptsTypes="AA">
                                      <p:cBhvr>
                                        <p:cTn id="103" dur="500" fill="hold"/>
                                        <p:tgtEl>
                                          <p:spTgt spid="51"/>
                                        </p:tgtEl>
                                        <p:attrNameLst>
                                          <p:attrName>ppt_x</p:attrName>
                                          <p:attrName>ppt_y</p:attrName>
                                        </p:attrNameLst>
                                      </p:cBhvr>
                                      <p:rCtr x="-5000" y="23"/>
                                    </p:animMotion>
                                  </p:childTnLst>
                                </p:cTn>
                              </p:par>
                              <p:par>
                                <p:cTn id="104" presetID="10" presetClass="exit" presetSubtype="0" fill="hold" grpId="1" nodeType="withEffect">
                                  <p:stCondLst>
                                    <p:cond delay="0"/>
                                  </p:stCondLst>
                                  <p:childTnLst>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xit" presetSubtype="0" fill="hold" grpId="1" nodeType="withEffect">
                                  <p:stCondLst>
                                    <p:cond delay="0"/>
                                  </p:stCondLst>
                                  <p:childTnLst>
                                    <p:animEffect transition="out" filter="fade">
                                      <p:cBhvr>
                                        <p:cTn id="111" dur="500"/>
                                        <p:tgtEl>
                                          <p:spTgt spid="101"/>
                                        </p:tgtEl>
                                      </p:cBhvr>
                                    </p:animEffect>
                                    <p:set>
                                      <p:cBhvr>
                                        <p:cTn id="112" dur="1" fill="hold">
                                          <p:stCondLst>
                                            <p:cond delay="499"/>
                                          </p:stCondLst>
                                        </p:cTn>
                                        <p:tgtEl>
                                          <p:spTgt spid="101"/>
                                        </p:tgtEl>
                                        <p:attrNameLst>
                                          <p:attrName>style.visibility</p:attrName>
                                        </p:attrNameLst>
                                      </p:cBhvr>
                                      <p:to>
                                        <p:strVal val="hidden"/>
                                      </p:to>
                                    </p:set>
                                  </p:childTnLst>
                                </p:cTn>
                              </p:par>
                              <p:par>
                                <p:cTn id="113" presetID="10" presetClass="entr" presetSubtype="0" fill="hold" grpId="0" nodeType="withEffect">
                                  <p:stCondLst>
                                    <p:cond delay="500"/>
                                  </p:stCondLst>
                                  <p:childTnLst>
                                    <p:set>
                                      <p:cBhvr>
                                        <p:cTn id="114" dur="1" fill="hold">
                                          <p:stCondLst>
                                            <p:cond delay="0"/>
                                          </p:stCondLst>
                                        </p:cTn>
                                        <p:tgtEl>
                                          <p:spTgt spid="102"/>
                                        </p:tgtEl>
                                        <p:attrNameLst>
                                          <p:attrName>style.visibility</p:attrName>
                                        </p:attrNameLst>
                                      </p:cBhvr>
                                      <p:to>
                                        <p:strVal val="visible"/>
                                      </p:to>
                                    </p:set>
                                    <p:animEffect transition="in" filter="fade">
                                      <p:cBhvr>
                                        <p:cTn id="115" dur="500"/>
                                        <p:tgtEl>
                                          <p:spTgt spid="102"/>
                                        </p:tgtEl>
                                      </p:cBhvr>
                                    </p:animEffect>
                                  </p:childTnLst>
                                </p:cTn>
                              </p:par>
                            </p:childTnLst>
                          </p:cTn>
                        </p:par>
                      </p:childTnLst>
                    </p:cTn>
                  </p:par>
                  <p:par>
                    <p:cTn id="116" fill="hold">
                      <p:stCondLst>
                        <p:cond delay="indefinite"/>
                      </p:stCondLst>
                      <p:childTnLst>
                        <p:par>
                          <p:cTn id="117" fill="hold">
                            <p:stCondLst>
                              <p:cond delay="0"/>
                            </p:stCondLst>
                            <p:childTnLst>
                              <p:par>
                                <p:cTn id="118" presetID="35" presetClass="path" presetSubtype="0" accel="50000" decel="50000" fill="hold" grpId="7" nodeType="clickEffect">
                                  <p:stCondLst>
                                    <p:cond delay="0"/>
                                  </p:stCondLst>
                                  <p:childTnLst>
                                    <p:animMotion origin="layout" path="M -0.60347 -0.00023 L -0.70156 3.7037E-7 " pathEditMode="relative" rAng="0" ptsTypes="AA">
                                      <p:cBhvr>
                                        <p:cTn id="119" dur="500" fill="hold"/>
                                        <p:tgtEl>
                                          <p:spTgt spid="51"/>
                                        </p:tgtEl>
                                        <p:attrNameLst>
                                          <p:attrName>ppt_x</p:attrName>
                                          <p:attrName>ppt_y</p:attrName>
                                        </p:attrNameLst>
                                      </p:cBhvr>
                                      <p:rCtr x="-4913" y="0"/>
                                    </p:animMotion>
                                  </p:childTnLst>
                                </p:cTn>
                              </p:par>
                              <p:par>
                                <p:cTn id="120" presetID="10" presetClass="entr" presetSubtype="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cTn>
                              </p:par>
                              <p:par>
                                <p:cTn id="123" presetID="10" presetClass="exit" presetSubtype="0" fill="hold" grpId="1" nodeType="withEffect">
                                  <p:stCondLst>
                                    <p:cond delay="0"/>
                                  </p:stCondLst>
                                  <p:childTnLst>
                                    <p:animEffect transition="out" filter="fade">
                                      <p:cBhvr>
                                        <p:cTn id="124" dur="500"/>
                                        <p:tgtEl>
                                          <p:spTgt spid="69"/>
                                        </p:tgtEl>
                                      </p:cBhvr>
                                    </p:animEffect>
                                    <p:set>
                                      <p:cBhvr>
                                        <p:cTn id="125" dur="1" fill="hold">
                                          <p:stCondLst>
                                            <p:cond delay="499"/>
                                          </p:stCondLst>
                                        </p:cTn>
                                        <p:tgtEl>
                                          <p:spTgt spid="69"/>
                                        </p:tgtEl>
                                        <p:attrNameLst>
                                          <p:attrName>style.visibility</p:attrName>
                                        </p:attrNameLst>
                                      </p:cBhvr>
                                      <p:to>
                                        <p:strVal val="hidden"/>
                                      </p:to>
                                    </p:set>
                                  </p:childTnLst>
                                </p:cTn>
                              </p:par>
                              <p:par>
                                <p:cTn id="126" presetID="10" presetClass="entr" presetSubtype="0" fill="hold" grpId="0" nodeType="withEffect">
                                  <p:stCondLst>
                                    <p:cond delay="50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par>
                                <p:cTn id="129" presetID="10" presetClass="exit" presetSubtype="0" fill="hold" grpId="1" nodeType="withEffect">
                                  <p:stCondLst>
                                    <p:cond delay="500"/>
                                  </p:stCondLst>
                                  <p:childTnLst>
                                    <p:animEffect transition="out" filter="fade">
                                      <p:cBhvr>
                                        <p:cTn id="130" dur="500"/>
                                        <p:tgtEl>
                                          <p:spTgt spid="102"/>
                                        </p:tgtEl>
                                      </p:cBhvr>
                                    </p:animEffect>
                                    <p:set>
                                      <p:cBhvr>
                                        <p:cTn id="131" dur="1" fill="hold">
                                          <p:stCondLst>
                                            <p:cond delay="499"/>
                                          </p:stCondLst>
                                        </p:cTn>
                                        <p:tgtEl>
                                          <p:spTgt spid="102"/>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35" presetClass="path" presetSubtype="0" accel="50000" decel="50000" fill="hold" grpId="8" nodeType="clickEffect">
                                  <p:stCondLst>
                                    <p:cond delay="0"/>
                                  </p:stCondLst>
                                  <p:childTnLst>
                                    <p:animMotion origin="layout" path="M -0.70156 3.7037E-7 L -0.80781 3.7037E-7 " pathEditMode="relative" rAng="0" ptsTypes="AA">
                                      <p:cBhvr>
                                        <p:cTn id="135" dur="500" fill="hold"/>
                                        <p:tgtEl>
                                          <p:spTgt spid="51"/>
                                        </p:tgtEl>
                                        <p:attrNameLst>
                                          <p:attrName>ppt_x</p:attrName>
                                          <p:attrName>ppt_y</p:attrName>
                                        </p:attrNameLst>
                                      </p:cBhvr>
                                      <p:rCtr x="-5313" y="0"/>
                                    </p:animMotion>
                                  </p:childTnLst>
                                </p:cTn>
                              </p:par>
                              <p:par>
                                <p:cTn id="136" presetID="10" presetClass="entr" presetSubtype="0" fill="hold" grpId="0" nodeType="with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500"/>
                                        <p:tgtEl>
                                          <p:spTgt spid="45"/>
                                        </p:tgtEl>
                                      </p:cBhvr>
                                    </p:animEffec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ntr" presetSubtype="0" fill="hold" grpId="0" nodeType="withEffect">
                                  <p:stCondLst>
                                    <p:cond delay="500"/>
                                  </p:stCondLst>
                                  <p:childTnLst>
                                    <p:set>
                                      <p:cBhvr>
                                        <p:cTn id="143" dur="1" fill="hold">
                                          <p:stCondLst>
                                            <p:cond delay="0"/>
                                          </p:stCondLst>
                                        </p:cTn>
                                        <p:tgtEl>
                                          <p:spTgt spid="46"/>
                                        </p:tgtEl>
                                        <p:attrNameLst>
                                          <p:attrName>style.visibility</p:attrName>
                                        </p:attrNameLst>
                                      </p:cBhvr>
                                      <p:to>
                                        <p:strVal val="visible"/>
                                      </p:to>
                                    </p:set>
                                    <p:animEffect transition="in" filter="fade">
                                      <p:cBhvr>
                                        <p:cTn id="144" dur="500"/>
                                        <p:tgtEl>
                                          <p:spTgt spid="46"/>
                                        </p:tgtEl>
                                      </p:cBhvr>
                                    </p:animEffect>
                                  </p:childTnLst>
                                </p:cTn>
                              </p:par>
                              <p:par>
                                <p:cTn id="145" presetID="10" presetClass="exit" presetSubtype="0" fill="hold" grpId="1" nodeType="withEffect">
                                  <p:stCondLst>
                                    <p:cond delay="500"/>
                                  </p:stCondLst>
                                  <p:childTnLst>
                                    <p:animEffect transition="out" filter="fade">
                                      <p:cBhvr>
                                        <p:cTn id="146" dur="500"/>
                                        <p:tgtEl>
                                          <p:spTgt spid="44"/>
                                        </p:tgtEl>
                                      </p:cBhvr>
                                    </p:animEffect>
                                    <p:set>
                                      <p:cBhvr>
                                        <p:cTn id="147"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1" grpId="2" animBg="1"/>
      <p:bldP spid="51" grpId="3" animBg="1"/>
      <p:bldP spid="51" grpId="4" animBg="1"/>
      <p:bldP spid="51" grpId="5" animBg="1"/>
      <p:bldP spid="51" grpId="6" animBg="1"/>
      <p:bldP spid="51" grpId="7" animBg="1"/>
      <p:bldP spid="51" grpId="8" animBg="1"/>
      <p:bldP spid="59" grpId="0"/>
      <p:bldP spid="59" grpId="1"/>
      <p:bldP spid="60" grpId="0"/>
      <p:bldP spid="60" grpId="1"/>
      <p:bldP spid="62" grpId="0"/>
      <p:bldP spid="62" grpId="1"/>
      <p:bldP spid="63" grpId="0"/>
      <p:bldP spid="63" grpId="1"/>
      <p:bldP spid="64" grpId="0"/>
      <p:bldP spid="64" grpId="1"/>
      <p:bldP spid="65" grpId="0"/>
      <p:bldP spid="65" grpId="1"/>
      <p:bldP spid="69" grpId="0"/>
      <p:bldP spid="69" grpId="1"/>
      <p:bldP spid="71" grpId="0"/>
      <p:bldP spid="71" grpId="1"/>
      <p:bldP spid="97" grpId="0"/>
      <p:bldP spid="97" grpId="1"/>
      <p:bldP spid="98" grpId="0"/>
      <p:bldP spid="98" grpId="1"/>
      <p:bldP spid="99" grpId="0"/>
      <p:bldP spid="99" grpId="1"/>
      <p:bldP spid="100" grpId="0"/>
      <p:bldP spid="100" grpId="1"/>
      <p:bldP spid="101" grpId="0"/>
      <p:bldP spid="101" grpId="1"/>
      <p:bldP spid="102" grpId="0"/>
      <p:bldP spid="102" grpId="1"/>
      <p:bldP spid="40" grpId="0"/>
      <p:bldP spid="40" grpId="1"/>
      <p:bldP spid="44" grpId="0"/>
      <p:bldP spid="44" grpId="1"/>
      <p:bldP spid="45" grpId="0"/>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6203" y="4539"/>
            <a:ext cx="9536407" cy="6848922"/>
          </a:xfrm>
          <a:prstGeom prst="rect">
            <a:avLst/>
          </a:prstGeom>
          <a:noFill/>
          <a:ln>
            <a:noFill/>
          </a:ln>
        </p:spPr>
      </p:pic>
      <p:sp>
        <p:nvSpPr>
          <p:cNvPr id="4" name="Rectangle 3"/>
          <p:cNvSpPr/>
          <p:nvPr/>
        </p:nvSpPr>
        <p:spPr>
          <a:xfrm>
            <a:off x="0" y="1"/>
            <a:ext cx="9144000" cy="1299557"/>
          </a:xfrm>
          <a:prstGeom prst="rect">
            <a:avLst/>
          </a:prstGeom>
          <a:solidFill>
            <a:srgbClr val="D8192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0" y="5330634"/>
            <a:ext cx="9144000" cy="152736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1" name="Pentagon 30"/>
          <p:cNvSpPr/>
          <p:nvPr/>
        </p:nvSpPr>
        <p:spPr>
          <a:xfrm flipH="1">
            <a:off x="-1326176" y="4771760"/>
            <a:ext cx="10985624" cy="550851"/>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2006	2007</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٢٠٠٨</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٢٠٠٩</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٢٠١٠</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٢٠١١</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٢٠١٢</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٢٠١٣</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ar-SA" b="1" dirty="0">
                <a:solidFill>
                  <a:srgbClr val="D81921"/>
                </a:solidFill>
                <a:latin typeface="Tahoma" panose="020B0604030504040204" pitchFamily="34" charset="0"/>
                <a:ea typeface="Tahoma" panose="020B0604030504040204" pitchFamily="34" charset="0"/>
                <a:cs typeface="Tahoma" panose="020B0604030504040204" pitchFamily="34" charset="0"/>
              </a:rPr>
              <a:t>٢٠١٤</a:t>
            </a:r>
            <a:r>
              <a:rPr lang="en-US" b="1" dirty="0">
                <a:solidFill>
                  <a:srgbClr val="D8192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2015</a:t>
            </a:r>
          </a:p>
        </p:txBody>
      </p:sp>
      <p:sp>
        <p:nvSpPr>
          <p:cNvPr id="32" name="Rectangle 31"/>
          <p:cNvSpPr/>
          <p:nvPr/>
        </p:nvSpPr>
        <p:spPr>
          <a:xfrm rot="10800000">
            <a:off x="7045853" y="4765589"/>
            <a:ext cx="916545" cy="563957"/>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7130337" y="486251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٢٠٠٨</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3395785" y="5715000"/>
            <a:ext cx="5459693" cy="584775"/>
          </a:xfrm>
          <a:prstGeom prst="rect">
            <a:avLst/>
          </a:prstGeom>
          <a:noFill/>
        </p:spPr>
        <p:txBody>
          <a:bodyPr wrap="square" rtlCol="0">
            <a:spAutoFit/>
          </a:bodyPr>
          <a:lstStyle>
            <a:defPPr>
              <a:defRPr lang="en-US"/>
            </a:defPPr>
            <a:lvl1pPr lvl="0"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إدارة البرنامج في قسم الطوارئ</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6146724" y="4859703"/>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٢٠٠٩</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Box 40"/>
          <p:cNvSpPr txBox="1"/>
          <p:nvPr/>
        </p:nvSpPr>
        <p:spPr>
          <a:xfrm>
            <a:off x="5236742" y="4864724"/>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٢٠١٠</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 name="TextBox 46"/>
          <p:cNvSpPr txBox="1"/>
          <p:nvPr/>
        </p:nvSpPr>
        <p:spPr>
          <a:xfrm>
            <a:off x="3404133" y="4862519"/>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٢٠١٢</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1" name="TextBox 50"/>
          <p:cNvSpPr txBox="1"/>
          <p:nvPr/>
        </p:nvSpPr>
        <p:spPr>
          <a:xfrm>
            <a:off x="2489715" y="486558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٢٠١٣</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a:off x="1577334" y="4865589"/>
            <a:ext cx="755335"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٢٠١٤</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4320812" y="4865529"/>
            <a:ext cx="748923" cy="369332"/>
          </a:xfrm>
          <a:prstGeom prst="rect">
            <a:avLst/>
          </a:prstGeom>
          <a:noFill/>
        </p:spPr>
        <p:txBody>
          <a:bodyPr wrap="none" rtlCol="0">
            <a:spAutoFit/>
          </a:bodyPr>
          <a:lstStyle/>
          <a:p>
            <a:r>
              <a:rPr lang="ar-SA" b="1" dirty="0">
                <a:solidFill>
                  <a:schemeClr val="bg1"/>
                </a:solidFill>
                <a:latin typeface="Tahoma" panose="020B0604030504040204" pitchFamily="34" charset="0"/>
                <a:ea typeface="Tahoma" panose="020B0604030504040204" pitchFamily="34" charset="0"/>
                <a:cs typeface="Tahoma" panose="020B0604030504040204" pitchFamily="34" charset="0"/>
              </a:rPr>
              <a:t>٢٠١١</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61" name="Group 60"/>
          <p:cNvGrpSpPr/>
          <p:nvPr/>
        </p:nvGrpSpPr>
        <p:grpSpPr>
          <a:xfrm>
            <a:off x="-1" y="5656661"/>
            <a:ext cx="2456329" cy="656036"/>
            <a:chOff x="7248678" y="5902732"/>
            <a:chExt cx="1895322" cy="656036"/>
          </a:xfrm>
          <a:effectLst>
            <a:outerShdw blurRad="63500" sx="102000" sy="102000" algn="ctr" rotWithShape="0">
              <a:prstClr val="black">
                <a:alpha val="40000"/>
              </a:prstClr>
            </a:outerShdw>
          </a:effectLst>
        </p:grpSpPr>
        <p:sp>
          <p:nvSpPr>
            <p:cNvPr id="62" name="Rectangle 61"/>
            <p:cNvSpPr/>
            <p:nvPr/>
          </p:nvSpPr>
          <p:spPr>
            <a:xfrm>
              <a:off x="7248678" y="6513049"/>
              <a:ext cx="1895322" cy="45719"/>
            </a:xfrm>
            <a:prstGeom prst="rect">
              <a:avLst/>
            </a:prstGeom>
            <a:solidFill>
              <a:srgbClr val="D81921">
                <a:alpha val="7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7248678" y="5902732"/>
              <a:ext cx="1895322" cy="6560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64" name="TextBox 63"/>
          <p:cNvSpPr txBox="1"/>
          <p:nvPr/>
        </p:nvSpPr>
        <p:spPr>
          <a:xfrm>
            <a:off x="3853806" y="5483793"/>
            <a:ext cx="5039369" cy="1077218"/>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استشارات استراتيجية تكنولوجيا المعلومات</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p:cNvSpPr txBox="1"/>
          <p:nvPr/>
        </p:nvSpPr>
        <p:spPr>
          <a:xfrm>
            <a:off x="2590576" y="5490414"/>
            <a:ext cx="6302600" cy="1077218"/>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QA" dirty="0">
                <a:latin typeface="Tahoma" panose="020B0604030504040204" pitchFamily="34" charset="0"/>
                <a:ea typeface="Tahoma" panose="020B0604030504040204" pitchFamily="34" charset="0"/>
                <a:cs typeface="Tahoma" panose="020B0604030504040204" pitchFamily="34" charset="0"/>
              </a:rPr>
              <a:t>خدمات نظم أرشفة ونقل الصور الطبية ونظم معلومات الأشعة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6" name="TextBox 65"/>
          <p:cNvSpPr txBox="1"/>
          <p:nvPr/>
        </p:nvSpPr>
        <p:spPr>
          <a:xfrm>
            <a:off x="3733800" y="5492758"/>
            <a:ext cx="5159375" cy="1077218"/>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dirty="0">
                <a:latin typeface="Tahoma" panose="020B0604030504040204" pitchFamily="34" charset="0"/>
                <a:ea typeface="Tahoma" panose="020B0604030504040204" pitchFamily="34" charset="0"/>
                <a:cs typeface="Tahoma" panose="020B0604030504040204" pitchFamily="34" charset="0"/>
              </a:rPr>
              <a:t>خدمات استشارية ونظم معلومات المرضى</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7" name="TextBox 66"/>
          <p:cNvSpPr txBox="1"/>
          <p:nvPr/>
        </p:nvSpPr>
        <p:spPr>
          <a:xfrm>
            <a:off x="4020532" y="5725848"/>
            <a:ext cx="487264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QA" dirty="0">
                <a:latin typeface="Tahoma" panose="020B0604030504040204" pitchFamily="34" charset="0"/>
                <a:ea typeface="Tahoma" panose="020B0604030504040204" pitchFamily="34" charset="0"/>
                <a:cs typeface="Tahoma" panose="020B0604030504040204" pitchFamily="34" charset="0"/>
              </a:rPr>
              <a:t>خدمات التطبيقات</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8" name="TextBox 67"/>
          <p:cNvSpPr txBox="1"/>
          <p:nvPr/>
        </p:nvSpPr>
        <p:spPr>
          <a:xfrm>
            <a:off x="2430912" y="5698953"/>
            <a:ext cx="646226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QA" dirty="0">
                <a:latin typeface="Tahoma" panose="020B0604030504040204" pitchFamily="34" charset="0"/>
                <a:ea typeface="Tahoma" panose="020B0604030504040204" pitchFamily="34" charset="0"/>
                <a:cs typeface="Tahoma" panose="020B0604030504040204" pitchFamily="34" charset="0"/>
              </a:rPr>
              <a:t>خدمات الدعم لنظم معلومات المرضى</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9" name="TextBox 68"/>
          <p:cNvSpPr txBox="1"/>
          <p:nvPr/>
        </p:nvSpPr>
        <p:spPr>
          <a:xfrm>
            <a:off x="4020532" y="5725848"/>
            <a:ext cx="4872643" cy="584775"/>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pPr lvl="0"/>
            <a:r>
              <a:rPr lang="ar-QA" dirty="0">
                <a:latin typeface="Tahoma" panose="020B0604030504040204" pitchFamily="34" charset="0"/>
                <a:ea typeface="Tahoma" panose="020B0604030504040204" pitchFamily="34" charset="0"/>
                <a:cs typeface="Tahoma" panose="020B0604030504040204" pitchFamily="34" charset="0"/>
              </a:rPr>
              <a:t>العمليات لمركز الإتصال</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71" name="Picture 70" descr="hamad.ai"/>
          <p:cNvPicPr>
            <a:picLocks noChangeAspect="1"/>
          </p:cNvPicPr>
          <p:nvPr/>
        </p:nvPicPr>
        <p:blipFill>
          <a:blip r:embed="rId5" cstate="print">
            <a:extLst>
              <a:ext uri="{28A0092B-C50C-407E-A947-70E740481C1C}">
                <a14:useLocalDpi xmlns:a14="http://schemas.microsoft.com/office/drawing/2010/main" val="0"/>
              </a:ext>
            </a:extLst>
          </a:blip>
          <a:srcRect l="4236" t="32091" r="3542" b="28836"/>
          <a:stretch>
            <a:fillRect/>
          </a:stretch>
        </p:blipFill>
        <p:spPr bwMode="auto">
          <a:xfrm>
            <a:off x="220294" y="5693553"/>
            <a:ext cx="2210618" cy="61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5282386" y="210704"/>
            <a:ext cx="2742581" cy="492443"/>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SA" sz="2500" dirty="0">
                <a:latin typeface="Tahoma" panose="020B0604030504040204" pitchFamily="34" charset="0"/>
                <a:ea typeface="Tahoma" panose="020B0604030504040204" pitchFamily="34" charset="0"/>
                <a:cs typeface="Tahoma" panose="020B0604030504040204" pitchFamily="34" charset="0"/>
              </a:rPr>
              <a:t>إنجازات</a:t>
            </a:r>
            <a:r>
              <a:rPr lang="ar-SY" sz="2500" dirty="0">
                <a:latin typeface="Tahoma" panose="020B0604030504040204" pitchFamily="34" charset="0"/>
                <a:ea typeface="Tahoma" panose="020B0604030504040204" pitchFamily="34" charset="0"/>
                <a:cs typeface="Tahoma" panose="020B0604030504040204" pitchFamily="34" charset="0"/>
              </a:rPr>
              <a:t> مبنية</a:t>
            </a:r>
            <a:endParaRPr lang="en-US" sz="2500" dirty="0">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4937952" y="580486"/>
            <a:ext cx="3090856" cy="492443"/>
          </a:xfrm>
          <a:prstGeom prst="rect">
            <a:avLst/>
          </a:prstGeom>
        </p:spPr>
        <p:txBody>
          <a:bodyPr wrap="square">
            <a:spAutoFit/>
          </a:bodyPr>
          <a:lstStyle>
            <a:defPPr>
              <a:defRPr lang="en-US"/>
            </a:defPPr>
            <a:lvl1pPr rtl="1">
              <a:defRPr sz="2800" b="0">
                <a:solidFill>
                  <a:prstClr val="white"/>
                </a:solidFill>
                <a:latin typeface="GE SS Two Light" pitchFamily="18" charset="-78"/>
                <a:ea typeface="GE SS Two Light" pitchFamily="18" charset="-78"/>
                <a:cs typeface="GE SS Two Light" pitchFamily="18" charset="-78"/>
              </a:defRPr>
            </a:lvl1pPr>
          </a:lstStyle>
          <a:p>
            <a:pPr algn="r"/>
            <a:r>
              <a:rPr lang="ar-QA" sz="2600" b="1" dirty="0">
                <a:latin typeface="Tahoma" panose="020B0604030504040204" pitchFamily="34" charset="0"/>
                <a:ea typeface="Tahoma" panose="020B0604030504040204" pitchFamily="34" charset="0"/>
                <a:cs typeface="Tahoma" panose="020B0604030504040204" pitchFamily="34" charset="0"/>
              </a:rPr>
              <a:t>على الثقة</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8025527" y="254612"/>
            <a:ext cx="805702" cy="805701"/>
            <a:chOff x="7175605" y="1585825"/>
            <a:chExt cx="1315769" cy="1315767"/>
          </a:xfrm>
        </p:grpSpPr>
        <p:sp>
          <p:nvSpPr>
            <p:cNvPr id="39" name="Oval 38"/>
            <p:cNvSpPr/>
            <p:nvPr/>
          </p:nvSpPr>
          <p:spPr>
            <a:xfrm>
              <a:off x="7226620" y="1631829"/>
              <a:ext cx="1218905" cy="12189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Tahoma" panose="020B0604030504040204" pitchFamily="34" charset="0"/>
                <a:ea typeface="Tahoma" panose="020B0604030504040204" pitchFamily="34" charset="0"/>
                <a:cs typeface="Tahoma" panose="020B0604030504040204" pitchFamily="34" charset="0"/>
              </a:endParaRPr>
            </a:p>
          </p:txBody>
        </p:sp>
        <p:pic>
          <p:nvPicPr>
            <p:cNvPr id="40" name="Picture 3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75605" y="1585825"/>
              <a:ext cx="1315769" cy="1315767"/>
            </a:xfrm>
            <a:prstGeom prst="rect">
              <a:avLst/>
            </a:prstGeom>
          </p:spPr>
        </p:pic>
      </p:grpSp>
      <p:grpSp>
        <p:nvGrpSpPr>
          <p:cNvPr id="45" name="Group 44"/>
          <p:cNvGrpSpPr/>
          <p:nvPr/>
        </p:nvGrpSpPr>
        <p:grpSpPr>
          <a:xfrm>
            <a:off x="322263" y="1"/>
            <a:ext cx="1429944" cy="991240"/>
            <a:chOff x="7086600" y="1"/>
            <a:chExt cx="1429944" cy="991240"/>
          </a:xfrm>
        </p:grpSpPr>
        <p:sp>
          <p:nvSpPr>
            <p:cNvPr id="46" name="Rectangle 45"/>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custDataLst>
      <p:tags r:id="rId1"/>
    </p:custDataLst>
    <p:extLst>
      <p:ext uri="{BB962C8B-B14F-4D97-AF65-F5344CB8AC3E}">
        <p14:creationId xmlns:p14="http://schemas.microsoft.com/office/powerpoint/2010/main" val="129249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60000" fill="hold" nodeType="withEffect">
                                  <p:stCondLst>
                                    <p:cond delay="0"/>
                                  </p:stCondLst>
                                  <p:childTnLst>
                                    <p:animScale>
                                      <p:cBhvr>
                                        <p:cTn id="6" dur="2000" fill="hold"/>
                                        <p:tgtEl>
                                          <p:spTgt spid="15"/>
                                        </p:tgtEl>
                                      </p:cBhvr>
                                      <p:by x="110000" y="110000"/>
                                    </p:animScale>
                                  </p:childTnLst>
                                </p:cTn>
                              </p:par>
                              <p:par>
                                <p:cTn id="7" presetID="10"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animEffect transition="in" filter="fade">
                                      <p:cBhvr>
                                        <p:cTn id="9" dur="500"/>
                                        <p:tgtEl>
                                          <p:spTgt spid="71"/>
                                        </p:tgtEl>
                                      </p:cBhvr>
                                    </p:animEffect>
                                  </p:childTnLst>
                                </p:cTn>
                              </p:par>
                              <p:par>
                                <p:cTn id="10" presetID="2" presetClass="entr" presetSubtype="2" decel="10000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1+#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decel="100000" fill="hold" grpId="1" nodeType="clickEffect">
                                  <p:stCondLst>
                                    <p:cond delay="0"/>
                                  </p:stCondLst>
                                  <p:childTnLst>
                                    <p:animMotion origin="layout" path="M -1.66667E-6 3.52928E-6 L -0.10226 -0.00023 " pathEditMode="relative" rAng="0" ptsTypes="AA">
                                      <p:cBhvr>
                                        <p:cTn id="23" dur="500" fill="hold"/>
                                        <p:tgtEl>
                                          <p:spTgt spid="32"/>
                                        </p:tgtEl>
                                        <p:attrNameLst>
                                          <p:attrName>ppt_x</p:attrName>
                                          <p:attrName>ppt_y</p:attrName>
                                        </p:attrNameLst>
                                      </p:cBhvr>
                                      <p:rCtr x="-5122" y="-23"/>
                                    </p:animMotion>
                                  </p:childTnLst>
                                </p:cTn>
                              </p:par>
                              <p:par>
                                <p:cTn id="24" presetID="10" presetClass="exit" presetSubtype="0" fill="hold" grpId="1" nodeType="withEffect">
                                  <p:stCondLst>
                                    <p:cond delay="0"/>
                                  </p:stCondLst>
                                  <p:childTnLst>
                                    <p:animEffect transition="out" filter="fade">
                                      <p:cBhvr>
                                        <p:cTn id="25" dur="500"/>
                                        <p:tgtEl>
                                          <p:spTgt spid="33"/>
                                        </p:tgtEl>
                                      </p:cBhvr>
                                    </p:animEffect>
                                    <p:set>
                                      <p:cBhvr>
                                        <p:cTn id="26" dur="1" fill="hold">
                                          <p:stCondLst>
                                            <p:cond delay="499"/>
                                          </p:stCondLst>
                                        </p:cTn>
                                        <p:tgtEl>
                                          <p:spTgt spid="3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decel="100000" fill="hold" grpId="2" nodeType="clickEffect">
                                  <p:stCondLst>
                                    <p:cond delay="0"/>
                                  </p:stCondLst>
                                  <p:childTnLst>
                                    <p:animMotion origin="layout" path="M -0.10226 -0.00023 L -0.20208 6.73455E-7 " pathEditMode="relative" rAng="0" ptsTypes="AA">
                                      <p:cBhvr>
                                        <p:cTn id="39" dur="500" fill="hold"/>
                                        <p:tgtEl>
                                          <p:spTgt spid="32"/>
                                        </p:tgtEl>
                                        <p:attrNameLst>
                                          <p:attrName>ppt_x</p:attrName>
                                          <p:attrName>ppt_y</p:attrName>
                                        </p:attrNameLst>
                                      </p:cBhvr>
                                      <p:rCtr x="-5000" y="0"/>
                                    </p:animMotion>
                                  </p:childTnLst>
                                </p:cTn>
                              </p:par>
                              <p:par>
                                <p:cTn id="40" presetID="10" presetClass="entr" presetSubtype="0" fill="hold" grpId="0" nodeType="withEffect">
                                  <p:stCondLst>
                                    <p:cond delay="50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xit" presetSubtype="0" fill="hold" grpId="1" nodeType="withEffect">
                                  <p:stCondLst>
                                    <p:cond delay="0"/>
                                  </p:stCondLst>
                                  <p:childTnLst>
                                    <p:animEffect transition="out" filter="fade">
                                      <p:cBhvr>
                                        <p:cTn id="44" dur="500"/>
                                        <p:tgtEl>
                                          <p:spTgt spid="64"/>
                                        </p:tgtEl>
                                      </p:cBhvr>
                                    </p:animEffect>
                                    <p:set>
                                      <p:cBhvr>
                                        <p:cTn id="45" dur="1" fill="hold">
                                          <p:stCondLst>
                                            <p:cond delay="499"/>
                                          </p:stCondLst>
                                        </p:cTn>
                                        <p:tgtEl>
                                          <p:spTgt spid="6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grpId="3" nodeType="clickEffect">
                                  <p:stCondLst>
                                    <p:cond delay="0"/>
                                  </p:stCondLst>
                                  <p:childTnLst>
                                    <p:animMotion origin="layout" path="M -0.20208 3.7037E-7 L -0.30278 -0.00023 " pathEditMode="relative" rAng="0" ptsTypes="AA">
                                      <p:cBhvr>
                                        <p:cTn id="55" dur="500" fill="hold"/>
                                        <p:tgtEl>
                                          <p:spTgt spid="32"/>
                                        </p:tgtEl>
                                        <p:attrNameLst>
                                          <p:attrName>ppt_x</p:attrName>
                                          <p:attrName>ppt_y</p:attrName>
                                        </p:attrNameLst>
                                      </p:cBhvr>
                                      <p:rCtr x="-5035" y="-23"/>
                                    </p:animMotion>
                                  </p:childTnLst>
                                </p:cTn>
                              </p:par>
                              <p:par>
                                <p:cTn id="56" presetID="10" presetClass="exit" presetSubtype="0" fill="hold" grpId="1" nodeType="withEffect">
                                  <p:stCondLst>
                                    <p:cond delay="0"/>
                                  </p:stCondLst>
                                  <p:childTnLst>
                                    <p:animEffect transition="out" filter="fade">
                                      <p:cBhvr>
                                        <p:cTn id="57" dur="500"/>
                                        <p:tgtEl>
                                          <p:spTgt spid="65"/>
                                        </p:tgtEl>
                                      </p:cBhvr>
                                    </p:animEffect>
                                    <p:set>
                                      <p:cBhvr>
                                        <p:cTn id="58" dur="1" fill="hold">
                                          <p:stCondLst>
                                            <p:cond delay="499"/>
                                          </p:stCondLst>
                                        </p:cTn>
                                        <p:tgtEl>
                                          <p:spTgt spid="65"/>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par>
                                <p:cTn id="65" presetID="10" presetClass="exit" presetSubtype="0" fill="hold" grpId="1" nodeType="withEffect">
                                  <p:stCondLst>
                                    <p:cond delay="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3" presetClass="path" presetSubtype="0" decel="100000" fill="hold" grpId="4" nodeType="clickEffect">
                                  <p:stCondLst>
                                    <p:cond delay="0"/>
                                  </p:stCondLst>
                                  <p:childTnLst>
                                    <p:animMotion origin="layout" path="M -0.30278 -0.00023 L -0.40295 -0.00046 " pathEditMode="relative" rAng="0" ptsTypes="AA">
                                      <p:cBhvr>
                                        <p:cTn id="71" dur="500" fill="hold"/>
                                        <p:tgtEl>
                                          <p:spTgt spid="32"/>
                                        </p:tgtEl>
                                        <p:attrNameLst>
                                          <p:attrName>ppt_x</p:attrName>
                                          <p:attrName>ppt_y</p:attrName>
                                        </p:attrNameLst>
                                      </p:cBhvr>
                                      <p:rCtr x="-5017" y="-23"/>
                                    </p:animMotion>
                                  </p:childTnLst>
                                </p:cTn>
                              </p:par>
                              <p:par>
                                <p:cTn id="72" presetID="10" presetClass="exit" presetSubtype="0" fill="hold" grpId="1" nodeType="withEffect">
                                  <p:stCondLst>
                                    <p:cond delay="0"/>
                                  </p:stCondLst>
                                  <p:childTnLst>
                                    <p:animEffect transition="out" filter="fade">
                                      <p:cBhvr>
                                        <p:cTn id="73" dur="500"/>
                                        <p:tgtEl>
                                          <p:spTgt spid="66"/>
                                        </p:tgtEl>
                                      </p:cBhvr>
                                    </p:animEffect>
                                    <p:set>
                                      <p:cBhvr>
                                        <p:cTn id="74" dur="1" fill="hold">
                                          <p:stCondLst>
                                            <p:cond delay="499"/>
                                          </p:stCondLst>
                                        </p:cTn>
                                        <p:tgtEl>
                                          <p:spTgt spid="66"/>
                                        </p:tgtEl>
                                        <p:attrNameLst>
                                          <p:attrName>style.visibility</p:attrName>
                                        </p:attrNameLst>
                                      </p:cBhvr>
                                      <p:to>
                                        <p:strVal val="hidden"/>
                                      </p:to>
                                    </p:set>
                                  </p:childTnLst>
                                </p:cTn>
                              </p:par>
                              <p:par>
                                <p:cTn id="75" presetID="10" presetClass="entr" presetSubtype="0" fill="hold" grpId="0" nodeType="withEffect">
                                  <p:stCondLst>
                                    <p:cond delay="50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xit" presetSubtype="0" fill="hold" grpId="1" nodeType="withEffect">
                                  <p:stCondLst>
                                    <p:cond delay="0"/>
                                  </p:stCondLst>
                                  <p:childTnLst>
                                    <p:animEffect transition="out" filter="fade">
                                      <p:cBhvr>
                                        <p:cTn id="82" dur="500"/>
                                        <p:tgtEl>
                                          <p:spTgt spid="60"/>
                                        </p:tgtEl>
                                      </p:cBhvr>
                                    </p:animEffect>
                                    <p:set>
                                      <p:cBhvr>
                                        <p:cTn id="83" dur="1" fill="hold">
                                          <p:stCondLst>
                                            <p:cond delay="499"/>
                                          </p:stCondLst>
                                        </p:cTn>
                                        <p:tgtEl>
                                          <p:spTgt spid="60"/>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63" presetClass="path" presetSubtype="0" decel="100000" fill="hold" grpId="5" nodeType="clickEffect">
                                  <p:stCondLst>
                                    <p:cond delay="0"/>
                                  </p:stCondLst>
                                  <p:childTnLst>
                                    <p:animMotion origin="layout" path="M -0.40295 -0.00046 L -0.50347 -0.00093 " pathEditMode="relative" rAng="0" ptsTypes="AA">
                                      <p:cBhvr>
                                        <p:cTn id="87" dur="500" fill="hold"/>
                                        <p:tgtEl>
                                          <p:spTgt spid="32"/>
                                        </p:tgtEl>
                                        <p:attrNameLst>
                                          <p:attrName>ppt_x</p:attrName>
                                          <p:attrName>ppt_y</p:attrName>
                                        </p:attrNameLst>
                                      </p:cBhvr>
                                      <p:rCtr x="-5035" y="-23"/>
                                    </p:animMotion>
                                  </p:childTnLst>
                                </p:cTn>
                              </p:par>
                              <p:par>
                                <p:cTn id="88" presetID="10" presetClass="entr" presetSubtype="0" fill="hold" grpId="0" nodeType="withEffect">
                                  <p:stCondLst>
                                    <p:cond delay="500"/>
                                  </p:stCondLst>
                                  <p:childTnLst>
                                    <p:set>
                                      <p:cBhvr>
                                        <p:cTn id="89" dur="1" fill="hold">
                                          <p:stCondLst>
                                            <p:cond delay="0"/>
                                          </p:stCondLst>
                                        </p:cTn>
                                        <p:tgtEl>
                                          <p:spTgt spid="68"/>
                                        </p:tgtEl>
                                        <p:attrNameLst>
                                          <p:attrName>style.visibility</p:attrName>
                                        </p:attrNameLst>
                                      </p:cBhvr>
                                      <p:to>
                                        <p:strVal val="visible"/>
                                      </p:to>
                                    </p:set>
                                    <p:animEffect transition="in" filter="fade">
                                      <p:cBhvr>
                                        <p:cTn id="90" dur="500"/>
                                        <p:tgtEl>
                                          <p:spTgt spid="6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500"/>
                                        <p:tgtEl>
                                          <p:spTgt spid="51"/>
                                        </p:tgtEl>
                                      </p:cBhvr>
                                    </p:animEffect>
                                  </p:childTnLst>
                                </p:cTn>
                              </p:par>
                              <p:par>
                                <p:cTn id="94" presetID="10" presetClass="exit" presetSubtype="0" fill="hold" grpId="1" nodeType="withEffect">
                                  <p:stCondLst>
                                    <p:cond delay="0"/>
                                  </p:stCondLst>
                                  <p:childTnLst>
                                    <p:animEffect transition="out" filter="fade">
                                      <p:cBhvr>
                                        <p:cTn id="95" dur="500"/>
                                        <p:tgtEl>
                                          <p:spTgt spid="67"/>
                                        </p:tgtEl>
                                      </p:cBhvr>
                                    </p:animEffect>
                                    <p:set>
                                      <p:cBhvr>
                                        <p:cTn id="96" dur="1" fill="hold">
                                          <p:stCondLst>
                                            <p:cond delay="499"/>
                                          </p:stCondLst>
                                        </p:cTn>
                                        <p:tgtEl>
                                          <p:spTgt spid="6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7"/>
                                        </p:tgtEl>
                                      </p:cBhvr>
                                    </p:animEffect>
                                    <p:set>
                                      <p:cBhvr>
                                        <p:cTn id="99" dur="1" fill="hold">
                                          <p:stCondLst>
                                            <p:cond delay="499"/>
                                          </p:stCondLst>
                                        </p:cTn>
                                        <p:tgtEl>
                                          <p:spTgt spid="47"/>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35" presetClass="path" presetSubtype="0" accel="50000" decel="50000" fill="hold" grpId="6" nodeType="clickEffect">
                                  <p:stCondLst>
                                    <p:cond delay="0"/>
                                  </p:stCondLst>
                                  <p:childTnLst>
                                    <p:animMotion origin="layout" path="M -0.50347 -0.00093 L -0.60347 -0.00023 " pathEditMode="relative" rAng="0" ptsTypes="AA">
                                      <p:cBhvr>
                                        <p:cTn id="103" dur="500" fill="hold"/>
                                        <p:tgtEl>
                                          <p:spTgt spid="32"/>
                                        </p:tgtEl>
                                        <p:attrNameLst>
                                          <p:attrName>ppt_x</p:attrName>
                                          <p:attrName>ppt_y</p:attrName>
                                        </p:attrNameLst>
                                      </p:cBhvr>
                                      <p:rCtr x="-5000" y="23"/>
                                    </p:animMotion>
                                  </p:childTnLst>
                                </p:cTn>
                              </p:par>
                              <p:par>
                                <p:cTn id="104" presetID="10" presetClass="exit" presetSubtype="0" fill="hold" grpId="1" nodeType="withEffect">
                                  <p:stCondLst>
                                    <p:cond delay="0"/>
                                  </p:stCondLst>
                                  <p:childTnLst>
                                    <p:animEffect transition="out" filter="fade">
                                      <p:cBhvr>
                                        <p:cTn id="105" dur="500"/>
                                        <p:tgtEl>
                                          <p:spTgt spid="51"/>
                                        </p:tgtEl>
                                      </p:cBhvr>
                                    </p:animEffect>
                                    <p:set>
                                      <p:cBhvr>
                                        <p:cTn id="106" dur="1" fill="hold">
                                          <p:stCondLst>
                                            <p:cond delay="499"/>
                                          </p:stCondLst>
                                        </p:cTn>
                                        <p:tgtEl>
                                          <p:spTgt spid="51"/>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fade">
                                      <p:cBhvr>
                                        <p:cTn id="109" dur="500"/>
                                        <p:tgtEl>
                                          <p:spTgt spid="59"/>
                                        </p:tgtEl>
                                      </p:cBhvr>
                                    </p:animEffect>
                                  </p:childTnLst>
                                </p:cTn>
                              </p:par>
                              <p:par>
                                <p:cTn id="110" presetID="10" presetClass="exit" presetSubtype="0" fill="hold" grpId="1" nodeType="withEffect">
                                  <p:stCondLst>
                                    <p:cond delay="0"/>
                                  </p:stCondLst>
                                  <p:childTnLst>
                                    <p:animEffect transition="out" filter="fade">
                                      <p:cBhvr>
                                        <p:cTn id="111" dur="500"/>
                                        <p:tgtEl>
                                          <p:spTgt spid="68"/>
                                        </p:tgtEl>
                                      </p:cBhvr>
                                    </p:animEffect>
                                    <p:set>
                                      <p:cBhvr>
                                        <p:cTn id="112" dur="1" fill="hold">
                                          <p:stCondLst>
                                            <p:cond delay="499"/>
                                          </p:stCondLst>
                                        </p:cTn>
                                        <p:tgtEl>
                                          <p:spTgt spid="68"/>
                                        </p:tgtEl>
                                        <p:attrNameLst>
                                          <p:attrName>style.visibility</p:attrName>
                                        </p:attrNameLst>
                                      </p:cBhvr>
                                      <p:to>
                                        <p:strVal val="hidden"/>
                                      </p:to>
                                    </p:set>
                                  </p:childTnLst>
                                </p:cTn>
                              </p:par>
                              <p:par>
                                <p:cTn id="113" presetID="10" presetClass="entr" presetSubtype="0" fill="hold" grpId="0" nodeType="withEffect">
                                  <p:stCondLst>
                                    <p:cond delay="50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2" grpId="3" animBg="1"/>
      <p:bldP spid="32" grpId="4" animBg="1"/>
      <p:bldP spid="32" grpId="5" animBg="1"/>
      <p:bldP spid="32" grpId="6" animBg="1"/>
      <p:bldP spid="33" grpId="0"/>
      <p:bldP spid="33" grpId="1"/>
      <p:bldP spid="34" grpId="0"/>
      <p:bldP spid="34" grpId="1"/>
      <p:bldP spid="37" grpId="0"/>
      <p:bldP spid="37" grpId="1"/>
      <p:bldP spid="41" grpId="0"/>
      <p:bldP spid="41" grpId="1"/>
      <p:bldP spid="47" grpId="0"/>
      <p:bldP spid="47" grpId="1"/>
      <p:bldP spid="51" grpId="0"/>
      <p:bldP spid="51" grpId="1"/>
      <p:bldP spid="59" grpId="0"/>
      <p:bldP spid="60" grpId="0"/>
      <p:bldP spid="60" grpId="1"/>
      <p:bldP spid="64" grpId="0"/>
      <p:bldP spid="64" grpId="1"/>
      <p:bldP spid="65" grpId="0"/>
      <p:bldP spid="65" grpId="1"/>
      <p:bldP spid="66" grpId="0"/>
      <p:bldP spid="66" grpId="1"/>
      <p:bldP spid="67" grpId="0"/>
      <p:bldP spid="67" grpId="1"/>
      <p:bldP spid="68" grpId="0"/>
      <p:bldP spid="68" grpId="1"/>
      <p:bldP spid="6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75658" y="-413658"/>
            <a:ext cx="11430000" cy="7620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456" y="-403274"/>
            <a:ext cx="11196256" cy="7255173"/>
          </a:xfrm>
          <a:prstGeom prst="rect">
            <a:avLst/>
          </a:prstGeom>
          <a:noFill/>
          <a:ln>
            <a:noFill/>
          </a:ln>
        </p:spPr>
      </p:pic>
      <p:sp>
        <p:nvSpPr>
          <p:cNvPr id="11" name="Rectangle 10"/>
          <p:cNvSpPr/>
          <p:nvPr/>
        </p:nvSpPr>
        <p:spPr>
          <a:xfrm>
            <a:off x="0" y="0"/>
            <a:ext cx="9144000" cy="6858000"/>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0" y="5086830"/>
            <a:ext cx="9144000" cy="1771170"/>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4572001" y="5313999"/>
            <a:ext cx="3603466" cy="584775"/>
          </a:xfrm>
          <a:prstGeom prst="rect">
            <a:avLst/>
          </a:prstGeom>
        </p:spPr>
        <p:txBody>
          <a:bodyPr wrap="square">
            <a:spAutoFit/>
          </a:bodyPr>
          <a:lstStyle>
            <a:defPPr>
              <a:defRPr lang="en-US"/>
            </a:defPPr>
            <a:lvl1pPr algn="r" rtl="1">
              <a:defRPr sz="2400" b="1">
                <a:solidFill>
                  <a:prstClr val="white"/>
                </a:solidFill>
                <a:latin typeface="GE SS Two Light" pitchFamily="18" charset="-78"/>
                <a:ea typeface="GE SS Two Light" pitchFamily="18" charset="-78"/>
                <a:cs typeface="GE SS Two Light" pitchFamily="18" charset="-78"/>
              </a:defRPr>
            </a:lvl1pPr>
          </a:lstStyle>
          <a:p>
            <a:r>
              <a:rPr lang="ar-QA" sz="3200" dirty="0">
                <a:latin typeface="Tahoma" panose="020B0604030504040204" pitchFamily="34" charset="0"/>
                <a:ea typeface="Tahoma" panose="020B0604030504040204" pitchFamily="34" charset="0"/>
                <a:cs typeface="Tahoma" panose="020B0604030504040204" pitchFamily="34" charset="0"/>
              </a:rPr>
              <a:t>مشاريع سابقة</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p:cNvGrpSpPr/>
          <p:nvPr/>
        </p:nvGrpSpPr>
        <p:grpSpPr>
          <a:xfrm>
            <a:off x="8344515" y="5270475"/>
            <a:ext cx="583318" cy="583319"/>
            <a:chOff x="7226620" y="1631829"/>
            <a:chExt cx="1218905" cy="1218907"/>
          </a:xfrm>
        </p:grpSpPr>
        <p:sp>
          <p:nvSpPr>
            <p:cNvPr id="13" name="Oval 12"/>
            <p:cNvSpPr/>
            <p:nvPr/>
          </p:nvSpPr>
          <p:spPr>
            <a:xfrm>
              <a:off x="7226620" y="1631829"/>
              <a:ext cx="1218905" cy="12189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60008" y="1782696"/>
              <a:ext cx="816988" cy="816988"/>
            </a:xfrm>
            <a:prstGeom prst="rect">
              <a:avLst/>
            </a:prstGeom>
          </p:spPr>
        </p:pic>
      </p:grpSp>
      <p:grpSp>
        <p:nvGrpSpPr>
          <p:cNvPr id="15" name="Group 14"/>
          <p:cNvGrpSpPr/>
          <p:nvPr/>
        </p:nvGrpSpPr>
        <p:grpSpPr>
          <a:xfrm>
            <a:off x="322263" y="1"/>
            <a:ext cx="1429944" cy="991240"/>
            <a:chOff x="7086600" y="1"/>
            <a:chExt cx="1429944" cy="991240"/>
          </a:xfrm>
        </p:grpSpPr>
        <p:sp>
          <p:nvSpPr>
            <p:cNvPr id="17" name="Rectangle 16"/>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37747678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10"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2" presetClass="entr" presetSubtype="4" decel="100000" fill="hold" grpId="0" nodeType="with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6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 presetClass="emph" presetSubtype="0" fill="hold" nodeType="withEffect" p14:presetBounceEnd="94000">
                                      <p:stCondLst>
                                        <p:cond delay="1000"/>
                                      </p:stCondLst>
                                      <p:childTnLst>
                                        <p:animScale p14:bounceEnd="94000">
                                          <p:cBhvr>
                                            <p:cTn id="24" dur="500" fill="hold"/>
                                            <p:tgtEl>
                                              <p:spTgt spid="12"/>
                                            </p:tgtEl>
                                          </p:cBhvr>
                                          <p:by x="120000" y="120000"/>
                                        </p:animScale>
                                      </p:childTnLst>
                                    </p:cTn>
                                  </p:par>
                                  <p:par>
                                    <p:cTn id="25" presetID="6" presetClass="emph" presetSubtype="0" decel="100000" fill="hold" nodeType="withEffect">
                                      <p:stCondLst>
                                        <p:cond delay="0"/>
                                      </p:stCondLst>
                                      <p:childTnLst>
                                        <p:animScale>
                                          <p:cBhvr>
                                            <p:cTn id="26" dur="2000" fill="hold"/>
                                            <p:tgtEl>
                                              <p:spTgt spid="4"/>
                                            </p:tgtEl>
                                          </p:cBhvr>
                                          <p:by x="92000" y="92000"/>
                                        </p:animScale>
                                      </p:childTnLst>
                                    </p:cTn>
                                  </p:par>
                                  <p:par>
                                    <p:cTn id="27" presetID="2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10"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2" presetClass="entr" presetSubtype="4" decel="100000" fill="hold" grpId="0" nodeType="with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6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 presetClass="emph" presetSubtype="0" fill="hold" nodeType="withEffect">
                                      <p:stCondLst>
                                        <p:cond delay="1000"/>
                                      </p:stCondLst>
                                      <p:childTnLst>
                                        <p:animScale>
                                          <p:cBhvr>
                                            <p:cTn id="24" dur="500" fill="hold"/>
                                            <p:tgtEl>
                                              <p:spTgt spid="12"/>
                                            </p:tgtEl>
                                          </p:cBhvr>
                                          <p:by x="120000" y="120000"/>
                                        </p:animScale>
                                      </p:childTnLst>
                                    </p:cTn>
                                  </p:par>
                                  <p:par>
                                    <p:cTn id="25" presetID="6" presetClass="emph" presetSubtype="0" decel="100000" fill="hold" nodeType="withEffect">
                                      <p:stCondLst>
                                        <p:cond delay="0"/>
                                      </p:stCondLst>
                                      <p:childTnLst>
                                        <p:animScale>
                                          <p:cBhvr>
                                            <p:cTn id="26" dur="2000" fill="hold"/>
                                            <p:tgtEl>
                                              <p:spTgt spid="4"/>
                                            </p:tgtEl>
                                          </p:cBhvr>
                                          <p:by x="92000" y="92000"/>
                                        </p:animScale>
                                      </p:childTnLst>
                                    </p:cTn>
                                  </p:par>
                                  <p:par>
                                    <p:cTn id="27" presetID="2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67" y="8609"/>
            <a:ext cx="10215734" cy="6840778"/>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3827930" y="216992"/>
            <a:ext cx="5184508"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SA" b="1" dirty="0">
                <a:latin typeface="Tahoma" panose="020B0604030504040204" pitchFamily="34" charset="0"/>
                <a:ea typeface="Tahoma" panose="020B0604030504040204" pitchFamily="34" charset="0"/>
                <a:cs typeface="Tahoma" panose="020B0604030504040204" pitchFamily="34" charset="0"/>
              </a:rPr>
              <a:t>خدمات الرعاية الصحية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SA" sz="1800" dirty="0">
                <a:latin typeface="Tahoma" panose="020B0604030504040204" pitchFamily="34" charset="0"/>
                <a:ea typeface="Tahoma" panose="020B0604030504040204" pitchFamily="34" charset="0"/>
                <a:cs typeface="Tahoma" panose="020B0604030504040204" pitchFamily="34" charset="0"/>
              </a:rPr>
              <a:t>تطبيق ودعم نظام "سيرنر" - السدرة</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5"/>
          <p:cNvSpPr>
            <a:spLocks noChangeArrowheads="1"/>
          </p:cNvSpPr>
          <p:nvPr/>
        </p:nvSpPr>
        <p:spPr bwMode="auto">
          <a:xfrm>
            <a:off x="4778375" y="1564380"/>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الإشراف على تطبيق نظام المعلومات الصحية لمركز السدرة للطب والبحوث</a:t>
            </a: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ar-SY"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تأمين وتطبيق نُظُم متعددة للمعلومات الصحية لمركز السدرة للطب والبحوث لتحقيق رؤيته ومهمته وأهدافه</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دمج نُظُم إدارية وصحية مختلفة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مجموعة متنوعة من العمليات لمختلف الأقسام الصحية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التعامل مع المورِّدين لتطبيق نظام المعلومات الصحية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5"/>
          <p:cNvSpPr/>
          <p:nvPr/>
        </p:nvSpPr>
        <p:spPr>
          <a:xfrm>
            <a:off x="0" y="4480560"/>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7" name="Subtitle 2"/>
          <p:cNvSpPr txBox="1">
            <a:spLocks/>
          </p:cNvSpPr>
          <p:nvPr/>
        </p:nvSpPr>
        <p:spPr bwMode="auto">
          <a:xfrm>
            <a:off x="2608734" y="5335169"/>
            <a:ext cx="633822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تسهيل وصول الكادر الطبي إلى سجلات المرضى من خلال توحيد المعلومات الموجودة في عدد من الأنظمة ضمن النظام الأساسي للمستشفى</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ميزة إمكانية الإطلاع الفوري</a:t>
            </a:r>
            <a:r>
              <a:rPr lang="ar-SY" dirty="0">
                <a:latin typeface="Tahoma" panose="020B0604030504040204" pitchFamily="34" charset="0"/>
                <a:ea typeface="Tahoma" panose="020B0604030504040204" pitchFamily="34" charset="0"/>
                <a:cs typeface="Tahoma" panose="020B0604030504040204" pitchFamily="34" charset="0"/>
              </a:rPr>
              <a:t> </a:t>
            </a:r>
            <a:r>
              <a:rPr lang="ar-SA" dirty="0">
                <a:latin typeface="Tahoma" panose="020B0604030504040204" pitchFamily="34" charset="0"/>
                <a:ea typeface="Tahoma" panose="020B0604030504040204" pitchFamily="34" charset="0"/>
                <a:cs typeface="Tahoma" panose="020B0604030504040204" pitchFamily="34" charset="0"/>
              </a:rPr>
              <a:t>على نتائج الفحوصات السريرية</a:t>
            </a:r>
            <a:r>
              <a:rPr lang="ar-SY" dirty="0">
                <a:latin typeface="Tahoma" panose="020B0604030504040204" pitchFamily="34" charset="0"/>
                <a:ea typeface="Tahoma" panose="020B0604030504040204" pitchFamily="34" charset="0"/>
                <a:cs typeface="Tahoma" panose="020B0604030504040204" pitchFamily="34" charset="0"/>
              </a:rPr>
              <a:t> </a:t>
            </a:r>
            <a:r>
              <a:rPr lang="ar-SA" dirty="0">
                <a:latin typeface="Tahoma" panose="020B0604030504040204" pitchFamily="34" charset="0"/>
                <a:ea typeface="Tahoma" panose="020B0604030504040204" pitchFamily="34" charset="0"/>
                <a:cs typeface="Tahoma" panose="020B0604030504040204" pitchFamily="34" charset="0"/>
              </a:rPr>
              <a:t>دون الحاجة إلى البحث عنها أو إعادة طلب فحوصات مكررة</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حالياً، يستغرق تحويل السجل الطبي للمريض من طبيب لآخر عدة أسابيع بسبب الحاجة إلى طباعة السجلات وإرسالها إلى العيادة التالية حيث يتوجب إدخال البيانات مرة أخرى. سيسهم التحويل الإلكتروني للسجلات في تسريع وتسهيل الإجراءات بشكل ملموس</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61" name="Subtitle 2"/>
          <p:cNvSpPr txBox="1">
            <a:spLocks/>
          </p:cNvSpPr>
          <p:nvPr/>
        </p:nvSpPr>
        <p:spPr bwMode="auto">
          <a:xfrm>
            <a:off x="6223356" y="4978042"/>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0" y="5981501"/>
            <a:ext cx="2008094" cy="724376"/>
            <a:chOff x="7248678" y="5834392"/>
            <a:chExt cx="2008094" cy="724376"/>
          </a:xfrm>
          <a:effectLst>
            <a:outerShdw blurRad="63500" sx="102000" sy="102000" algn="ctr" rotWithShape="0">
              <a:prstClr val="black">
                <a:alpha val="40000"/>
              </a:prstClr>
            </a:outerShdw>
          </a:effectLst>
        </p:grpSpPr>
        <p:sp>
          <p:nvSpPr>
            <p:cNvPr id="62" name="Rectangle 61"/>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7248678" y="5834392"/>
              <a:ext cx="2008094" cy="7243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5"/>
          <p:cNvSpPr>
            <a:spLocks noChangeArrowheads="1"/>
          </p:cNvSpPr>
          <p:nvPr/>
        </p:nvSpPr>
        <p:spPr bwMode="auto">
          <a:xfrm>
            <a:off x="322263" y="1564380"/>
            <a:ext cx="44947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إنشاء فريق يضم مختصين في مجال المعلوماتية السريرية والإدارية خصيصاً لمركز السدرة للطب والبحوث</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تأمين وتطبيق نظام المعلومات الصحية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الإشراف على تطبيق نُظُم المعلومات الصحية المتطورة مثل (نظام المعلومات السريرية، نظام إدارة</a:t>
            </a:r>
            <a:r>
              <a:rPr lang="ar-SY"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التدريب، تخطيط الموارد المؤسسية، تكامل الأنظمة، ذكاء الأعمال، نظام إدارة المحتوى، نظام معلومات الأشعة / نظام أرشفة ونقل الصور الطبية</a:t>
            </a: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بناء سير العملية الإدارية والسريرية</a:t>
            </a:r>
            <a:r>
              <a:rPr lang="ar-SY"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وتقييم الموقع الجديد لتطبيق نظام المعلومات الصحية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إدارة تصميم واختبار نظام المعلومات الصحية المطبَّق</a:t>
            </a: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ar-SY"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0" name="Picture 7"/>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800" t="2748" r="40509" b="2920"/>
          <a:stretch/>
        </p:blipFill>
        <p:spPr bwMode="auto">
          <a:xfrm>
            <a:off x="1046276" y="6053124"/>
            <a:ext cx="870586" cy="57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p:nvPr/>
        </p:nvGrpSpPr>
        <p:grpSpPr>
          <a:xfrm>
            <a:off x="322263" y="1"/>
            <a:ext cx="1429944" cy="991240"/>
            <a:chOff x="7086600" y="1"/>
            <a:chExt cx="1429944" cy="991240"/>
          </a:xfrm>
        </p:grpSpPr>
        <p:sp>
          <p:nvSpPr>
            <p:cNvPr id="24" name="Rectangle 23"/>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custDataLst>
      <p:tags r:id="rId1"/>
    </p:custDataLst>
    <p:extLst>
      <p:ext uri="{BB962C8B-B14F-4D97-AF65-F5344CB8AC3E}">
        <p14:creationId xmlns:p14="http://schemas.microsoft.com/office/powerpoint/2010/main" val="2150315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6" presetClass="emph" presetSubtype="0" decel="60000" fill="hold" nodeType="withEffect">
                                  <p:stCondLst>
                                    <p:cond delay="0"/>
                                  </p:stCondLst>
                                  <p:childTnLst>
                                    <p:animScale>
                                      <p:cBhvr>
                                        <p:cTn id="13" dur="2000" fill="hold"/>
                                        <p:tgtEl>
                                          <p:spTgt spid="19"/>
                                        </p:tgtEl>
                                      </p:cBhvr>
                                      <p:by x="110000" y="110000"/>
                                    </p:animScale>
                                  </p:childTnLst>
                                </p:cTn>
                              </p:par>
                              <p:par>
                                <p:cTn id="14" presetID="2" presetClass="entr" presetSubtype="8" decel="10000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decel="100000" fill="hold" nodeType="withEffect">
                                  <p:stCondLst>
                                    <p:cond delay="6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10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2" decel="100000" fill="hold" grpId="0" nodeType="withEffect">
                                  <p:stCondLst>
                                    <p:cond delay="20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1+#ppt_w/2"/>
                                          </p:val>
                                        </p:tav>
                                        <p:tav tm="100000">
                                          <p:val>
                                            <p:strVal val="#ppt_x"/>
                                          </p:val>
                                        </p:tav>
                                      </p:tavLst>
                                    </p:anim>
                                    <p:anim calcmode="lin" valueType="num">
                                      <p:cBhvr additive="base">
                                        <p:cTn id="52" dur="500" fill="hold"/>
                                        <p:tgtEl>
                                          <p:spTgt spid="61"/>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40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3" grpId="0"/>
      <p:bldP spid="11" grpId="0"/>
      <p:bldP spid="43" grpId="0"/>
      <p:bldP spid="6" grpId="0" animBg="1"/>
      <p:bldP spid="47" grpId="0"/>
      <p:bldP spid="61"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237" y="-363770"/>
            <a:ext cx="11283158" cy="752022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548640" y="470507"/>
            <a:ext cx="11651194" cy="7549974"/>
          </a:xfrm>
          <a:prstGeom prst="rect">
            <a:avLst/>
          </a:prstGeom>
          <a:noFill/>
          <a:ln>
            <a:noFill/>
          </a:ln>
        </p:spPr>
      </p:pic>
      <p:sp>
        <p:nvSpPr>
          <p:cNvPr id="5" name="Rectangle 4"/>
          <p:cNvSpPr/>
          <p:nvPr/>
        </p:nvSpPr>
        <p:spPr>
          <a:xfrm>
            <a:off x="0" y="5330283"/>
            <a:ext cx="9144000" cy="152771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357349" y="5447810"/>
            <a:ext cx="3635932" cy="646331"/>
          </a:xfrm>
          <a:prstGeom prst="rect">
            <a:avLst/>
          </a:prstGeom>
          <a:noFill/>
        </p:spPr>
        <p:txBody>
          <a:bodyPr wrap="none" rtlCol="0">
            <a:spAutoFit/>
          </a:bodyPr>
          <a:lstStyle/>
          <a:p>
            <a:pPr algn="r" rtl="1" fontAlgn="auto">
              <a:spcBef>
                <a:spcPts val="0"/>
              </a:spcBef>
              <a:spcAft>
                <a:spcPts val="0"/>
              </a:spcAft>
            </a:pPr>
            <a:r>
              <a:rPr lang="ar-SY" sz="3600" b="1" dirty="0">
                <a:solidFill>
                  <a:prstClr val="white"/>
                </a:solidFill>
                <a:latin typeface="Tahoma" panose="020B0604030504040204" pitchFamily="34" charset="0"/>
                <a:ea typeface="Tahoma" panose="020B0604030504040204" pitchFamily="34" charset="0"/>
                <a:cs typeface="Tahoma" panose="020B0604030504040204" pitchFamily="34" charset="0"/>
              </a:rPr>
              <a:t>نبذة عن الشركة</a:t>
            </a:r>
            <a:endPar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322263" y="1"/>
            <a:ext cx="1429944" cy="991240"/>
            <a:chOff x="7086600" y="1"/>
            <a:chExt cx="1429944" cy="991240"/>
          </a:xfrm>
        </p:grpSpPr>
        <p:sp>
          <p:nvSpPr>
            <p:cNvPr id="16" name="Rectangle 15"/>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395902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decel="10000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6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6" presetClass="emph" presetSubtype="0" decel="100000" fill="hold" nodeType="withEffect">
                                  <p:stCondLst>
                                    <p:cond delay="0"/>
                                  </p:stCondLst>
                                  <p:childTnLst>
                                    <p:animScale>
                                      <p:cBhvr>
                                        <p:cTn id="17" dur="2000" fill="hold"/>
                                        <p:tgtEl>
                                          <p:spTgt spid="4"/>
                                        </p:tgtEl>
                                      </p:cBhvr>
                                      <p:by x="92000" y="92000"/>
                                    </p:animScale>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67" y="8609"/>
            <a:ext cx="10215734" cy="6840778"/>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510484"/>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3827930" y="216992"/>
            <a:ext cx="5184508"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SA" b="1" dirty="0">
                <a:latin typeface="Tahoma" panose="020B0604030504040204" pitchFamily="34" charset="0"/>
                <a:ea typeface="Tahoma" panose="020B0604030504040204" pitchFamily="34" charset="0"/>
                <a:cs typeface="Tahoma" panose="020B0604030504040204" pitchFamily="34" charset="0"/>
              </a:rPr>
              <a:t>خدمات الرعاية الصحية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sz="1800" dirty="0">
                <a:latin typeface="Tahoma" panose="020B0604030504040204" pitchFamily="34" charset="0"/>
                <a:ea typeface="Tahoma" panose="020B0604030504040204" pitchFamily="34" charset="0"/>
                <a:cs typeface="Tahoma" panose="020B0604030504040204" pitchFamily="34" charset="0"/>
              </a:rPr>
              <a:t>خدمة الأسعاف – نظام المعلومات</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5"/>
          <p:cNvSpPr>
            <a:spLocks noChangeArrowheads="1"/>
          </p:cNvSpPr>
          <p:nvPr/>
        </p:nvSpPr>
        <p:spPr bwMode="auto">
          <a:xfrm>
            <a:off x="4778375" y="1564380"/>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تجديد البنية التحتية للأتصال لتطوير عملية إدارة الإنقاذ والتخطيط والتحكم.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ربط نظام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EPR </a:t>
            </a: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 مع نظام سيرنير في مؤسسة حمد كجزء من السجل الوطني للمرضى</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إدارة خدمات الانقال والاسعاف والممتلكات</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تحديد أوقات العمل الحقيقية وقياسها وترجمتها الى مدفوعات</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تحسين عمليات التوريد والتوزيع </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Subtitle 2"/>
          <p:cNvSpPr txBox="1">
            <a:spLocks/>
          </p:cNvSpPr>
          <p:nvPr/>
        </p:nvSpPr>
        <p:spPr bwMode="auto">
          <a:xfrm>
            <a:off x="2608734" y="5335169"/>
            <a:ext cx="63382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ربط سجل المريض الطبي ، ودمج جميع المعلومات التي تم جمعها من عدد من الانظمة خلال عميلة الضبط الأولى</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القدرة على تخطيط الموارد مسبقا لمدة 3 أشهر وتقليل الجهد العام لتحديد اوقات عمل الموظقين وحساب الساعات الاضافية المعمول بها</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إدارة التتبع والتوزيع لجميع موارد الاسعاف بما فيها خلق وتحويل المجموعات الاولى العيادية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4" name="Subtitle 2"/>
          <p:cNvSpPr txBox="1">
            <a:spLocks/>
          </p:cNvSpPr>
          <p:nvPr/>
        </p:nvSpPr>
        <p:spPr bwMode="auto">
          <a:xfrm>
            <a:off x="6223356" y="4978042"/>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p:cNvGrpSpPr/>
          <p:nvPr/>
        </p:nvGrpSpPr>
        <p:grpSpPr>
          <a:xfrm>
            <a:off x="0" y="5981501"/>
            <a:ext cx="2008094" cy="724376"/>
            <a:chOff x="7248678" y="5834392"/>
            <a:chExt cx="2008094" cy="724376"/>
          </a:xfrm>
          <a:effectLst>
            <a:outerShdw blurRad="63500" sx="102000" sy="102000" algn="ctr" rotWithShape="0">
              <a:prstClr val="black">
                <a:alpha val="40000"/>
              </a:prstClr>
            </a:outerShdw>
          </a:effectLst>
        </p:grpSpPr>
        <p:sp>
          <p:nvSpPr>
            <p:cNvPr id="26" name="Rectangle 25"/>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7248678" y="5834392"/>
              <a:ext cx="2008094" cy="7243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28" name="Rectangle 5"/>
          <p:cNvSpPr>
            <a:spLocks noChangeArrowheads="1"/>
          </p:cNvSpPr>
          <p:nvPr/>
        </p:nvSpPr>
        <p:spPr bwMode="auto">
          <a:xfrm>
            <a:off x="322263" y="1564380"/>
            <a:ext cx="44947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إدارة عملية تطبيق نظام المعلومات في خدمة الاسعاف بما فيها اعداد قوائم إدارة الاسطول و الارسال عن طريق اجهزة الحاسب ونظام سجل المريض الالكتروني</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إدارة متطلبات العمل، تكامل الانظمة ، تأكيد الجودة والتجريب</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نظام التقارير الذكية والعمليات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إدارة خدمات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ITIL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تخطيط وتصميم حلول الأعمال الالكترونية لعملية التوريد</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حلول إدارة الوقت عن طريق قراءة بصمات الاصابع</a:t>
            </a:r>
          </a:p>
          <a:p>
            <a:pPr marL="288925" indent="-171450" algn="r" rtl="1">
              <a:buFont typeface="Wingdings" panose="05000000000000000000" pitchFamily="2" charset="2"/>
              <a:buChar char="Ø"/>
            </a:pPr>
            <a:endParaRPr lang="ar-SY"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bwMode="auto">
          <a:xfrm>
            <a:off x="211240" y="6145926"/>
            <a:ext cx="1676400" cy="395525"/>
          </a:xfrm>
          <a:prstGeom prst="rect">
            <a:avLst/>
          </a:prstGeom>
          <a:noFill/>
          <a:ln>
            <a:noFill/>
          </a:ln>
        </p:spPr>
      </p:pic>
      <p:grpSp>
        <p:nvGrpSpPr>
          <p:cNvPr id="30" name="Group 29"/>
          <p:cNvGrpSpPr/>
          <p:nvPr/>
        </p:nvGrpSpPr>
        <p:grpSpPr>
          <a:xfrm>
            <a:off x="322263" y="1"/>
            <a:ext cx="1429944" cy="991240"/>
            <a:chOff x="7086600" y="1"/>
            <a:chExt cx="1429944" cy="991240"/>
          </a:xfrm>
        </p:grpSpPr>
        <p:sp>
          <p:nvSpPr>
            <p:cNvPr id="31" name="Rectangle 30"/>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custDataLst>
      <p:tags r:id="rId1"/>
    </p:custDataLst>
    <p:extLst>
      <p:ext uri="{BB962C8B-B14F-4D97-AF65-F5344CB8AC3E}">
        <p14:creationId xmlns:p14="http://schemas.microsoft.com/office/powerpoint/2010/main" val="1982855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2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6" presetClass="emph" presetSubtype="0" decel="60000" fill="hold" nodeType="withEffect">
                                  <p:stCondLst>
                                    <p:cond delay="0"/>
                                  </p:stCondLst>
                                  <p:childTnLst>
                                    <p:animScale>
                                      <p:cBhvr>
                                        <p:cTn id="13" dur="2000" fill="hold"/>
                                        <p:tgtEl>
                                          <p:spTgt spid="15"/>
                                        </p:tgtEl>
                                      </p:cBhvr>
                                      <p:by x="110000" y="110000"/>
                                    </p:animScale>
                                  </p:childTnLst>
                                </p:cTn>
                              </p:par>
                              <p:par>
                                <p:cTn id="14" presetID="2" presetClass="entr" presetSubtype="8" decel="100000" fill="hold" nodeType="withEffect">
                                  <p:stCondLst>
                                    <p:cond delay="50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1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2" presetClass="entr" presetSubtype="8" decel="100000" fill="hold" grpId="0" nodeType="withEffect">
                                  <p:stCondLst>
                                    <p:cond delay="1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4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2" decel="100000" fill="hold" grpId="0" nodeType="withEffect">
                                  <p:stCondLst>
                                    <p:cond delay="20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1+#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4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6" grpId="0" animBg="1"/>
      <p:bldP spid="19" grpId="0"/>
      <p:bldP spid="20" grpId="0"/>
      <p:bldP spid="21" grpId="0"/>
      <p:bldP spid="22" grpId="0"/>
      <p:bldP spid="24"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42651" y="-447433"/>
            <a:ext cx="11629302" cy="7752867"/>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817018" y="216992"/>
            <a:ext cx="4195419"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SA" b="1" dirty="0">
                <a:latin typeface="Tahoma" panose="020B0604030504040204" pitchFamily="34" charset="0"/>
                <a:ea typeface="Tahoma" panose="020B0604030504040204" pitchFamily="34" charset="0"/>
                <a:cs typeface="Tahoma" panose="020B0604030504040204" pitchFamily="34" charset="0"/>
              </a:rPr>
              <a:t>خدمات التطبيقات</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SA" sz="1800" dirty="0">
                <a:latin typeface="Tahoma" panose="020B0604030504040204" pitchFamily="34" charset="0"/>
                <a:ea typeface="Tahoma" panose="020B0604030504040204" pitchFamily="34" charset="0"/>
                <a:cs typeface="Tahoma" panose="020B0604030504040204" pitchFamily="34" charset="0"/>
              </a:rPr>
              <a:t>تخطيط الموارد المؤسسية</a:t>
            </a:r>
            <a:r>
              <a:rPr lang="ar-QA" sz="1800" dirty="0">
                <a:latin typeface="Tahoma" panose="020B0604030504040204" pitchFamily="34" charset="0"/>
                <a:ea typeface="Tahoma" panose="020B0604030504040204" pitchFamily="34" charset="0"/>
                <a:cs typeface="Tahoma" panose="020B0604030504040204" pitchFamily="34" charset="0"/>
              </a:rPr>
              <a:t> - أشغال</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5"/>
          <p:cNvSpPr>
            <a:spLocks noChangeArrowheads="1"/>
          </p:cNvSpPr>
          <p:nvPr/>
        </p:nvSpPr>
        <p:spPr bwMode="auto">
          <a:xfrm>
            <a:off x="4778375" y="1564380"/>
            <a:ext cx="4114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التحكم بالإنفاق المالي لـ "أشغال"</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تسريع ورفع أداء دورة دفع مستحقات المورّدين</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رفع أداء قسم الموارد البشرية في "أشغال" وأتمتة التواصل بين موظفي "أشغال" وقسم الموارد البشرية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الاستفادة من التقارير الإدارية في عملية صنع القرار</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صياغة إستراتيجية شاملة للاتصالات</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الالتزام والتفوق على أفضل المعايير والممارسات المحلية والدولية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العمل بأسلوب يتّسم بالشفافية والأداء المالي المسؤول لتحقيق أفضل النتائج</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5"/>
          <p:cNvSpPr/>
          <p:nvPr/>
        </p:nvSpPr>
        <p:spPr>
          <a:xfrm>
            <a:off x="0" y="4480560"/>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7" name="Subtitle 2"/>
          <p:cNvSpPr txBox="1">
            <a:spLocks/>
          </p:cNvSpPr>
          <p:nvPr/>
        </p:nvSpPr>
        <p:spPr bwMode="auto">
          <a:xfrm>
            <a:off x="3647728" y="5378765"/>
            <a:ext cx="529923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تسهيل إجراءات كافة طلبات الخدمات الذاتية الخاصة بقسم الموارد البشرية والموجهة للموظفين من خلال أتمتة دورة الموافقة</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رفع كفاءة ودقة أداء نظام الرواتب الشهرية</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توحيد كافة مصادر المعلومات بدلاً من تعددها</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تنظيف البيانات وإصلاح البيانات الخاطئة/والمكررة</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التحكم بنفقات كافة مشاريع "أشغال" بعد دخول النظام حيّز التطبيق</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تعزيز الشفافية في كافة التعاملات الداخلية والخارجية</a:t>
            </a:r>
            <a:r>
              <a:rPr lang="en-US" dirty="0">
                <a:latin typeface="Tahoma" panose="020B0604030504040204" pitchFamily="34" charset="0"/>
                <a:ea typeface="Tahoma" panose="020B0604030504040204" pitchFamily="34" charset="0"/>
                <a:cs typeface="Tahoma" panose="020B0604030504040204" pitchFamily="34" charset="0"/>
              </a:rPr>
              <a:t>.</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1" name="Subtitle 2"/>
          <p:cNvSpPr txBox="1">
            <a:spLocks/>
          </p:cNvSpPr>
          <p:nvPr/>
        </p:nvSpPr>
        <p:spPr bwMode="auto">
          <a:xfrm>
            <a:off x="6223356" y="5021638"/>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0" y="5968249"/>
            <a:ext cx="1895322" cy="656036"/>
            <a:chOff x="7248678" y="5902732"/>
            <a:chExt cx="1895322" cy="656036"/>
          </a:xfrm>
          <a:effectLst>
            <a:outerShdw blurRad="63500" sx="102000" sy="102000" algn="ctr" rotWithShape="0">
              <a:prstClr val="black">
                <a:alpha val="40000"/>
              </a:prstClr>
            </a:outerShdw>
          </a:effectLst>
        </p:grpSpPr>
        <p:sp>
          <p:nvSpPr>
            <p:cNvPr id="62" name="Rectangle 61"/>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7248678" y="5902732"/>
              <a:ext cx="1895322" cy="6560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5"/>
          <p:cNvSpPr>
            <a:spLocks noChangeArrowheads="1"/>
          </p:cNvSpPr>
          <p:nvPr/>
        </p:nvSpPr>
        <p:spPr bwMode="auto">
          <a:xfrm>
            <a:off x="322263" y="1564380"/>
            <a:ext cx="44947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توحيد كافة بيانات الموارد البشرية في موقع</a:t>
            </a:r>
            <a:r>
              <a:rPr lang="ar-SY"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واحد وتسهيل الوصول إليها</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توحيد كافة السجلات المالية الفرعية ضمن سجل عام لتسهيل عملية إعداد التقارير المرفوعة إلى وزارة المالية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احترام مبادئ الحوكمة الرشيدة والشفافية من خلال الالتزام بمعايير المساءلة والقوانين الفدرالية والأداء المعزَّز لإدارة الضوابط الداخلية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التكامل مع بوابة "أشغال" الإلكترونية الداخلية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أتمتة دورة الموافقة على المشتريات والفواتير والاستلام</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أتمتة خدمات الموظفين الذاتية عبر برنامج تخطيط الموارد المؤسسية</a:t>
            </a: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ar-SY"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صياغة تقارير موسّعة لإعداد التقارير الرئيسية الخاصة بـ "أشغال</a:t>
            </a: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p:nvPr/>
        </p:nvPicPr>
        <p:blipFill>
          <a:blip r:embed="rId5" cstate="email">
            <a:extLst>
              <a:ext uri="{28A0092B-C50C-407E-A947-70E740481C1C}">
                <a14:useLocalDpi xmlns:a14="http://schemas.microsoft.com/office/drawing/2010/main" val="0"/>
              </a:ext>
            </a:extLst>
          </a:blip>
          <a:stretch>
            <a:fillRect/>
          </a:stretch>
        </p:blipFill>
        <p:spPr bwMode="auto">
          <a:xfrm>
            <a:off x="1164107" y="6022225"/>
            <a:ext cx="600147" cy="556341"/>
          </a:xfrm>
          <a:prstGeom prst="rect">
            <a:avLst/>
          </a:prstGeom>
          <a:noFill/>
          <a:ln>
            <a:noFill/>
          </a:ln>
        </p:spPr>
      </p:pic>
      <p:grpSp>
        <p:nvGrpSpPr>
          <p:cNvPr id="19" name="Group 18"/>
          <p:cNvGrpSpPr/>
          <p:nvPr/>
        </p:nvGrpSpPr>
        <p:grpSpPr>
          <a:xfrm>
            <a:off x="322263" y="1"/>
            <a:ext cx="1429944" cy="991240"/>
            <a:chOff x="7086600" y="1"/>
            <a:chExt cx="1429944" cy="991240"/>
          </a:xfrm>
        </p:grpSpPr>
        <p:sp>
          <p:nvSpPr>
            <p:cNvPr id="20" name="Rectangle 19"/>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custDataLst>
      <p:tags r:id="rId1"/>
    </p:custDataLst>
    <p:extLst>
      <p:ext uri="{BB962C8B-B14F-4D97-AF65-F5344CB8AC3E}">
        <p14:creationId xmlns:p14="http://schemas.microsoft.com/office/powerpoint/2010/main" val="3120729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6" presetClass="emph" presetSubtype="0" decel="60000" fill="hold" nodeType="withEffect">
                                  <p:stCondLst>
                                    <p:cond delay="0"/>
                                  </p:stCondLst>
                                  <p:childTnLst>
                                    <p:animScale>
                                      <p:cBhvr>
                                        <p:cTn id="13" dur="2000" fill="hold"/>
                                        <p:tgtEl>
                                          <p:spTgt spid="17"/>
                                        </p:tgtEl>
                                      </p:cBhvr>
                                      <p:by x="90000" y="90000"/>
                                    </p:animScale>
                                  </p:childTnLst>
                                </p:cTn>
                              </p:par>
                              <p:par>
                                <p:cTn id="14" presetID="2" presetClass="entr" presetSubtype="8" decel="10000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decel="100000" fill="hold" nodeType="withEffect">
                                  <p:stCondLst>
                                    <p:cond delay="6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2" decel="100000" fill="hold" grpId="0" nodeType="withEffect">
                                  <p:stCondLst>
                                    <p:cond delay="20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1+#ppt_w/2"/>
                                          </p:val>
                                        </p:tav>
                                        <p:tav tm="100000">
                                          <p:val>
                                            <p:strVal val="#ppt_x"/>
                                          </p:val>
                                        </p:tav>
                                      </p:tavLst>
                                    </p:anim>
                                    <p:anim calcmode="lin" valueType="num">
                                      <p:cBhvr additive="base">
                                        <p:cTn id="52" dur="500" fill="hold"/>
                                        <p:tgtEl>
                                          <p:spTgt spid="61"/>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40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3" grpId="0"/>
      <p:bldP spid="11" grpId="0"/>
      <p:bldP spid="43" grpId="0"/>
      <p:bldP spid="6" grpId="0" animBg="1"/>
      <p:bldP spid="47" grpId="0"/>
      <p:bldP spid="61"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470" y="463"/>
            <a:ext cx="10280470" cy="6857073"/>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3827930" y="216992"/>
            <a:ext cx="5184508"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SA" b="1" dirty="0">
                <a:latin typeface="Tahoma" panose="020B0604030504040204" pitchFamily="34" charset="0"/>
                <a:ea typeface="Tahoma" panose="020B0604030504040204" pitchFamily="34" charset="0"/>
                <a:cs typeface="Tahoma" panose="020B0604030504040204" pitchFamily="34" charset="0"/>
              </a:rPr>
              <a:t>الهيكلية المؤسسية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SA" sz="1800" dirty="0">
                <a:latin typeface="Tahoma" panose="020B0604030504040204" pitchFamily="34" charset="0"/>
                <a:ea typeface="Tahoma" panose="020B0604030504040204" pitchFamily="34" charset="0"/>
                <a:cs typeface="Tahoma" panose="020B0604030504040204" pitchFamily="34" charset="0"/>
              </a:rPr>
              <a:t>الميزان - وزارة العدل</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5"/>
          <p:cNvSpPr>
            <a:spLocks noChangeArrowheads="1"/>
          </p:cNvSpPr>
          <p:nvPr/>
        </p:nvSpPr>
        <p:spPr bwMode="auto">
          <a:xfrm>
            <a:off x="4885765" y="1564380"/>
            <a:ext cx="40074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تهدف البوابة القانونية القطرية إلى رفع درجة كفاءة البيئة القانونية والقضائية في قطر من خلال توفير مصدر موثوق وشامل عبر الإنترنت للتشريعات المحلية (منذ عام ١٩٦١) باللغتين العربية والإنجليزية، وذلك بهدف تسهيل الوصول إلى ثروة من المعلومات القانونية، بالإضافة إلى فهرسة وحفظ التشريعات القطرية التاريخية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5"/>
          <p:cNvSpPr/>
          <p:nvPr/>
        </p:nvSpPr>
        <p:spPr>
          <a:xfrm>
            <a:off x="0" y="4480560"/>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7" name="Subtitle 2"/>
          <p:cNvSpPr txBox="1">
            <a:spLocks/>
          </p:cNvSpPr>
          <p:nvPr/>
        </p:nvSpPr>
        <p:spPr bwMode="auto">
          <a:xfrm>
            <a:off x="2160494" y="5335169"/>
            <a:ext cx="67864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تعزيز شفافية النظام التشريعي في قطر</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بوابة إلكترونية معتمدة وموثوقة للتشريعات القطرية</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نسخة إلكترونية من الجريدة اليومية</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إنشاء أرشيف وطني للتشريعات والمعلومات القانونية</a:t>
            </a:r>
            <a:r>
              <a:rPr lang="en-US"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المساهمة في تعزيز تنافسية قطر على المستوى العالمي</a:t>
            </a:r>
            <a:r>
              <a:rPr lang="ar-QA" dirty="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1" name="Subtitle 2"/>
          <p:cNvSpPr txBox="1">
            <a:spLocks/>
          </p:cNvSpPr>
          <p:nvPr/>
        </p:nvSpPr>
        <p:spPr bwMode="auto">
          <a:xfrm>
            <a:off x="6223356" y="4978042"/>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0" y="5667789"/>
            <a:ext cx="2008094" cy="724376"/>
            <a:chOff x="7248678" y="5834392"/>
            <a:chExt cx="2008094" cy="724376"/>
          </a:xfrm>
          <a:effectLst>
            <a:outerShdw blurRad="63500" sx="102000" sy="102000" algn="ctr" rotWithShape="0">
              <a:prstClr val="black">
                <a:alpha val="40000"/>
              </a:prstClr>
            </a:outerShdw>
          </a:effectLst>
        </p:grpSpPr>
        <p:sp>
          <p:nvSpPr>
            <p:cNvPr id="62" name="Rectangle 61"/>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7248678" y="5834392"/>
              <a:ext cx="2008094" cy="7243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5"/>
          <p:cNvSpPr>
            <a:spLocks noChangeArrowheads="1"/>
          </p:cNvSpPr>
          <p:nvPr/>
        </p:nvSpPr>
        <p:spPr bwMode="auto">
          <a:xfrm>
            <a:off x="322263" y="1564380"/>
            <a:ext cx="44947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تبنّت معلوماتية الهيكلية المؤسسية كنهج متكامل لتلبية متطلبات المشروع</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توثيق الهيكلية الحالية الخاصة بمكونات الأعمال وتكنولوجيا المعلومات: هذا يشمل التوثيق الكامل للمؤسسة، أنشطة وأعمال كافة أقسام وزارة البيئة تطبيقات تكنولوجيا المعلومات، البنى التحتية لتكنولوجيا المعلومات</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تحليل الهيكلية المؤسسية الحالية لمكونات تكنولوجيا المعلومات</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صياغة الخطة الإستراتيجية لتكنولوجيا المعلومات</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8925" indent="-171450" algn="r" rtl="1">
              <a:buFont typeface="Wingdings" panose="05000000000000000000" pitchFamily="2" charset="2"/>
              <a:buChar char="Ø"/>
            </a:pP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إعداد خارطة الطرق للعملية الانتقالية</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pic>
        <p:nvPicPr>
          <p:cNvPr id="25"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3107833" y="235958"/>
            <a:ext cx="1177069" cy="888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322263" y="1"/>
            <a:ext cx="1429944" cy="991240"/>
            <a:chOff x="7086600" y="1"/>
            <a:chExt cx="1429944" cy="991240"/>
          </a:xfrm>
        </p:grpSpPr>
        <p:sp>
          <p:nvSpPr>
            <p:cNvPr id="29" name="Rectangle 28"/>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26" name="Picture 1"/>
          <p:cNvPicPr>
            <a:picLocks noChangeAspect="1"/>
          </p:cNvPicPr>
          <p:nvPr/>
        </p:nvPicPr>
        <p:blipFill>
          <a:blip r:embed="rId7"/>
          <a:stretch>
            <a:fillRect/>
          </a:stretch>
        </p:blipFill>
        <p:spPr bwMode="auto">
          <a:xfrm>
            <a:off x="1178286" y="5707721"/>
            <a:ext cx="609859" cy="61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8376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mph" presetSubtype="0" decel="60000" fill="hold" nodeType="withEffect">
                                  <p:stCondLst>
                                    <p:cond delay="0"/>
                                  </p:stCondLst>
                                  <p:childTnLst>
                                    <p:animScale>
                                      <p:cBhvr>
                                        <p:cTn id="9" dur="2000" fill="hold"/>
                                        <p:tgtEl>
                                          <p:spTgt spid="16"/>
                                        </p:tgtEl>
                                      </p:cBhvr>
                                      <p:by x="110000" y="110000"/>
                                    </p:animScale>
                                  </p:childTnLst>
                                </p:cTn>
                              </p:par>
                              <p:par>
                                <p:cTn id="10" presetID="2" presetClass="entr" presetSubtype="8"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1" decel="100000" fill="hold" grpId="0" nodeType="withEffect">
                                  <p:stCondLst>
                                    <p:cond delay="1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par>
                                <p:cTn id="22" presetID="2" presetClass="entr" presetSubtype="8" decel="100000" fill="hold" nodeType="withEffect">
                                  <p:stCondLst>
                                    <p:cond delay="6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1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12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decel="10000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decel="10000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par>
                                <p:cTn id="52" presetID="2" presetClass="entr" presetSubtype="2" decel="100000" fill="hold" grpId="0" nodeType="withEffect">
                                  <p:stCondLst>
                                    <p:cond delay="20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1+#ppt_w/2"/>
                                          </p:val>
                                        </p:tav>
                                        <p:tav tm="100000">
                                          <p:val>
                                            <p:strVal val="#ppt_x"/>
                                          </p:val>
                                        </p:tav>
                                      </p:tavLst>
                                    </p:anim>
                                    <p:anim calcmode="lin" valueType="num">
                                      <p:cBhvr additive="base">
                                        <p:cTn id="55" dur="500" fill="hold"/>
                                        <p:tgtEl>
                                          <p:spTgt spid="61"/>
                                        </p:tgtEl>
                                        <p:attrNameLst>
                                          <p:attrName>ppt_y</p:attrName>
                                        </p:attrNameLst>
                                      </p:cBhvr>
                                      <p:tavLst>
                                        <p:tav tm="0">
                                          <p:val>
                                            <p:strVal val="#ppt_y"/>
                                          </p:val>
                                        </p:tav>
                                        <p:tav tm="100000">
                                          <p:val>
                                            <p:strVal val="#ppt_y"/>
                                          </p:val>
                                        </p:tav>
                                      </p:tavLst>
                                    </p:anim>
                                  </p:childTnLst>
                                </p:cTn>
                              </p:par>
                              <p:par>
                                <p:cTn id="56" presetID="10" presetClass="entr" presetSubtype="0" fill="hold" grpId="0" nodeType="withEffect">
                                  <p:stCondLst>
                                    <p:cond delay="40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3" grpId="0"/>
      <p:bldP spid="11" grpId="0"/>
      <p:bldP spid="43" grpId="0"/>
      <p:bldP spid="6" grpId="0" animBg="1"/>
      <p:bldP spid="47" grpId="0"/>
      <p:bldP spid="61"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04053" y="-447433"/>
            <a:ext cx="10952105" cy="7752867"/>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p:cNvSpPr/>
          <p:nvPr/>
        </p:nvSpPr>
        <p:spPr>
          <a:xfrm>
            <a:off x="0" y="3503373"/>
            <a:ext cx="9144000" cy="3354628"/>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827930" y="216992"/>
            <a:ext cx="5184508"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QA" b="1" dirty="0">
                <a:latin typeface="Tahoma" panose="020B0604030504040204" pitchFamily="34" charset="0"/>
                <a:ea typeface="Tahoma" panose="020B0604030504040204" pitchFamily="34" charset="0"/>
                <a:cs typeface="Tahoma" panose="020B0604030504040204" pitchFamily="34" charset="0"/>
              </a:rPr>
              <a:t>الخدمات الجمركية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sz="1800" dirty="0">
                <a:latin typeface="Tahoma" panose="020B0604030504040204" pitchFamily="34" charset="0"/>
                <a:ea typeface="Tahoma" panose="020B0604030504040204" pitchFamily="34" charset="0"/>
                <a:cs typeface="Tahoma" panose="020B0604030504040204" pitchFamily="34" charset="0"/>
              </a:rPr>
              <a:t>الهيئة العامة للجمارك</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5" name="Rectangle 5"/>
          <p:cNvSpPr>
            <a:spLocks noChangeArrowheads="1"/>
          </p:cNvSpPr>
          <p:nvPr/>
        </p:nvSpPr>
        <p:spPr bwMode="auto">
          <a:xfrm>
            <a:off x="4885765" y="1564380"/>
            <a:ext cx="40074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تسهيل التجارة عن طريق بناء وتشغيل خدمة النافذة الموحدة للتخليص الجمركي</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تطبيق النديب على اجهزة المحمول : وهو تطبيق رسمي يجب ان يتم من خلاله تشغيل النظام بشكل كامل ودعم العمل على عدة اجهزة وتبسيط التعامل من قبل المستخدم، وبناء رابط غني بالمعلومات</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تكامل النديب : تشغيل كافة الإجراءات ، وتوفير الجهد والزمن، وتعميق التعاون بين كافة الجهات بالدولة </a:t>
            </a:r>
          </a:p>
          <a:p>
            <a:pPr algn="r" rtl="1"/>
            <a:endParaRPr lang="ar-QA"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Subtitle 2"/>
          <p:cNvSpPr txBox="1">
            <a:spLocks/>
          </p:cNvSpPr>
          <p:nvPr/>
        </p:nvSpPr>
        <p:spPr bwMode="auto">
          <a:xfrm>
            <a:off x="2160494" y="4852113"/>
            <a:ext cx="678646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تم تشغيل النظام في جميع منافذ الدولة مع استمرارية التطوير والتحسين على واجهات المستخدم وتوفير خدمات جديدة والتي منها خدمات القيمة المضافة، إتاحة عالية لخدمات النظام مع انقطاعات غير مخطط لها شبه معدومة، وتحديث نظم تشغيل البنية التحتية لأجدد الاصدارات، واستهلاك حجم كبير من أيام العمل (أكثر من 2500 يوم عمل) لتطوير وإضافة وحدات/تحسينات/تغييرات جديدة على النظام مما أدى إلى توسعات أفقية ورأسية بنسبة 60% من نطاق العمل الاصلي.</a:t>
            </a:r>
            <a:endParaRPr lang="en-US"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تم تدشين تطبيق النديب على اجهزة المحمول بنجاح </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تكامل النديب : تم التطوير والتشغيل بنجاح مع مركز البيانات الخليجي ، جمارك المملكة العربية السعودية، القطرية ، ملاحة ، بنك قطر الوطني ، عدد من الوزارات في الدولة ، شركات الشحن ، الناقلين واخرين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7" name="Subtitle 2"/>
          <p:cNvSpPr txBox="1">
            <a:spLocks/>
          </p:cNvSpPr>
          <p:nvPr/>
        </p:nvSpPr>
        <p:spPr bwMode="auto">
          <a:xfrm>
            <a:off x="6223356" y="4494986"/>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0" y="5667789"/>
            <a:ext cx="2008094" cy="724376"/>
            <a:chOff x="7248678" y="5834392"/>
            <a:chExt cx="2008094" cy="724376"/>
          </a:xfrm>
          <a:effectLst>
            <a:outerShdw blurRad="63500" sx="102000" sy="102000" algn="ctr" rotWithShape="0">
              <a:prstClr val="black">
                <a:alpha val="40000"/>
              </a:prstClr>
            </a:outerShdw>
          </a:effectLst>
        </p:grpSpPr>
        <p:sp>
          <p:nvSpPr>
            <p:cNvPr id="39" name="Rectangle 38"/>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7248678" y="5834392"/>
              <a:ext cx="2008094" cy="7243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44" name="Rectangle 5"/>
          <p:cNvSpPr>
            <a:spLocks noChangeArrowheads="1"/>
          </p:cNvSpPr>
          <p:nvPr/>
        </p:nvSpPr>
        <p:spPr bwMode="auto">
          <a:xfrm>
            <a:off x="322263" y="1564380"/>
            <a:ext cx="44947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المسؤولية الكاملة لتطوير وتشغيل وتحسين نظام النديب.</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تطبيق النديب على اجهزة المحمول : تطوير شامل للتطبيق (داخليا وخارجيا) مع دعم التشغيل والتحسينات المستقبلية والاصدارات</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تكامل النديب : تطوير الوحدات وتكاملها بالاضافة للدعم التحسينات المستقبلية </a:t>
            </a:r>
          </a:p>
          <a:p>
            <a:pPr marL="288925" indent="-171450" algn="r" rtl="1">
              <a:buFont typeface="Wingdings" panose="05000000000000000000" pitchFamily="2" charset="2"/>
              <a:buChar char="Ø"/>
            </a:pPr>
            <a:endParaRPr lang="ar-QA"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 descr="gatar business.ai"/>
          <p:cNvPicPr>
            <a:picLocks noChangeAspect="1"/>
          </p:cNvPicPr>
          <p:nvPr/>
        </p:nvPicPr>
        <p:blipFill>
          <a:blip r:embed="rId5" cstate="print">
            <a:extLst>
              <a:ext uri="{28A0092B-C50C-407E-A947-70E740481C1C}">
                <a14:useLocalDpi xmlns:a14="http://schemas.microsoft.com/office/drawing/2010/main" val="0"/>
              </a:ext>
            </a:extLst>
          </a:blip>
          <a:srcRect l="24287" r="27750" b="29530"/>
          <a:stretch>
            <a:fillRect/>
          </a:stretch>
        </p:blipFill>
        <p:spPr bwMode="auto">
          <a:xfrm>
            <a:off x="596095" y="5667789"/>
            <a:ext cx="645965" cy="6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p:cNvGrpSpPr/>
          <p:nvPr/>
        </p:nvGrpSpPr>
        <p:grpSpPr>
          <a:xfrm>
            <a:off x="322263" y="1"/>
            <a:ext cx="1429944" cy="991240"/>
            <a:chOff x="7086600" y="1"/>
            <a:chExt cx="1429944" cy="991240"/>
          </a:xfrm>
        </p:grpSpPr>
        <p:sp>
          <p:nvSpPr>
            <p:cNvPr id="21" name="Rectangle 20"/>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custDataLst>
      <p:tags r:id="rId1"/>
    </p:custDataLst>
    <p:extLst>
      <p:ext uri="{BB962C8B-B14F-4D97-AF65-F5344CB8AC3E}">
        <p14:creationId xmlns:p14="http://schemas.microsoft.com/office/powerpoint/2010/main" val="2227477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6" presetClass="emph" presetSubtype="0" decel="60000" fill="hold" nodeType="withEffect">
                                  <p:stCondLst>
                                    <p:cond delay="0"/>
                                  </p:stCondLst>
                                  <p:childTnLst>
                                    <p:animScale>
                                      <p:cBhvr>
                                        <p:cTn id="9" dur="2000" fill="hold"/>
                                        <p:tgtEl>
                                          <p:spTgt spid="15"/>
                                        </p:tgtEl>
                                      </p:cBhvr>
                                      <p:by x="90000" y="90000"/>
                                    </p:animScale>
                                  </p:childTnLst>
                                </p:cTn>
                              </p:par>
                              <p:par>
                                <p:cTn id="10" presetID="2" presetClass="entr" presetSubtype="8" decel="100000" fill="hold" nodeType="withEffect">
                                  <p:stCondLst>
                                    <p:cond delay="50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9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2" presetClass="entr" presetSubtype="8" decel="100000" fill="hold" grpId="0" nodeType="withEffect">
                                  <p:stCondLst>
                                    <p:cond delay="9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9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1+#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1" decel="100000" fill="hold" grpId="0" nodeType="withEffect">
                                  <p:stCondLst>
                                    <p:cond delay="9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2" decel="100000" fill="hold" grpId="0" nodeType="withEffect">
                                  <p:stCondLst>
                                    <p:cond delay="20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1+#ppt_w/2"/>
                                          </p:val>
                                        </p:tav>
                                        <p:tav tm="100000">
                                          <p:val>
                                            <p:strVal val="#ppt_x"/>
                                          </p:val>
                                        </p:tav>
                                      </p:tavLst>
                                    </p:anim>
                                    <p:anim calcmode="lin" valueType="num">
                                      <p:cBhvr additive="base">
                                        <p:cTn id="52" dur="500" fill="hold"/>
                                        <p:tgtEl>
                                          <p:spTgt spid="37"/>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4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6" grpId="0" animBg="1"/>
      <p:bldP spid="33" grpId="0"/>
      <p:bldP spid="34" grpId="0"/>
      <p:bldP spid="35" grpId="0"/>
      <p:bldP spid="36" grpId="0"/>
      <p:bldP spid="37"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958" y="-447433"/>
            <a:ext cx="11621916" cy="7752867"/>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480560"/>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27930" y="216992"/>
            <a:ext cx="5184508"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QA" b="1" dirty="0">
                <a:latin typeface="Tahoma" panose="020B0604030504040204" pitchFamily="34" charset="0"/>
                <a:ea typeface="Tahoma" panose="020B0604030504040204" pitchFamily="34" charset="0"/>
                <a:cs typeface="Tahoma" panose="020B0604030504040204" pitchFamily="34" charset="0"/>
              </a:rPr>
              <a:t>الخدمات الحكومية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sz="1800" dirty="0">
                <a:latin typeface="Tahoma" panose="020B0604030504040204" pitchFamily="34" charset="0"/>
                <a:ea typeface="Tahoma" panose="020B0604030504040204" pitchFamily="34" charset="0"/>
                <a:cs typeface="Tahoma" panose="020B0604030504040204" pitchFamily="34" charset="0"/>
              </a:rPr>
              <a:t>تحويل الأعمال – وزارة الإقتصاد والتجارة</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5"/>
          <p:cNvSpPr>
            <a:spLocks noChangeArrowheads="1"/>
          </p:cNvSpPr>
          <p:nvPr/>
        </p:nvSpPr>
        <p:spPr bwMode="auto">
          <a:xfrm>
            <a:off x="4885765" y="1564380"/>
            <a:ext cx="400741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زيادة رضاء مستخدم الخدمات</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زيادة عدد شركات الاعمال في قطر</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رفع موقع دولة قطر على لائحة البنك الدولي (لإقامة الاعمال)</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تقديم خدمات فعالة وبكفائة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تطبيق القوانين واللوائح</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ربط مؤسسات الحكومة لتأمين بيانات متناسقة ومتكاملة في كافة المجالات</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زيادة انتاجية الموظف</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توفير الية للمراقبة الأعمال والتطوير المستمر </a:t>
            </a:r>
          </a:p>
          <a:p>
            <a:pPr marL="288925" indent="-171450" algn="r" rtl="1">
              <a:buFont typeface="Wingdings" panose="05000000000000000000" pitchFamily="2" charset="2"/>
              <a:buChar char="Ø"/>
            </a:pPr>
            <a:endParaRPr lang="ar-QA"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Subtitle 2"/>
          <p:cNvSpPr txBox="1">
            <a:spLocks/>
          </p:cNvSpPr>
          <p:nvPr/>
        </p:nvSpPr>
        <p:spPr bwMode="auto">
          <a:xfrm>
            <a:off x="2160494" y="5335169"/>
            <a:ext cx="678646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جائزة دولية كأفضل تطبيق للمحمول</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تخفيض المدة الزمنية لتفعيل الخدمة بطريقة جذرية</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تحين عملية تحصيل المبالغ بين وزارة الاقتصاد والتجارة وغرفة صناعة وتجارة قطر</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تقليص تواجد رجال الاعمال والمندوبين في مراكز الخدمات</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تبسيط الاجراءات لوكالات المشاركين</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بناء السجل الذهبي للمؤسسات التجارية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4" name="Subtitle 2"/>
          <p:cNvSpPr txBox="1">
            <a:spLocks/>
          </p:cNvSpPr>
          <p:nvPr/>
        </p:nvSpPr>
        <p:spPr bwMode="auto">
          <a:xfrm>
            <a:off x="6223356" y="4978042"/>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p:cNvGrpSpPr/>
          <p:nvPr/>
        </p:nvGrpSpPr>
        <p:grpSpPr>
          <a:xfrm>
            <a:off x="0" y="5667789"/>
            <a:ext cx="2008094" cy="724376"/>
            <a:chOff x="7248678" y="5834392"/>
            <a:chExt cx="2008094" cy="724376"/>
          </a:xfrm>
          <a:effectLst>
            <a:outerShdw blurRad="63500" sx="102000" sy="102000" algn="ctr" rotWithShape="0">
              <a:prstClr val="black">
                <a:alpha val="40000"/>
              </a:prstClr>
            </a:outerShdw>
          </a:effectLst>
        </p:grpSpPr>
        <p:sp>
          <p:nvSpPr>
            <p:cNvPr id="26" name="Rectangle 25"/>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7248678" y="5834392"/>
              <a:ext cx="2008094" cy="7243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28" name="Rectangle 5"/>
          <p:cNvSpPr>
            <a:spLocks noChangeArrowheads="1"/>
          </p:cNvSpPr>
          <p:nvPr/>
        </p:nvSpPr>
        <p:spPr bwMode="auto">
          <a:xfrm>
            <a:off x="322263" y="1564380"/>
            <a:ext cx="44947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إعادة تصميم عمليات الاعمال لتحسين الفعالية والكفاءة</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قاعدة بيانات متحدة لتوحيد كافة البيانات القادمة من عدة مصادر</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القيام بنقل البيانات وعملية التنقيح للوصول الى البيانات الصحيحة</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نقاط تكامل للانظمة الداخلية والخارجية</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بوابة لنقل البيانات الضخمة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قاعدة بيانات خدمات اللكترونية مع دخول متعدد</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تدريب مستخدمي الاعمال ونقل الخبرات التقنية</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0" name="Group 29"/>
          <p:cNvGrpSpPr/>
          <p:nvPr/>
        </p:nvGrpSpPr>
        <p:grpSpPr>
          <a:xfrm>
            <a:off x="322263" y="1"/>
            <a:ext cx="1429944" cy="991240"/>
            <a:chOff x="7086600" y="1"/>
            <a:chExt cx="1429944" cy="991240"/>
          </a:xfrm>
        </p:grpSpPr>
        <p:sp>
          <p:nvSpPr>
            <p:cNvPr id="31" name="Rectangle 30"/>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33" name="Picture 1" descr="gatar business.ai"/>
          <p:cNvPicPr>
            <a:picLocks noChangeAspect="1"/>
          </p:cNvPicPr>
          <p:nvPr/>
        </p:nvPicPr>
        <p:blipFill>
          <a:blip r:embed="rId6" cstate="print">
            <a:extLst>
              <a:ext uri="{28A0092B-C50C-407E-A947-70E740481C1C}">
                <a14:useLocalDpi xmlns:a14="http://schemas.microsoft.com/office/drawing/2010/main" val="0"/>
              </a:ext>
            </a:extLst>
          </a:blip>
          <a:srcRect l="24287" r="27750" b="29530"/>
          <a:stretch>
            <a:fillRect/>
          </a:stretch>
        </p:blipFill>
        <p:spPr bwMode="auto">
          <a:xfrm>
            <a:off x="596095" y="5667789"/>
            <a:ext cx="638345" cy="6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65537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6" presetClass="emph" presetSubtype="0" decel="60000" fill="hold" nodeType="withEffect">
                                  <p:stCondLst>
                                    <p:cond delay="0"/>
                                  </p:stCondLst>
                                  <p:childTnLst>
                                    <p:animScale>
                                      <p:cBhvr>
                                        <p:cTn id="9" dur="2000" fill="hold"/>
                                        <p:tgtEl>
                                          <p:spTgt spid="15"/>
                                        </p:tgtEl>
                                      </p:cBhvr>
                                      <p:by x="90000" y="90000"/>
                                    </p:animScale>
                                  </p:childTnLst>
                                </p:cTn>
                              </p:par>
                              <p:par>
                                <p:cTn id="10" presetID="2" presetClass="entr" presetSubtype="8" decel="10000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0-#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2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2" presetClass="entr" presetSubtype="1" decel="100000" fill="hold" grpId="0" nodeType="withEffect">
                                  <p:stCondLst>
                                    <p:cond delay="4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4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4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2" decel="100000" fill="hold" grpId="0" nodeType="withEffect">
                                  <p:stCondLst>
                                    <p:cond delay="20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1+#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4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6" grpId="0" animBg="1"/>
      <p:bldP spid="19" grpId="0"/>
      <p:bldP spid="20" grpId="0"/>
      <p:bldP spid="21" grpId="0"/>
      <p:bldP spid="22" grpId="0"/>
      <p:bldP spid="24"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8480" y="-566806"/>
            <a:ext cx="12760960" cy="7991612"/>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480560"/>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59428" y="216992"/>
            <a:ext cx="8153010"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QA" b="1" dirty="0">
                <a:latin typeface="Tahoma" panose="020B0604030504040204" pitchFamily="34" charset="0"/>
                <a:ea typeface="Tahoma" panose="020B0604030504040204" pitchFamily="34" charset="0"/>
                <a:cs typeface="Tahoma" panose="020B0604030504040204" pitchFamily="34" charset="0"/>
              </a:rPr>
              <a:t>إدارة الخدمات</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sz="1800" dirty="0">
                <a:latin typeface="Tahoma" panose="020B0604030504040204" pitchFamily="34" charset="0"/>
                <a:ea typeface="Tahoma" panose="020B0604030504040204" pitchFamily="34" charset="0"/>
                <a:cs typeface="Tahoma" panose="020B0604030504040204" pitchFamily="34" charset="0"/>
              </a:rPr>
              <a:t>مركز العمليات الحكومي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5"/>
          <p:cNvSpPr>
            <a:spLocks noChangeArrowheads="1"/>
          </p:cNvSpPr>
          <p:nvPr/>
        </p:nvSpPr>
        <p:spPr bwMode="auto">
          <a:xfrm>
            <a:off x="4885765" y="1564380"/>
            <a:ext cx="40074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يهدف مركز العمليات الحكومي في دولة قطر على توفير طريقة اتصال أمنه ومستقرة وموثوقة بين جميع المؤسسات الحكومية، وتوفير خدمات الانترنت والسماح لتبادل البيانات على عدة طباقات وذلك للمساعدة على التكامل ، زتحويل الخدمات الالكترونية والخدمات الرقمية للعامة في الدولة لصالح حكومة قطر الرقمية </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Subtitle 2"/>
          <p:cNvSpPr txBox="1">
            <a:spLocks/>
          </p:cNvSpPr>
          <p:nvPr/>
        </p:nvSpPr>
        <p:spPr bwMode="auto">
          <a:xfrm>
            <a:off x="2160494" y="5335169"/>
            <a:ext cx="67864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marL="117475" indent="0">
              <a:buNone/>
            </a:pPr>
            <a:r>
              <a:rPr lang="ar-QA" dirty="0">
                <a:latin typeface="Tahoma" panose="020B0604030504040204" pitchFamily="34" charset="0"/>
                <a:ea typeface="Tahoma" panose="020B0604030504040204" pitchFamily="34" charset="0"/>
                <a:cs typeface="Tahoma" panose="020B0604030504040204" pitchFamily="34" charset="0"/>
              </a:rPr>
              <a:t>ترتبط اليوم تقريبا 100 مؤسسة وجهة حكومية بالمركز والتي تستفيد جميعها من الشبكة الحكومية وتقوم بالتواصل مع بعضها البعض ومع الجمهور. هذا بالإضافة الى انخفاض هائل بالتكلفة باستخدام هذا الشبكة حيث انها تقوم بتمركز الاتصال والاستفادة من وسائل التواصل باقصى درجة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6" name="Subtitle 2"/>
          <p:cNvSpPr txBox="1">
            <a:spLocks/>
          </p:cNvSpPr>
          <p:nvPr/>
        </p:nvSpPr>
        <p:spPr bwMode="auto">
          <a:xfrm>
            <a:off x="6223356" y="4978042"/>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5"/>
          <p:cNvSpPr>
            <a:spLocks noChangeArrowheads="1"/>
          </p:cNvSpPr>
          <p:nvPr/>
        </p:nvSpPr>
        <p:spPr bwMode="auto">
          <a:xfrm>
            <a:off x="322263" y="1564380"/>
            <a:ext cx="44947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تتلخص مسؤولية شركة معلوماتية لان تكون المسؤول الكامل لتنفيذ وإدارة الشبكة الحكومية مع كافة خدمات تكنولوجيا المعلومات المطلوبة  على مدار الساعة 24/7/365 وذلك للمحافظة على الجهوزية القصوى للمنصة اعتمادا على الشبكة المتوفرة من قبل شركتي أوريدو او كيو إن بي إن.</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8" name="Group 27"/>
          <p:cNvGrpSpPr/>
          <p:nvPr/>
        </p:nvGrpSpPr>
        <p:grpSpPr>
          <a:xfrm>
            <a:off x="0" y="5667789"/>
            <a:ext cx="2008094" cy="724376"/>
            <a:chOff x="7248678" y="5834392"/>
            <a:chExt cx="2008094" cy="724376"/>
          </a:xfrm>
          <a:effectLst>
            <a:outerShdw blurRad="63500" sx="102000" sy="102000" algn="ctr" rotWithShape="0">
              <a:prstClr val="black">
                <a:alpha val="40000"/>
              </a:prstClr>
            </a:outerShdw>
          </a:effectLst>
        </p:grpSpPr>
        <p:sp>
          <p:nvSpPr>
            <p:cNvPr id="29" name="Rectangle 28"/>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7248678" y="5834392"/>
              <a:ext cx="2008094" cy="7243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p:cNvGrpSpPr/>
          <p:nvPr/>
        </p:nvGrpSpPr>
        <p:grpSpPr>
          <a:xfrm>
            <a:off x="322263" y="1"/>
            <a:ext cx="1429944" cy="991240"/>
            <a:chOff x="7086600" y="1"/>
            <a:chExt cx="1429944" cy="991240"/>
          </a:xfrm>
        </p:grpSpPr>
        <p:sp>
          <p:nvSpPr>
            <p:cNvPr id="33" name="Rectangle 32"/>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31" name="Picture 1" descr="gatar business.ai"/>
          <p:cNvPicPr>
            <a:picLocks noChangeAspect="1"/>
          </p:cNvPicPr>
          <p:nvPr/>
        </p:nvPicPr>
        <p:blipFill>
          <a:blip r:embed="rId6" cstate="print">
            <a:extLst>
              <a:ext uri="{28A0092B-C50C-407E-A947-70E740481C1C}">
                <a14:useLocalDpi xmlns:a14="http://schemas.microsoft.com/office/drawing/2010/main" val="0"/>
              </a:ext>
            </a:extLst>
          </a:blip>
          <a:srcRect l="24287" r="27750" b="29530"/>
          <a:stretch>
            <a:fillRect/>
          </a:stretch>
        </p:blipFill>
        <p:spPr bwMode="auto">
          <a:xfrm>
            <a:off x="998220" y="5667789"/>
            <a:ext cx="659822" cy="6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928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6" presetClass="emph" presetSubtype="0" decel="60000" fill="hold" nodeType="withEffect">
                                  <p:stCondLst>
                                    <p:cond delay="0"/>
                                  </p:stCondLst>
                                  <p:childTnLst>
                                    <p:animScale>
                                      <p:cBhvr>
                                        <p:cTn id="9" dur="2000" fill="hold"/>
                                        <p:tgtEl>
                                          <p:spTgt spid="15"/>
                                        </p:tgtEl>
                                      </p:cBhvr>
                                      <p:by x="90000" y="90000"/>
                                    </p:animScale>
                                  </p:childTnLst>
                                </p:cTn>
                              </p:par>
                              <p:par>
                                <p:cTn id="10" presetID="2" presetClass="entr" presetSubtype="8" decel="100000" fill="hold"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par>
                                <p:cTn id="14" presetID="2" presetClass="entr" presetSubtype="1" decel="100000"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decel="100000"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1+#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8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2" decel="100000" fill="hold" grpId="0" nodeType="withEffect">
                                  <p:stCondLst>
                                    <p:cond delay="20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4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6" grpId="0" animBg="1"/>
      <p:bldP spid="21" grpId="0"/>
      <p:bldP spid="22" grpId="0"/>
      <p:bldP spid="24" grpId="0"/>
      <p:bldP spid="25" grpId="0"/>
      <p:bldP spid="26"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470" y="2176"/>
            <a:ext cx="10280470" cy="6853646"/>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480560"/>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0" y="5519835"/>
            <a:ext cx="2569640" cy="872330"/>
            <a:chOff x="7248678" y="5902732"/>
            <a:chExt cx="1895322" cy="656036"/>
          </a:xfrm>
          <a:effectLst>
            <a:outerShdw blurRad="63500" sx="102000" sy="102000" algn="ctr" rotWithShape="0">
              <a:prstClr val="black">
                <a:alpha val="40000"/>
              </a:prstClr>
            </a:outerShdw>
          </a:effectLst>
        </p:grpSpPr>
        <p:sp>
          <p:nvSpPr>
            <p:cNvPr id="62" name="Rectangle 61"/>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248678" y="5902732"/>
              <a:ext cx="1895322" cy="6560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p:cNvSpPr txBox="1"/>
          <p:nvPr/>
        </p:nvSpPr>
        <p:spPr>
          <a:xfrm>
            <a:off x="3827930" y="216992"/>
            <a:ext cx="5184508"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QA" b="1" dirty="0">
                <a:latin typeface="Tahoma" panose="020B0604030504040204" pitchFamily="34" charset="0"/>
                <a:ea typeface="Tahoma" panose="020B0604030504040204" pitchFamily="34" charset="0"/>
                <a:cs typeface="Tahoma" panose="020B0604030504040204" pitchFamily="34" charset="0"/>
              </a:rPr>
              <a:t>خدمات مركز الاتصال</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sz="1800" dirty="0">
                <a:latin typeface="Tahoma" panose="020B0604030504040204" pitchFamily="34" charset="0"/>
                <a:ea typeface="Tahoma" panose="020B0604030504040204" pitchFamily="34" charset="0"/>
                <a:cs typeface="Tahoma" panose="020B0604030504040204" pitchFamily="34" charset="0"/>
              </a:rPr>
              <a:t>حياك 107 – مؤسسة الرعاية الصحية الأولية</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5"/>
          <p:cNvSpPr>
            <a:spLocks noChangeArrowheads="1"/>
          </p:cNvSpPr>
          <p:nvPr/>
        </p:nvSpPr>
        <p:spPr bwMode="auto">
          <a:xfrm>
            <a:off x="4885765" y="1564380"/>
            <a:ext cx="40074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مركز الاتصال الحكومي هو وسيلة اتصال فريدة توفر المساعدات الاولية الى كافة الخدمات الحكومية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حياك 107 تعتبر بوابة لمؤسسة الرعاية الصحية الأولية والتي بدورها تتفاعل مع المواطنين وذلك بالجواب على اسئلتهم واستفساراتهم و شكاويهم واخذ ملاحظاتهم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تهدف خدمة حياك 107 لخدمة مرض مؤسسة الرعاية الصحية الأولية على مدار الساعة ، 7 ايام بالاسبوع  بخصوص مواعيدهم، واستفساراتهم وشكاويهم</a:t>
            </a:r>
          </a:p>
          <a:p>
            <a:pPr algn="r" rtl="1"/>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4" name="Subtitle 2"/>
          <p:cNvSpPr txBox="1">
            <a:spLocks/>
          </p:cNvSpPr>
          <p:nvPr/>
        </p:nvSpPr>
        <p:spPr bwMode="auto">
          <a:xfrm>
            <a:off x="2160494" y="5335169"/>
            <a:ext cx="678646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اسلوب تعامل للخدمات الرقمية لكافة المرضى في قطر</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المستوى الاول والامامي للمساعدة في كافة المراكز الصحية </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توفير ثلاث خدمات : مواعيد ، معلومات ، المساعدة .</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زيادة في الوصول الى المريض عن طريق وسائل التواصل الاجتماعي</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مساعدة المرضى من خلال 5 لغات ( عربي  ، أنجليزي ، هندي ، أوردو ، تاجالوج)</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مساعدة المرضى على مدار الساعة كل يوم في الاسبوع.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5" name="Subtitle 2"/>
          <p:cNvSpPr txBox="1">
            <a:spLocks/>
          </p:cNvSpPr>
          <p:nvPr/>
        </p:nvSpPr>
        <p:spPr bwMode="auto">
          <a:xfrm>
            <a:off x="6223356" y="4978042"/>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5"/>
          <p:cNvSpPr>
            <a:spLocks noChangeArrowheads="1"/>
          </p:cNvSpPr>
          <p:nvPr/>
        </p:nvSpPr>
        <p:spPr bwMode="auto">
          <a:xfrm>
            <a:off x="322263" y="1564380"/>
            <a:ext cx="44947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توفير خدمات مهنية نهائية لتنفيذ المشروع</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تصميم طيف كامل من خدمات مركز الاتصال</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تحسين سير العمليات بطرق جديدة فعالة للتعامل مع المريض</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نموذج لرضاء المرضى لتحسن متطلباته</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زيادة في مساعدة المرضى والمراكز الطبية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تحسن التنبؤ والتحليل للمراكز الصحية </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60381" y="6346446"/>
            <a:ext cx="2296035"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60381" y="5667789"/>
            <a:ext cx="2432649" cy="7243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20" name="Picture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77250" y="5765057"/>
            <a:ext cx="1179166" cy="464520"/>
          </a:xfrm>
          <a:prstGeom prst="rect">
            <a:avLst/>
          </a:prstGeom>
        </p:spPr>
      </p:pic>
      <p:grpSp>
        <p:nvGrpSpPr>
          <p:cNvPr id="33" name="Group 32"/>
          <p:cNvGrpSpPr/>
          <p:nvPr/>
        </p:nvGrpSpPr>
        <p:grpSpPr>
          <a:xfrm>
            <a:off x="322263" y="1"/>
            <a:ext cx="1429944" cy="991240"/>
            <a:chOff x="7086600" y="1"/>
            <a:chExt cx="1429944" cy="991240"/>
          </a:xfrm>
        </p:grpSpPr>
        <p:sp>
          <p:nvSpPr>
            <p:cNvPr id="34" name="Rectangle 33"/>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31" name="Picture 1" descr="gatar business.ai"/>
          <p:cNvPicPr>
            <a:picLocks noChangeAspect="1"/>
          </p:cNvPicPr>
          <p:nvPr/>
        </p:nvPicPr>
        <p:blipFill>
          <a:blip r:embed="rId7" cstate="print">
            <a:extLst>
              <a:ext uri="{28A0092B-C50C-407E-A947-70E740481C1C}">
                <a14:useLocalDpi xmlns:a14="http://schemas.microsoft.com/office/drawing/2010/main" val="0"/>
              </a:ext>
            </a:extLst>
          </a:blip>
          <a:srcRect l="24287" r="27750" b="29530"/>
          <a:stretch>
            <a:fillRect/>
          </a:stretch>
        </p:blipFill>
        <p:spPr bwMode="auto">
          <a:xfrm>
            <a:off x="261172" y="5699494"/>
            <a:ext cx="561788" cy="5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5110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2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6" presetClass="emph" presetSubtype="0" decel="60000" fill="hold" nodeType="withEffect">
                                  <p:stCondLst>
                                    <p:cond delay="0"/>
                                  </p:stCondLst>
                                  <p:childTnLst>
                                    <p:animScale>
                                      <p:cBhvr>
                                        <p:cTn id="13" dur="2000" fill="hold"/>
                                        <p:tgtEl>
                                          <p:spTgt spid="15"/>
                                        </p:tgtEl>
                                      </p:cBhvr>
                                      <p:by x="110000" y="110000"/>
                                    </p:animScale>
                                  </p:childTnLst>
                                </p:cTn>
                              </p:par>
                              <p:par>
                                <p:cTn id="14" presetID="2" presetClass="entr" presetSubtype="2" decel="100000" fill="hold" nodeType="withEffect">
                                  <p:stCondLst>
                                    <p:cond delay="6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10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2" presetClass="entr" presetSubtype="8" decel="100000" fill="hold" grpId="0" nodeType="withEffect">
                                  <p:stCondLst>
                                    <p:cond delay="10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2" decel="100000" fill="hold" grpId="0" nodeType="withEffect">
                                  <p:stCondLst>
                                    <p:cond delay="20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1+#ppt_w/2"/>
                                          </p:val>
                                        </p:tav>
                                        <p:tav tm="100000">
                                          <p:val>
                                            <p:strVal val="#ppt_x"/>
                                          </p:val>
                                        </p:tav>
                                      </p:tavLst>
                                    </p:anim>
                                    <p:anim calcmode="lin" valueType="num">
                                      <p:cBhvr additive="base">
                                        <p:cTn id="52" dur="500" fill="hold"/>
                                        <p:tgtEl>
                                          <p:spTgt spid="25"/>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40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nodeType="withEffect">
                                  <p:stCondLst>
                                    <p:cond delay="90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6" grpId="0" animBg="1"/>
      <p:bldP spid="19" grpId="0"/>
      <p:bldP spid="21" grpId="0"/>
      <p:bldP spid="22" grpId="0"/>
      <p:bldP spid="24" grpId="0"/>
      <p:bldP spid="25"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3483" y="5388"/>
            <a:ext cx="9670965" cy="6847219"/>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480560"/>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5519" y="5953558"/>
            <a:ext cx="1728439" cy="656036"/>
            <a:chOff x="6941569" y="5902732"/>
            <a:chExt cx="2202431" cy="656036"/>
          </a:xfrm>
          <a:effectLst>
            <a:outerShdw blurRad="63500" sx="102000" sy="102000" algn="ctr" rotWithShape="0">
              <a:prstClr val="black">
                <a:alpha val="40000"/>
              </a:prstClr>
            </a:outerShdw>
          </a:effectLst>
        </p:grpSpPr>
        <p:sp>
          <p:nvSpPr>
            <p:cNvPr id="41" name="Rectangle 40"/>
            <p:cNvSpPr/>
            <p:nvPr/>
          </p:nvSpPr>
          <p:spPr>
            <a:xfrm>
              <a:off x="6941569" y="5902732"/>
              <a:ext cx="2202431" cy="6560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5518" y="5052159"/>
            <a:ext cx="1728439" cy="656036"/>
            <a:chOff x="6941569" y="5902732"/>
            <a:chExt cx="2202431" cy="656036"/>
          </a:xfrm>
          <a:effectLst>
            <a:outerShdw blurRad="63500" sx="102000" sy="102000" algn="ctr" rotWithShape="0">
              <a:prstClr val="black">
                <a:alpha val="40000"/>
              </a:prstClr>
            </a:outerShdw>
          </a:effectLst>
        </p:grpSpPr>
        <p:sp>
          <p:nvSpPr>
            <p:cNvPr id="27" name="Rectangle 26"/>
            <p:cNvSpPr/>
            <p:nvPr/>
          </p:nvSpPr>
          <p:spPr>
            <a:xfrm>
              <a:off x="6941569" y="5902732"/>
              <a:ext cx="2202431" cy="6560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27"/>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p:nvGrpSpPr>
        <p:grpSpPr>
          <a:xfrm>
            <a:off x="5519" y="5114477"/>
            <a:ext cx="1503659" cy="520577"/>
            <a:chOff x="7415560" y="5148988"/>
            <a:chExt cx="1503659" cy="520577"/>
          </a:xfrm>
        </p:grpSpPr>
        <p:pic>
          <p:nvPicPr>
            <p:cNvPr id="24" name="Imagem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0091" y="5388509"/>
              <a:ext cx="281056" cy="28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15560" y="5148988"/>
              <a:ext cx="718466" cy="215444"/>
            </a:xfrm>
            <a:prstGeom prst="rect">
              <a:avLst/>
            </a:prstGeom>
            <a:noFill/>
          </p:spPr>
          <p:txBody>
            <a:bodyPr wrap="none" rtlCol="0">
              <a:spAutoFit/>
            </a:bodyPr>
            <a:lstStyle/>
            <a:p>
              <a:r>
                <a:rPr lang="en-US" sz="800" dirty="0">
                  <a:latin typeface="Arial" panose="020B0604020202020204" pitchFamily="34" charset="0"/>
                </a:rPr>
                <a:t>Technology</a:t>
              </a:r>
            </a:p>
          </p:txBody>
        </p:sp>
        <p:pic>
          <p:nvPicPr>
            <p:cNvPr id="3" name="Picture 2"/>
            <p:cNvPicPr>
              <a:picLocks noChangeAspect="1"/>
            </p:cNvPicPr>
            <p:nvPr/>
          </p:nvPicPr>
          <p:blipFill>
            <a:blip r:embed="rId6"/>
            <a:stretch>
              <a:fillRect/>
            </a:stretch>
          </p:blipFill>
          <p:spPr>
            <a:xfrm>
              <a:off x="7859928" y="5396207"/>
              <a:ext cx="530716" cy="244637"/>
            </a:xfrm>
            <a:prstGeom prst="rect">
              <a:avLst/>
            </a:prstGeom>
          </p:spPr>
        </p:pic>
        <p:pic>
          <p:nvPicPr>
            <p:cNvPr id="34" name="Picture 33"/>
            <p:cNvPicPr>
              <a:picLocks noChangeAspect="1"/>
            </p:cNvPicPr>
            <p:nvPr/>
          </p:nvPicPr>
          <p:blipFill>
            <a:blip r:embed="rId7"/>
            <a:stretch>
              <a:fillRect/>
            </a:stretch>
          </p:blipFill>
          <p:spPr>
            <a:xfrm>
              <a:off x="8469659" y="5414687"/>
              <a:ext cx="449560" cy="211053"/>
            </a:xfrm>
            <a:prstGeom prst="rect">
              <a:avLst/>
            </a:prstGeom>
          </p:spPr>
        </p:pic>
      </p:grpSp>
      <p:sp>
        <p:nvSpPr>
          <p:cNvPr id="29" name="TextBox 28"/>
          <p:cNvSpPr txBox="1"/>
          <p:nvPr/>
        </p:nvSpPr>
        <p:spPr>
          <a:xfrm>
            <a:off x="3827930" y="216992"/>
            <a:ext cx="5184508"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QA" b="1" dirty="0">
                <a:latin typeface="Tahoma" panose="020B0604030504040204" pitchFamily="34" charset="0"/>
                <a:ea typeface="Tahoma" panose="020B0604030504040204" pitchFamily="34" charset="0"/>
                <a:cs typeface="Tahoma" panose="020B0604030504040204" pitchFamily="34" charset="0"/>
              </a:rPr>
              <a:t>التدريب الالكتروني</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sz="1800" dirty="0">
                <a:latin typeface="Tahoma" panose="020B0604030504040204" pitchFamily="34" charset="0"/>
                <a:ea typeface="Tahoma" panose="020B0604030504040204" pitchFamily="34" charset="0"/>
                <a:cs typeface="Tahoma" panose="020B0604030504040204" pitchFamily="34" charset="0"/>
              </a:rPr>
              <a:t>وزارة الداخلية</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1" name="Rectangle 5"/>
          <p:cNvSpPr>
            <a:spLocks noChangeArrowheads="1"/>
          </p:cNvSpPr>
          <p:nvPr/>
        </p:nvSpPr>
        <p:spPr bwMode="auto">
          <a:xfrm>
            <a:off x="4885765" y="1564380"/>
            <a:ext cx="40074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كفاءات موظفي وزارة الداخلية عن طريق تقديم طرق تدريب بديلة وذلك لتحسين وتجديد ألية العمل</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توفير حلول إلكترونية على الانترنت والتي تتميز بالامان و قابلة للتطوير</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Subtitle 2"/>
          <p:cNvSpPr txBox="1">
            <a:spLocks/>
          </p:cNvSpPr>
          <p:nvPr/>
        </p:nvSpPr>
        <p:spPr bwMode="auto">
          <a:xfrm>
            <a:off x="2160494" y="5335169"/>
            <a:ext cx="678646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تقديم الجيل الجديد من حلول إدارة التدريب المعاصر لـ 5000 مستخدم قابلة لاستخدام من قبل 30000 مستخدم :</a:t>
            </a:r>
          </a:p>
          <a:p>
            <a:pPr lvl="1" algn="r" rtl="1">
              <a:buFont typeface="Wingdings" panose="05000000000000000000" pitchFamily="2" charset="2"/>
              <a:buChar char="Ø"/>
            </a:pPr>
            <a:r>
              <a:rPr lang="ar-QA" sz="1200" dirty="0">
                <a:latin typeface="Tahoma" panose="020B0604030504040204" pitchFamily="34" charset="0"/>
                <a:ea typeface="Tahoma" panose="020B0604030504040204" pitchFamily="34" charset="0"/>
                <a:cs typeface="Tahoma" panose="020B0604030504040204" pitchFamily="34" charset="0"/>
              </a:rPr>
              <a:t>توحيد و توفير محتوى سهل و دخول عن طريق الانترنت لموقي لوزارة  </a:t>
            </a:r>
          </a:p>
          <a:p>
            <a:pPr lvl="1" algn="r" rtl="1">
              <a:buFont typeface="Wingdings" panose="05000000000000000000" pitchFamily="2" charset="2"/>
              <a:buChar char="Ø"/>
            </a:pPr>
            <a:r>
              <a:rPr lang="ar-QA" sz="1200" dirty="0">
                <a:latin typeface="Tahoma" panose="020B0604030504040204" pitchFamily="34" charset="0"/>
                <a:ea typeface="Tahoma" panose="020B0604030504040204" pitchFamily="34" charset="0"/>
                <a:cs typeface="Tahoma" panose="020B0604030504040204" pitchFamily="34" charset="0"/>
              </a:rPr>
              <a:t>تقارير مركزية لإدارة الموارد البشرية في الوزارة لعملية للتطور التدريبي والنشاطات لكافة المشتركين</a:t>
            </a:r>
          </a:p>
          <a:p>
            <a:pPr lvl="1" algn="r" rtl="1">
              <a:buFont typeface="Wingdings" panose="05000000000000000000" pitchFamily="2" charset="2"/>
              <a:buChar char="Ø"/>
            </a:pPr>
            <a:r>
              <a:rPr lang="ar-QA" sz="1200" dirty="0">
                <a:latin typeface="Tahoma" panose="020B0604030504040204" pitchFamily="34" charset="0"/>
                <a:ea typeface="Tahoma" panose="020B0604030504040204" pitchFamily="34" charset="0"/>
                <a:cs typeface="Tahoma" panose="020B0604030504040204" pitchFamily="34" charset="0"/>
              </a:rPr>
              <a:t> تجنب الحلول المتناثرة والوحيدة وتقديم منصة تعليمية مركزية حسب المتطلبات التدريبية لوزارة الداخلية </a:t>
            </a:r>
          </a:p>
        </p:txBody>
      </p:sp>
      <p:sp>
        <p:nvSpPr>
          <p:cNvPr id="33" name="Subtitle 2"/>
          <p:cNvSpPr txBox="1">
            <a:spLocks/>
          </p:cNvSpPr>
          <p:nvPr/>
        </p:nvSpPr>
        <p:spPr bwMode="auto">
          <a:xfrm>
            <a:off x="6223356" y="4978042"/>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5"/>
          <p:cNvSpPr>
            <a:spLocks noChangeArrowheads="1"/>
          </p:cNvSpPr>
          <p:nvPr/>
        </p:nvSpPr>
        <p:spPr bwMode="auto">
          <a:xfrm>
            <a:off x="322263" y="1564380"/>
            <a:ext cx="44947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وتنفيذ حلول إدارة التدريب لـ 5000 منتدب للوزارة والتي يسمح لهم بالتعلم والتدرب عن طريق الانترنت لمدة عام</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خلق محتوى مميز حسب متطلبات الوزارة</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دمج محتويات المادة واللغة و المواد الإضافية في منصة واحدة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تطوير ألية تقييم الموظفين لحساب مدى التطور والانجاز خلال مراحل برنامج التدريب</a:t>
            </a:r>
          </a:p>
        </p:txBody>
      </p:sp>
      <p:pic>
        <p:nvPicPr>
          <p:cNvPr id="1026" name="Picture 2" descr="https://lh3.ggpht.com/5coVW8wjbMvdpAUh8BLekjdlvcwCztLM-BLpMsIRA4_Xsxr2WU2pdX0Zm6XmcFDAow"/>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21871" t="21608" r="21840" b="45137"/>
          <a:stretch/>
        </p:blipFill>
        <p:spPr bwMode="auto">
          <a:xfrm>
            <a:off x="250769" y="5966710"/>
            <a:ext cx="599582" cy="629729"/>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322263" y="1"/>
            <a:ext cx="1429944" cy="991240"/>
            <a:chOff x="7086600" y="1"/>
            <a:chExt cx="1429944" cy="991240"/>
          </a:xfrm>
        </p:grpSpPr>
        <p:sp>
          <p:nvSpPr>
            <p:cNvPr id="39" name="Rectangle 38"/>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custDataLst>
      <p:tags r:id="rId1"/>
    </p:custDataLst>
    <p:extLst>
      <p:ext uri="{BB962C8B-B14F-4D97-AF65-F5344CB8AC3E}">
        <p14:creationId xmlns:p14="http://schemas.microsoft.com/office/powerpoint/2010/main" val="366272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2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6" presetClass="emph" presetSubtype="0" decel="60000" fill="hold" nodeType="withEffect">
                                  <p:stCondLst>
                                    <p:cond delay="0"/>
                                  </p:stCondLst>
                                  <p:childTnLst>
                                    <p:animScale>
                                      <p:cBhvr>
                                        <p:cTn id="13" dur="2000" fill="hold"/>
                                        <p:tgtEl>
                                          <p:spTgt spid="15"/>
                                        </p:tgtEl>
                                      </p:cBhvr>
                                      <p:by x="110000" y="110000"/>
                                    </p:animScale>
                                  </p:childTnLst>
                                </p:cTn>
                              </p:par>
                              <p:par>
                                <p:cTn id="14" presetID="2" presetClass="entr" presetSubtype="8" decel="100000" fill="hold" nodeType="withEffect">
                                  <p:stCondLst>
                                    <p:cond delay="70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0-#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11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 presetClass="entr" presetSubtype="8" decel="100000" fill="hold" nodeType="withEffect">
                                  <p:stCondLst>
                                    <p:cond delay="11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50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par>
                                <p:cTn id="28" presetID="2" presetClass="entr" presetSubtype="8" decel="100000" fill="hold" grpId="0" nodeType="withEffect">
                                  <p:stCondLst>
                                    <p:cond delay="15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0-#ppt_w/2"/>
                                          </p:val>
                                        </p:tav>
                                        <p:tav tm="100000">
                                          <p:val>
                                            <p:strVal val="#ppt_x"/>
                                          </p:val>
                                        </p:tav>
                                      </p:tavLst>
                                    </p:anim>
                                    <p:anim calcmode="lin" valueType="num">
                                      <p:cBhvr additive="base">
                                        <p:cTn id="31" dur="500" fill="hold"/>
                                        <p:tgtEl>
                                          <p:spTgt spid="29"/>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150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1+#ppt_w/2"/>
                                          </p:val>
                                        </p:tav>
                                        <p:tav tm="100000">
                                          <p:val>
                                            <p:strVal val="#ppt_x"/>
                                          </p:val>
                                        </p:tav>
                                      </p:tavLst>
                                    </p:anim>
                                    <p:anim calcmode="lin" valueType="num">
                                      <p:cBhvr additive="base">
                                        <p:cTn id="3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decel="10000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decel="10000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par>
                                <p:cTn id="56" presetID="2" presetClass="entr" presetSubtype="2" decel="100000" fill="hold" grpId="0" nodeType="withEffect">
                                  <p:stCondLst>
                                    <p:cond delay="20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fill="hold"/>
                                        <p:tgtEl>
                                          <p:spTgt spid="33"/>
                                        </p:tgtEl>
                                        <p:attrNameLst>
                                          <p:attrName>ppt_x</p:attrName>
                                        </p:attrNameLst>
                                      </p:cBhvr>
                                      <p:tavLst>
                                        <p:tav tm="0">
                                          <p:val>
                                            <p:strVal val="1+#ppt_w/2"/>
                                          </p:val>
                                        </p:tav>
                                        <p:tav tm="100000">
                                          <p:val>
                                            <p:strVal val="#ppt_x"/>
                                          </p:val>
                                        </p:tav>
                                      </p:tavLst>
                                    </p:anim>
                                    <p:anim calcmode="lin" valueType="num">
                                      <p:cBhvr additive="base">
                                        <p:cTn id="59" dur="500" fill="hold"/>
                                        <p:tgtEl>
                                          <p:spTgt spid="33"/>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40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6" grpId="0" animBg="1"/>
      <p:bldP spid="29" grpId="0"/>
      <p:bldP spid="30" grpId="0"/>
      <p:bldP spid="31" grpId="0"/>
      <p:bldP spid="32" grpId="0"/>
      <p:bldP spid="33"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263" y="-2"/>
            <a:ext cx="17472616" cy="6858002"/>
          </a:xfrm>
          <a:prstGeom prst="rect">
            <a:avLst/>
          </a:prstGeom>
          <a:noFill/>
          <a:ln>
            <a:noFill/>
          </a:ln>
        </p:spPr>
      </p:pic>
      <p:sp>
        <p:nvSpPr>
          <p:cNvPr id="4" name="Rectangle 3"/>
          <p:cNvSpPr/>
          <p:nvPr/>
        </p:nvSpPr>
        <p:spPr>
          <a:xfrm>
            <a:off x="0" y="1"/>
            <a:ext cx="9144000" cy="1299557"/>
          </a:xfrm>
          <a:prstGeom prst="rect">
            <a:avLst/>
          </a:prstGeom>
          <a:solidFill>
            <a:srgbClr val="D8192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1295374"/>
            <a:ext cx="9144000" cy="5562626"/>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480560"/>
            <a:ext cx="9144000" cy="2377440"/>
          </a:xfrm>
          <a:custGeom>
            <a:avLst/>
            <a:gdLst>
              <a:gd name="connsiteX0" fmla="*/ 0 w 9144000"/>
              <a:gd name="connsiteY0" fmla="*/ 0 h 2377440"/>
              <a:gd name="connsiteX1" fmla="*/ 9144000 w 9144000"/>
              <a:gd name="connsiteY1" fmla="*/ 0 h 2377440"/>
              <a:gd name="connsiteX2" fmla="*/ 9144000 w 9144000"/>
              <a:gd name="connsiteY2" fmla="*/ 2377440 h 2377440"/>
              <a:gd name="connsiteX3" fmla="*/ 0 w 9144000"/>
              <a:gd name="connsiteY3" fmla="*/ 2377440 h 2377440"/>
              <a:gd name="connsiteX4" fmla="*/ 0 w 9144000"/>
              <a:gd name="connsiteY4" fmla="*/ 0 h 2377440"/>
              <a:gd name="connsiteX0" fmla="*/ 0 w 9144000"/>
              <a:gd name="connsiteY0" fmla="*/ 27 h 2377467"/>
              <a:gd name="connsiteX1" fmla="*/ 4556760 w 9144000"/>
              <a:gd name="connsiteY1" fmla="*/ 685827 h 2377467"/>
              <a:gd name="connsiteX2" fmla="*/ 9144000 w 9144000"/>
              <a:gd name="connsiteY2" fmla="*/ 27 h 2377467"/>
              <a:gd name="connsiteX3" fmla="*/ 9144000 w 9144000"/>
              <a:gd name="connsiteY3" fmla="*/ 2377467 h 2377467"/>
              <a:gd name="connsiteX4" fmla="*/ 0 w 9144000"/>
              <a:gd name="connsiteY4" fmla="*/ 2377467 h 2377467"/>
              <a:gd name="connsiteX5" fmla="*/ 0 w 9144000"/>
              <a:gd name="connsiteY5" fmla="*/ 27 h 2377467"/>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 name="connsiteX0" fmla="*/ 0 w 9144000"/>
              <a:gd name="connsiteY0" fmla="*/ 0 h 2377440"/>
              <a:gd name="connsiteX1" fmla="*/ 4556760 w 9144000"/>
              <a:gd name="connsiteY1" fmla="*/ 685800 h 2377440"/>
              <a:gd name="connsiteX2" fmla="*/ 9144000 w 9144000"/>
              <a:gd name="connsiteY2" fmla="*/ 0 h 2377440"/>
              <a:gd name="connsiteX3" fmla="*/ 9144000 w 9144000"/>
              <a:gd name="connsiteY3" fmla="*/ 2377440 h 2377440"/>
              <a:gd name="connsiteX4" fmla="*/ 0 w 9144000"/>
              <a:gd name="connsiteY4" fmla="*/ 2377440 h 2377440"/>
              <a:gd name="connsiteX5" fmla="*/ 0 w 9144000"/>
              <a:gd name="connsiteY5"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77440">
                <a:moveTo>
                  <a:pt x="0" y="0"/>
                </a:moveTo>
                <a:lnTo>
                  <a:pt x="4556760" y="685800"/>
                </a:lnTo>
                <a:lnTo>
                  <a:pt x="9144000" y="0"/>
                </a:lnTo>
                <a:lnTo>
                  <a:pt x="9144000" y="2377440"/>
                </a:lnTo>
                <a:lnTo>
                  <a:pt x="0" y="237744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27930" y="216992"/>
            <a:ext cx="5184508" cy="646331"/>
          </a:xfrm>
          <a:prstGeom prst="rect">
            <a:avLst/>
          </a:prstGeom>
        </p:spPr>
        <p:txBody>
          <a:bodyPr wrap="square">
            <a:spAutoFit/>
          </a:bodyPr>
          <a:lstStyle>
            <a:defPPr>
              <a:defRPr lang="en-US"/>
            </a:defPPr>
            <a:lvl1pPr rtl="1">
              <a:defRPr sz="3600" b="0">
                <a:solidFill>
                  <a:prstClr val="white"/>
                </a:solidFill>
                <a:latin typeface="GE SS Two Light" pitchFamily="18" charset="-78"/>
                <a:ea typeface="GE SS Two Light" pitchFamily="18" charset="-78"/>
                <a:cs typeface="GE SS Two Light" pitchFamily="18" charset="-78"/>
              </a:defRPr>
            </a:lvl1pPr>
          </a:lstStyle>
          <a:p>
            <a:pPr algn="r"/>
            <a:r>
              <a:rPr lang="ar-QA" b="1" dirty="0">
                <a:latin typeface="Tahoma" panose="020B0604030504040204" pitchFamily="34" charset="0"/>
                <a:ea typeface="Tahoma" panose="020B0604030504040204" pitchFamily="34" charset="0"/>
                <a:cs typeface="Tahoma" panose="020B0604030504040204" pitchFamily="34" charset="0"/>
              </a:rPr>
              <a:t>مركز الاتصال الحكومي</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608733" y="836720"/>
            <a:ext cx="6383057" cy="369332"/>
          </a:xfrm>
          <a:prstGeom prst="rect">
            <a:avLst/>
          </a:prstGeom>
          <a:noFill/>
        </p:spPr>
        <p:txBody>
          <a:bodyPr wrap="square" rtlCol="0">
            <a:spAutoFit/>
          </a:bodyPr>
          <a:lstStyle>
            <a:defPPr>
              <a:defRPr lang="en-US"/>
            </a:defPPr>
            <a:lvl1pPr algn="r" rtl="1">
              <a:defRPr sz="3200">
                <a:solidFill>
                  <a:schemeClr val="bg1"/>
                </a:solidFill>
                <a:latin typeface="GE SS Text Medium" pitchFamily="18" charset="-78"/>
                <a:ea typeface="GE SS Text Medium" pitchFamily="18" charset="-78"/>
                <a:cs typeface="GE SS Text Medium" pitchFamily="18" charset="-78"/>
              </a:defRPr>
            </a:lvl1pPr>
          </a:lstStyle>
          <a:p>
            <a:r>
              <a:rPr lang="ar-QA" sz="1800" dirty="0">
                <a:latin typeface="Tahoma" panose="020B0604030504040204" pitchFamily="34" charset="0"/>
                <a:ea typeface="Tahoma" panose="020B0604030504040204" pitchFamily="34" charset="0"/>
                <a:cs typeface="Tahoma" panose="020B0604030504040204" pitchFamily="34" charset="0"/>
              </a:rPr>
              <a:t>وزارة الاقتصاد والتجارة</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5"/>
          <p:cNvSpPr>
            <a:spLocks noChangeArrowheads="1"/>
          </p:cNvSpPr>
          <p:nvPr/>
        </p:nvSpPr>
        <p:spPr bwMode="auto">
          <a:xfrm>
            <a:off x="4885765" y="1564380"/>
            <a:ext cx="40074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أهداف المشروع</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ي</a:t>
            </a:r>
            <a:r>
              <a:rPr lang="ar-SA" sz="1200" dirty="0">
                <a:solidFill>
                  <a:schemeClr val="bg1"/>
                </a:solidFill>
                <a:latin typeface="Tahoma" panose="020B0604030504040204" pitchFamily="34" charset="0"/>
                <a:ea typeface="Tahoma" panose="020B0604030504040204" pitchFamily="34" charset="0"/>
                <a:cs typeface="Tahoma" panose="020B0604030504040204" pitchFamily="34" charset="0"/>
              </a:rPr>
              <a:t>هدف</a:t>
            </a: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 المشروع توفير وتحسين خدمات وزارة الاقتصاد والتجارة عن طريق حلول مركز الاتصال</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هذا الهدف سيحقق رؤية النمو المستدام للاقتصاد بالشراكة مع القطاع الخاص ، وتوجيه عملاء الوزارة الى اتباع القوانين ، الترويج لاستثمارات متنوعة، ومراقبة السوق ، وحماية الزبائن.</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سيكون مندوبي الوزارة على درجة عالية من المهنية لتزويد المعلومات الصحيحة و الجديدة  من خلال الهاتف لخدمات متعددة اللغات وبيئة مساعدة. </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Subtitle 2"/>
          <p:cNvSpPr txBox="1">
            <a:spLocks/>
          </p:cNvSpPr>
          <p:nvPr/>
        </p:nvSpPr>
        <p:spPr bwMode="auto">
          <a:xfrm>
            <a:off x="2160494" y="5335169"/>
            <a:ext cx="67864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defPPr>
              <a:defRPr lang="en-US"/>
            </a:defPPr>
            <a:lvl1pPr marL="288925" indent="-171450" algn="r" defTabSz="457200" rtl="1" eaLnBrk="0" hangingPunct="0">
              <a:buClr>
                <a:srgbClr val="000000"/>
              </a:buClr>
              <a:buFont typeface="Arial" pitchFamily="34" charset="0"/>
              <a:buChar char="•"/>
              <a:tabLst>
                <a:tab pos="2400300" algn="l"/>
              </a:tabLst>
              <a:defRPr sz="1200">
                <a:latin typeface="GE SS Text Medium" pitchFamily="18" charset="-78"/>
                <a:ea typeface="GE SS Text Medium" pitchFamily="18" charset="-78"/>
                <a:cs typeface="GE SS Text Medium" pitchFamily="18" charset="-78"/>
              </a:defRPr>
            </a:lvl1pPr>
          </a:lstStyle>
          <a:p>
            <a:pPr>
              <a:buFont typeface="Wingdings" panose="05000000000000000000" pitchFamily="2" charset="2"/>
              <a:buChar char="Ø"/>
            </a:pPr>
            <a:r>
              <a:rPr lang="ar-SA" dirty="0">
                <a:latin typeface="Tahoma" panose="020B0604030504040204" pitchFamily="34" charset="0"/>
                <a:ea typeface="Tahoma" panose="020B0604030504040204" pitchFamily="34" charset="0"/>
                <a:cs typeface="Tahoma" panose="020B0604030504040204" pitchFamily="34" charset="0"/>
              </a:rPr>
              <a:t>ت</a:t>
            </a:r>
            <a:r>
              <a:rPr lang="ar-QA" dirty="0">
                <a:latin typeface="Tahoma" panose="020B0604030504040204" pitchFamily="34" charset="0"/>
                <a:ea typeface="Tahoma" panose="020B0604030504040204" pitchFamily="34" charset="0"/>
                <a:cs typeface="Tahoma" panose="020B0604030504040204" pitchFamily="34" charset="0"/>
              </a:rPr>
              <a:t>حسين تجربة خدمة العملاء للسوق المستهدف للوزارة</a:t>
            </a:r>
            <a:endParaRPr lang="en-US"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تقديم اسلوب تعامل ممنهج</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تخفيض عبء العمل عن طريق تحقيق الحلول بزيادة أكثر من 50% من الاتصال الاول</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توفير خدمة متواصلة 24/7</a:t>
            </a:r>
          </a:p>
          <a:p>
            <a:pPr>
              <a:buFont typeface="Wingdings" panose="05000000000000000000" pitchFamily="2" charset="2"/>
              <a:buChar char="Ø"/>
            </a:pPr>
            <a:r>
              <a:rPr lang="ar-QA" dirty="0">
                <a:latin typeface="Tahoma" panose="020B0604030504040204" pitchFamily="34" charset="0"/>
                <a:ea typeface="Tahoma" panose="020B0604030504040204" pitchFamily="34" charset="0"/>
                <a:cs typeface="Tahoma" panose="020B0604030504040204" pitchFamily="34" charset="0"/>
              </a:rPr>
              <a:t>توفير الوقاية الاستباقية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6" name="Subtitle 2"/>
          <p:cNvSpPr txBox="1">
            <a:spLocks/>
          </p:cNvSpPr>
          <p:nvPr/>
        </p:nvSpPr>
        <p:spPr bwMode="auto">
          <a:xfrm>
            <a:off x="6223356" y="4978042"/>
            <a:ext cx="26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a:buNone/>
            </a:pPr>
            <a:r>
              <a:rPr lang="ar-SA" sz="1800" dirty="0">
                <a:solidFill>
                  <a:srgbClr val="C00000"/>
                </a:solidFill>
                <a:latin typeface="Tahoma" panose="020B0604030504040204" pitchFamily="34" charset="0"/>
                <a:ea typeface="Tahoma" panose="020B0604030504040204" pitchFamily="34" charset="0"/>
                <a:cs typeface="Tahoma" panose="020B0604030504040204" pitchFamily="34" charset="0"/>
              </a:rPr>
              <a:t>النتائج المتحققة</a:t>
            </a:r>
            <a:endPar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5"/>
          <p:cNvSpPr>
            <a:spLocks noChangeArrowheads="1"/>
          </p:cNvSpPr>
          <p:nvPr/>
        </p:nvSpPr>
        <p:spPr bwMode="auto">
          <a:xfrm>
            <a:off x="322263" y="1564380"/>
            <a:ext cx="44947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720" bIns="0">
            <a:spAutoFit/>
          </a:bodyPr>
          <a:lstStyle>
            <a:lvl1pPr marL="117475" eaLnBrk="0" hangingPunct="0">
              <a:tabLst>
                <a:tab pos="24003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24003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24003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2400300" algn="l"/>
              </a:tabLst>
              <a:defRPr sz="2400">
                <a:solidFill>
                  <a:schemeClr val="tx1"/>
                </a:solidFill>
                <a:latin typeface="Arial" panose="020B0604020202020204" pitchFamily="34" charset="0"/>
                <a:ea typeface="MS PGothic" panose="020B0600070205080204" pitchFamily="34" charset="-128"/>
              </a:defRPr>
            </a:lvl9pPr>
          </a:lstStyle>
          <a:p>
            <a:pPr algn="r" rtl="1"/>
            <a:r>
              <a:rPr lang="ar-SA" sz="1800" dirty="0">
                <a:solidFill>
                  <a:schemeClr val="bg1"/>
                </a:solidFill>
                <a:latin typeface="Tahoma" panose="020B0604030504040204" pitchFamily="34" charset="0"/>
                <a:ea typeface="Tahoma" panose="020B0604030504040204" pitchFamily="34" charset="0"/>
                <a:cs typeface="Tahoma" panose="020B0604030504040204" pitchFamily="34" charset="0"/>
              </a:rPr>
              <a:t>دور معلوماتية</a:t>
            </a:r>
            <a:endParaRPr lang="ar-SY"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تقديم خدمات عالية الجودة للزبائن من خلال أفضل الخبرات البشرية وأحدث تكنولوجيا</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فهم وبناء قاعدة بيانات قوية لعدد من مجالات العمل التي يتم تنظيمها من قبل الوزارة</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بناء بيئة واضحة للعمل ونماذج الخدمات مدعومة بطبيعة عمل الوزارة. </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تقديم نظام إدارة للحوادث و التفاعل لمتابعة وإدارة القضايا التجارية</a:t>
            </a:r>
          </a:p>
          <a:p>
            <a:pPr marL="288925" indent="-171450" algn="r" rtl="1">
              <a:buFont typeface="Wingdings" panose="05000000000000000000" pitchFamily="2" charset="2"/>
              <a:buChar char="Ø"/>
            </a:pPr>
            <a:r>
              <a:rPr lang="ar-QA" sz="1200" dirty="0">
                <a:solidFill>
                  <a:schemeClr val="bg1"/>
                </a:solidFill>
                <a:latin typeface="Tahoma" panose="020B0604030504040204" pitchFamily="34" charset="0"/>
                <a:ea typeface="Tahoma" panose="020B0604030504040204" pitchFamily="34" charset="0"/>
                <a:cs typeface="Tahoma" panose="020B0604030504040204" pitchFamily="34" charset="0"/>
              </a:rPr>
              <a:t>تقديم خدمات عالية الجودة والتعداد لمركز الاتصال والتي يمكنها تغطية كافة التفاصيل المتعلقة بالخدمات المقدمة بصورة دورية </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8" name="Group 27"/>
          <p:cNvGrpSpPr/>
          <p:nvPr/>
        </p:nvGrpSpPr>
        <p:grpSpPr>
          <a:xfrm>
            <a:off x="0" y="5667789"/>
            <a:ext cx="2008094" cy="724376"/>
            <a:chOff x="7248678" y="5834392"/>
            <a:chExt cx="2008094" cy="724376"/>
          </a:xfrm>
          <a:effectLst>
            <a:outerShdw blurRad="63500" sx="102000" sy="102000" algn="ctr" rotWithShape="0">
              <a:prstClr val="black">
                <a:alpha val="40000"/>
              </a:prstClr>
            </a:outerShdw>
          </a:effectLst>
        </p:grpSpPr>
        <p:sp>
          <p:nvSpPr>
            <p:cNvPr id="29" name="Rectangle 28"/>
            <p:cNvSpPr/>
            <p:nvPr/>
          </p:nvSpPr>
          <p:spPr>
            <a:xfrm>
              <a:off x="7248678" y="6513049"/>
              <a:ext cx="1895322" cy="4571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7248678" y="5834392"/>
              <a:ext cx="2008094" cy="7243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pic>
        <p:nvPicPr>
          <p:cNvPr id="18" name="Picture 3" descr="ministry of justice222.ai"/>
          <p:cNvPicPr>
            <a:picLocks noChangeAspect="1"/>
          </p:cNvPicPr>
          <p:nvPr/>
        </p:nvPicPr>
        <p:blipFill>
          <a:blip r:embed="rId5" cstate="print">
            <a:extLst>
              <a:ext uri="{28A0092B-C50C-407E-A947-70E740481C1C}">
                <a14:useLocalDpi xmlns:a14="http://schemas.microsoft.com/office/drawing/2010/main" val="0"/>
              </a:ext>
            </a:extLst>
          </a:blip>
          <a:srcRect l="31860" t="17664" r="22171" b="19765"/>
          <a:stretch>
            <a:fillRect/>
          </a:stretch>
        </p:blipFill>
        <p:spPr bwMode="auto">
          <a:xfrm>
            <a:off x="980922" y="5703942"/>
            <a:ext cx="703596" cy="6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p:nvPr/>
        </p:nvGrpSpPr>
        <p:grpSpPr>
          <a:xfrm>
            <a:off x="322263" y="1"/>
            <a:ext cx="1429944" cy="991240"/>
            <a:chOff x="7086600" y="1"/>
            <a:chExt cx="1429944" cy="991240"/>
          </a:xfrm>
        </p:grpSpPr>
        <p:sp>
          <p:nvSpPr>
            <p:cNvPr id="33" name="Rectangle 32"/>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pic>
        <p:nvPicPr>
          <p:cNvPr id="35" name="Picture 1"/>
          <p:cNvPicPr>
            <a:picLocks noChangeAspect="1"/>
          </p:cNvPicPr>
          <p:nvPr/>
        </p:nvPicPr>
        <p:blipFill>
          <a:blip r:embed="rId7"/>
          <a:stretch>
            <a:fillRect/>
          </a:stretch>
        </p:blipFill>
        <p:spPr bwMode="auto">
          <a:xfrm>
            <a:off x="248646" y="5715341"/>
            <a:ext cx="609859" cy="61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7427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2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6" presetClass="emph" presetSubtype="0" decel="60000" fill="hold" nodeType="withEffect">
                                  <p:stCondLst>
                                    <p:cond delay="0"/>
                                  </p:stCondLst>
                                  <p:childTnLst>
                                    <p:animScale>
                                      <p:cBhvr>
                                        <p:cTn id="13" dur="2000" fill="hold"/>
                                        <p:tgtEl>
                                          <p:spTgt spid="15"/>
                                        </p:tgtEl>
                                      </p:cBhvr>
                                      <p:by x="110000" y="110000"/>
                                    </p:animScale>
                                  </p:childTnLst>
                                </p:cTn>
                              </p:par>
                              <p:par>
                                <p:cTn id="14" presetID="2" presetClass="entr" presetSubtype="8" decel="100000"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0-#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1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2" presetClass="entr" presetSubtype="8" decel="100000" fill="hold" grpId="0" nodeType="with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0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1+#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2" decel="100000" fill="hold" grpId="0" nodeType="withEffect">
                                  <p:stCondLst>
                                    <p:cond delay="20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4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nodeType="withEffect">
                                  <p:stCondLst>
                                    <p:cond delay="100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6" grpId="0" animBg="1"/>
      <p:bldP spid="21" grpId="0"/>
      <p:bldP spid="22" grpId="0"/>
      <p:bldP spid="24" grpId="0"/>
      <p:bldP spid="25" grpId="0"/>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
            <a:ext cx="9144000" cy="6858001"/>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55" y="-361603"/>
            <a:ext cx="9536108" cy="7581207"/>
          </a:xfrm>
          <a:prstGeom prst="rect">
            <a:avLst/>
          </a:prstGeom>
        </p:spPr>
      </p:pic>
      <p:sp>
        <p:nvSpPr>
          <p:cNvPr id="11" name="Rectangle 10"/>
          <p:cNvSpPr/>
          <p:nvPr/>
        </p:nvSpPr>
        <p:spPr>
          <a:xfrm>
            <a:off x="0" y="0"/>
            <a:ext cx="9144000" cy="6858000"/>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5803874" y="209694"/>
            <a:ext cx="3113096" cy="646331"/>
          </a:xfrm>
          <a:prstGeom prst="rect">
            <a:avLst/>
          </a:prstGeom>
        </p:spPr>
        <p:txBody>
          <a:bodyPr wrap="square">
            <a:spAutoFit/>
          </a:bodyPr>
          <a:lstStyle>
            <a:defPPr>
              <a:defRPr lang="en-US"/>
            </a:defPPr>
            <a:lvl1pPr algn="r" rtl="1">
              <a:defRPr sz="3600" b="1">
                <a:solidFill>
                  <a:prstClr val="white"/>
                </a:solidFill>
                <a:latin typeface="GE SS Two Light" pitchFamily="18" charset="-78"/>
                <a:ea typeface="GE SS Two Light" pitchFamily="18" charset="-78"/>
                <a:cs typeface="GE SS Two Light" pitchFamily="18" charset="-78"/>
              </a:defRPr>
            </a:lvl1pPr>
          </a:lstStyle>
          <a:p>
            <a:r>
              <a:rPr lang="ar-SY" dirty="0">
                <a:latin typeface="Tahoma" panose="020B0604030504040204" pitchFamily="34" charset="0"/>
                <a:ea typeface="Tahoma" panose="020B0604030504040204" pitchFamily="34" charset="0"/>
                <a:cs typeface="Tahoma" panose="020B0604030504040204" pitchFamily="34" charset="0"/>
              </a:rPr>
              <a:t>أعضاء الإدارة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3355458" y="2090042"/>
            <a:ext cx="2468946" cy="461665"/>
          </a:xfrm>
          <a:prstGeom prst="rect">
            <a:avLst/>
          </a:prstGeom>
          <a:noFill/>
        </p:spPr>
        <p:txBody>
          <a:bodyPr wrap="none" rtlCol="0">
            <a:spAutoFit/>
          </a:bodyPr>
          <a:lstStyle>
            <a:defPPr>
              <a:defRPr lang="en-US"/>
            </a:defPPr>
            <a:lvl1pPr>
              <a:defRPr sz="1100">
                <a:solidFill>
                  <a:schemeClr val="bg1"/>
                </a:solidFill>
              </a:defRPr>
            </a:lvl1pPr>
          </a:lstStyle>
          <a:p>
            <a:pPr algn="ctr" rtl="1"/>
            <a:r>
              <a:rPr lang="ar-QA" sz="1200" b="1" dirty="0">
                <a:latin typeface="Tahoma" panose="020B0604030504040204" pitchFamily="34" charset="0"/>
                <a:ea typeface="Tahoma" panose="020B0604030504040204" pitchFamily="34" charset="0"/>
                <a:cs typeface="Tahoma" panose="020B0604030504040204" pitchFamily="34" charset="0"/>
              </a:rPr>
              <a:t>يوسف النعمة </a:t>
            </a:r>
            <a:endParaRPr lang="en-US" sz="1200" b="1" dirty="0">
              <a:latin typeface="Tahoma" panose="020B0604030504040204" pitchFamily="34" charset="0"/>
              <a:ea typeface="Tahoma" panose="020B0604030504040204" pitchFamily="34" charset="0"/>
              <a:cs typeface="Tahoma" panose="020B0604030504040204" pitchFamily="34" charset="0"/>
            </a:endParaRPr>
          </a:p>
          <a:p>
            <a:pPr algn="ctr" rtl="1"/>
            <a:r>
              <a:rPr lang="ar-QA" sz="1200" dirty="0">
                <a:latin typeface="Tahoma" panose="020B0604030504040204" pitchFamily="34" charset="0"/>
                <a:ea typeface="Tahoma" panose="020B0604030504040204" pitchFamily="34" charset="0"/>
                <a:cs typeface="Tahoma" panose="020B0604030504040204" pitchFamily="34" charset="0"/>
              </a:rPr>
              <a:t>المدير التنفيذي / عضو مجلس الإدارة</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2" name="Oval 1"/>
          <p:cNvSpPr/>
          <p:nvPr/>
        </p:nvSpPr>
        <p:spPr>
          <a:xfrm>
            <a:off x="4009073" y="895518"/>
            <a:ext cx="1188720" cy="1188720"/>
          </a:xfrm>
          <a:prstGeom prst="ellipse">
            <a:avLst/>
          </a:prstGeom>
          <a:blipFill dpi="0" rotWithShape="1">
            <a:blip r:embed="rId3" cstate="email">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l="-49865" t="-13889" r="-7480" b="-125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6568583" y="3904164"/>
            <a:ext cx="2132836" cy="646331"/>
          </a:xfrm>
          <a:prstGeom prst="rect">
            <a:avLst/>
          </a:prstGeom>
          <a:noFill/>
        </p:spPr>
        <p:txBody>
          <a:bodyPr wrap="squar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QA" b="1" dirty="0">
                <a:latin typeface="Tahoma" panose="020B0604030504040204" pitchFamily="34" charset="0"/>
                <a:ea typeface="Tahoma" panose="020B0604030504040204" pitchFamily="34" charset="0"/>
                <a:cs typeface="Tahoma" panose="020B0604030504040204" pitchFamily="34" charset="0"/>
              </a:rPr>
              <a:t>فاضل النجار </a:t>
            </a:r>
            <a:endParaRPr lang="en-US" b="1"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الرئيس المالي ورئيس الموارد البشرية بالإنابة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9" name="Oval 28"/>
          <p:cNvSpPr/>
          <p:nvPr/>
        </p:nvSpPr>
        <p:spPr>
          <a:xfrm>
            <a:off x="7045759" y="2706001"/>
            <a:ext cx="1188720" cy="1188720"/>
          </a:xfrm>
          <a:prstGeom prst="ellipse">
            <a:avLst/>
          </a:prstGeom>
          <a:blipFill dpi="0" rotWithShape="1">
            <a:blip r:embed="rId5">
              <a:extLst>
                <a:ext uri="{28A0092B-C50C-407E-A947-70E740481C1C}">
                  <a14:useLocalDpi xmlns:a14="http://schemas.microsoft.com/office/drawing/2010/main" val="0"/>
                </a:ext>
              </a:extLst>
            </a:blip>
            <a:srcRect/>
            <a:stretch>
              <a:fillRect l="-1039" t="-5629" r="-6567" b="-253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4486608" y="3904164"/>
            <a:ext cx="2165414" cy="646331"/>
          </a:xfrm>
          <a:prstGeom prst="rect">
            <a:avLst/>
          </a:prstGeom>
          <a:noFill/>
        </p:spPr>
        <p:txBody>
          <a:bodyPr wrap="squar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محمد علي العمادي</a:t>
            </a:r>
            <a:endParaRPr lang="en-US" b="1" dirty="0">
              <a:latin typeface="Tahoma" panose="020B0604030504040204" pitchFamily="34" charset="0"/>
              <a:ea typeface="Tahoma" panose="020B0604030504040204" pitchFamily="34" charset="0"/>
              <a:cs typeface="Tahoma" panose="020B0604030504040204" pitchFamily="34" charset="0"/>
            </a:endParaRPr>
          </a:p>
          <a:p>
            <a:r>
              <a:rPr lang="ar-QA" dirty="0">
                <a:latin typeface="Tahoma" panose="020B0604030504040204" pitchFamily="34" charset="0"/>
                <a:ea typeface="Tahoma" panose="020B0604030504040204" pitchFamily="34" charset="0"/>
                <a:cs typeface="Tahoma" panose="020B0604030504040204" pitchFamily="34" charset="0"/>
              </a:rPr>
              <a:t>رئيس العمليات التنفيذي</a:t>
            </a:r>
          </a:p>
          <a:p>
            <a:r>
              <a:rPr lang="ar-QA" dirty="0">
                <a:latin typeface="Tahoma" panose="020B0604030504040204" pitchFamily="34" charset="0"/>
                <a:ea typeface="Tahoma" panose="020B0604030504040204" pitchFamily="34" charset="0"/>
                <a:cs typeface="Tahoma" panose="020B0604030504040204" pitchFamily="34" charset="0"/>
              </a:rPr>
              <a:t>الحكومة الالكترونية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0" name="Oval 29"/>
          <p:cNvSpPr/>
          <p:nvPr/>
        </p:nvSpPr>
        <p:spPr>
          <a:xfrm>
            <a:off x="4987657" y="2706001"/>
            <a:ext cx="1188720" cy="1188720"/>
          </a:xfrm>
          <a:prstGeom prst="ellipse">
            <a:avLst/>
          </a:prstGeom>
          <a:blipFill dpi="0" rotWithShape="1">
            <a:blip r:embed="rId6">
              <a:grayscl/>
              <a:extLst>
                <a:ext uri="{28A0092B-C50C-407E-A947-70E740481C1C}">
                  <a14:useLocalDpi xmlns:a14="http://schemas.microsoft.com/office/drawing/2010/main" val="0"/>
                </a:ext>
              </a:extLst>
            </a:blip>
            <a:srcRect/>
            <a:stretch>
              <a:fillRect r="-13485" b="-364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8" name="TextBox 37"/>
          <p:cNvSpPr txBox="1"/>
          <p:nvPr/>
        </p:nvSpPr>
        <p:spPr>
          <a:xfrm>
            <a:off x="2715477" y="3904164"/>
            <a:ext cx="1588897" cy="461665"/>
          </a:xfrm>
          <a:prstGeom prst="rect">
            <a:avLst/>
          </a:prstGeom>
          <a:noFill/>
        </p:spPr>
        <p:txBody>
          <a:bodyPr wrap="non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جاسم الخنجي</a:t>
            </a:r>
            <a:endParaRPr lang="en-US" b="1"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مدير</a:t>
            </a:r>
            <a:r>
              <a:rPr lang="ar-QA" dirty="0">
                <a:latin typeface="Tahoma" panose="020B0604030504040204" pitchFamily="34" charset="0"/>
                <a:ea typeface="Tahoma" panose="020B0604030504040204" pitchFamily="34" charset="0"/>
                <a:cs typeface="Tahoma" panose="020B0604030504040204" pitchFamily="34" charset="0"/>
              </a:rPr>
              <a:t> إدارة</a:t>
            </a:r>
            <a:r>
              <a:rPr lang="ar-SA" dirty="0">
                <a:latin typeface="Tahoma" panose="020B0604030504040204" pitchFamily="34" charset="0"/>
                <a:ea typeface="Tahoma" panose="020B0604030504040204" pitchFamily="34" charset="0"/>
                <a:cs typeface="Tahoma" panose="020B0604030504040204" pitchFamily="34" charset="0"/>
              </a:rPr>
              <a:t> مركز الاتصال</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2929556" y="2706001"/>
            <a:ext cx="1188720" cy="1188720"/>
          </a:xfrm>
          <a:prstGeom prst="ellipse">
            <a:avLst/>
          </a:prstGeom>
          <a:blipFill dpi="0" rotWithShape="1">
            <a:blip r:embed="rId7" cstate="email">
              <a:grayscl/>
              <a:extLst>
                <a:ext uri="{28A0092B-C50C-407E-A947-70E740481C1C}">
                  <a14:useLocalDpi xmlns:a14="http://schemas.microsoft.com/office/drawing/2010/main" val="0"/>
                </a:ext>
              </a:extLst>
            </a:blip>
            <a:srcRect/>
            <a:stretch>
              <a:fillRect l="-917" t="-13135" r="-4691" b="-133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447748" y="3904164"/>
            <a:ext cx="2036135" cy="461665"/>
          </a:xfrm>
          <a:prstGeom prst="rect">
            <a:avLst/>
          </a:prstGeom>
          <a:noFill/>
        </p:spPr>
        <p:txBody>
          <a:bodyPr wrap="non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خليفة حمد المناعي</a:t>
            </a:r>
            <a:endParaRPr lang="en-US" b="1"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مدير إدارة التسويق والاتصالات</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2" name="Oval 31"/>
          <p:cNvSpPr/>
          <p:nvPr/>
        </p:nvSpPr>
        <p:spPr>
          <a:xfrm>
            <a:off x="871455" y="2706001"/>
            <a:ext cx="1188720" cy="1188720"/>
          </a:xfrm>
          <a:prstGeom prst="ellipse">
            <a:avLst/>
          </a:prstGeom>
          <a:blipFill dpi="0" rotWithShape="1">
            <a:blip r:embed="rId8">
              <a:grayscl/>
              <a:extLst>
                <a:ext uri="{28A0092B-C50C-407E-A947-70E740481C1C}">
                  <a14:useLocalDpi xmlns:a14="http://schemas.microsoft.com/office/drawing/2010/main" val="0"/>
                </a:ext>
              </a:extLst>
            </a:blip>
            <a:srcRect/>
            <a:stretch>
              <a:fillRect l="-2003" t="-5625" r="-14068" b="-28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9" name="Group 8"/>
          <p:cNvGrpSpPr/>
          <p:nvPr/>
        </p:nvGrpSpPr>
        <p:grpSpPr>
          <a:xfrm>
            <a:off x="5374472" y="4899502"/>
            <a:ext cx="1489510" cy="1728842"/>
            <a:chOff x="5595088" y="4816776"/>
            <a:chExt cx="1489510" cy="1728842"/>
          </a:xfrm>
        </p:grpSpPr>
        <p:sp>
          <p:nvSpPr>
            <p:cNvPr id="24" name="TextBox 23"/>
            <p:cNvSpPr txBox="1"/>
            <p:nvPr/>
          </p:nvSpPr>
          <p:spPr>
            <a:xfrm>
              <a:off x="5595088" y="6083953"/>
              <a:ext cx="1489510" cy="461665"/>
            </a:xfrm>
            <a:prstGeom prst="rect">
              <a:avLst/>
            </a:prstGeom>
            <a:noFill/>
          </p:spPr>
          <p:txBody>
            <a:bodyPr wrap="non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أيمن الفاتح يوسف</a:t>
              </a:r>
              <a:endParaRPr lang="en-US" b="1"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المستشار القانوني</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4" name="Oval 33"/>
            <p:cNvSpPr/>
            <p:nvPr/>
          </p:nvSpPr>
          <p:spPr>
            <a:xfrm>
              <a:off x="5745483" y="4816776"/>
              <a:ext cx="1188720" cy="1188720"/>
            </a:xfrm>
            <a:prstGeom prst="ellipse">
              <a:avLst/>
            </a:prstGeom>
            <a:blipFill dpi="0" rotWithShape="1">
              <a:blip r:embed="rId9" cstate="email">
                <a:grayscl/>
                <a:extLst>
                  <a:ext uri="{28A0092B-C50C-407E-A947-70E740481C1C}">
                    <a14:useLocalDpi xmlns:a14="http://schemas.microsoft.com/office/drawing/2010/main" val="0"/>
                  </a:ext>
                </a:extLst>
              </a:blip>
              <a:srcRect/>
              <a:stretch>
                <a:fillRect l="-4396" t="-1284" r="-8120" b="-232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grpSp>
        <p:nvGrpSpPr>
          <p:cNvPr id="12" name="Group 11"/>
          <p:cNvGrpSpPr/>
          <p:nvPr/>
        </p:nvGrpSpPr>
        <p:grpSpPr>
          <a:xfrm>
            <a:off x="3447716" y="4934382"/>
            <a:ext cx="1872629" cy="1728842"/>
            <a:chOff x="7026756" y="4816776"/>
            <a:chExt cx="1872629" cy="1728842"/>
          </a:xfrm>
        </p:grpSpPr>
        <p:sp>
          <p:nvSpPr>
            <p:cNvPr id="25" name="TextBox 24"/>
            <p:cNvSpPr txBox="1"/>
            <p:nvPr/>
          </p:nvSpPr>
          <p:spPr>
            <a:xfrm>
              <a:off x="7026756" y="6083953"/>
              <a:ext cx="1872629" cy="461665"/>
            </a:xfrm>
            <a:prstGeom prst="rect">
              <a:avLst/>
            </a:prstGeom>
            <a:noFill/>
          </p:spPr>
          <p:txBody>
            <a:bodyPr wrap="non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بسام فضل</a:t>
              </a:r>
              <a:endParaRPr lang="en-US" b="1"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مدير ادارة الخدمات المهنية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3" name="Oval 42"/>
            <p:cNvSpPr/>
            <p:nvPr/>
          </p:nvSpPr>
          <p:spPr>
            <a:xfrm>
              <a:off x="7397228" y="4816776"/>
              <a:ext cx="1188720" cy="1188720"/>
            </a:xfrm>
            <a:prstGeom prst="ellipse">
              <a:avLst/>
            </a:prstGeom>
            <a:blipFill dpi="0" rotWithShape="1">
              <a:blip r:embed="rId10" cstate="email">
                <a:grayscl/>
                <a:extLst>
                  <a:ext uri="{28A0092B-C50C-407E-A947-70E740481C1C}">
                    <a14:useLocalDpi xmlns:a14="http://schemas.microsoft.com/office/drawing/2010/main" val="0"/>
                  </a:ext>
                </a:extLst>
              </a:blip>
              <a:srcRect/>
              <a:stretch>
                <a:fillRect l="-3607" t="-11859" r="-3528" b="-50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oup 5"/>
          <p:cNvGrpSpPr/>
          <p:nvPr/>
        </p:nvGrpSpPr>
        <p:grpSpPr>
          <a:xfrm>
            <a:off x="1985754" y="4934382"/>
            <a:ext cx="1327608" cy="1728842"/>
            <a:chOff x="2265899" y="4816776"/>
            <a:chExt cx="1327608" cy="1728842"/>
          </a:xfrm>
        </p:grpSpPr>
        <p:sp>
          <p:nvSpPr>
            <p:cNvPr id="26" name="TextBox 25"/>
            <p:cNvSpPr txBox="1"/>
            <p:nvPr/>
          </p:nvSpPr>
          <p:spPr>
            <a:xfrm>
              <a:off x="2265899" y="6083953"/>
              <a:ext cx="1327608" cy="461665"/>
            </a:xfrm>
            <a:prstGeom prst="rect">
              <a:avLst/>
            </a:prstGeom>
            <a:noFill/>
          </p:spPr>
          <p:txBody>
            <a:bodyPr wrap="non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تريڤر كادي</a:t>
              </a:r>
              <a:endParaRPr lang="en-US" b="1"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مدير تطوير الأعمال</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4" name="Oval 43"/>
            <p:cNvSpPr/>
            <p:nvPr/>
          </p:nvSpPr>
          <p:spPr>
            <a:xfrm>
              <a:off x="2329697" y="4816776"/>
              <a:ext cx="1188720" cy="1188720"/>
            </a:xfrm>
            <a:prstGeom prst="ellipse">
              <a:avLst/>
            </a:prstGeom>
            <a:blipFill dpi="0" rotWithShape="1">
              <a:blip r:embed="rId11" cstate="email">
                <a:grayscl/>
                <a:extLst>
                  <a:ext uri="{28A0092B-C50C-407E-A947-70E740481C1C}">
                    <a14:useLocalDpi xmlns:a14="http://schemas.microsoft.com/office/drawing/2010/main" val="0"/>
                  </a:ext>
                </a:extLst>
              </a:blip>
              <a:srcRect/>
              <a:stretch>
                <a:fillRect l="-2431" t="-961" r="-2174" b="-148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oup 7"/>
          <p:cNvGrpSpPr/>
          <p:nvPr/>
        </p:nvGrpSpPr>
        <p:grpSpPr>
          <a:xfrm>
            <a:off x="311076" y="4899502"/>
            <a:ext cx="1386918" cy="1716115"/>
            <a:chOff x="3936026" y="4829503"/>
            <a:chExt cx="1386918" cy="1716115"/>
          </a:xfrm>
        </p:grpSpPr>
        <p:sp>
          <p:nvSpPr>
            <p:cNvPr id="27" name="TextBox 26"/>
            <p:cNvSpPr txBox="1"/>
            <p:nvPr/>
          </p:nvSpPr>
          <p:spPr>
            <a:xfrm>
              <a:off x="3936026" y="6083953"/>
              <a:ext cx="1386918" cy="461665"/>
            </a:xfrm>
            <a:prstGeom prst="rect">
              <a:avLst/>
            </a:prstGeom>
            <a:noFill/>
          </p:spPr>
          <p:txBody>
            <a:bodyPr wrap="non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حاتم الديب</a:t>
              </a:r>
              <a:endParaRPr lang="en-US" b="1"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مدير إدارة المبيعات</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Hatem Al-Deeb.JPG"/>
            <p:cNvPicPr>
              <a:picLocks noChangeAspect="1"/>
            </p:cNvPicPr>
            <p:nvPr/>
          </p:nvPicPr>
          <p:blipFill rotWithShape="1">
            <a:blip r:embed="rId12" cstate="email">
              <a:grayscl/>
              <a:extLst>
                <a:ext uri="{BEBA8EAE-BF5A-486C-A8C5-ECC9F3942E4B}">
                  <a14:imgProps xmlns:a14="http://schemas.microsoft.com/office/drawing/2010/main">
                    <a14:imgLayer r:embed="rId13">
                      <a14:imgEffect>
                        <a14:colorTemperature colorTemp="4700"/>
                      </a14:imgEffect>
                      <a14:imgEffect>
                        <a14:saturation sat="0"/>
                      </a14:imgEffect>
                    </a14:imgLayer>
                  </a14:imgProps>
                </a:ext>
                <a:ext uri="{28A0092B-C50C-407E-A947-70E740481C1C}">
                  <a14:useLocalDpi xmlns:a14="http://schemas.microsoft.com/office/drawing/2010/main" val="0"/>
                </a:ext>
              </a:extLst>
            </a:blip>
            <a:srcRect l="2338" t="11268" r="1594" b="13356"/>
            <a:stretch/>
          </p:blipFill>
          <p:spPr>
            <a:xfrm>
              <a:off x="4085766" y="4829503"/>
              <a:ext cx="1160485" cy="1175993"/>
            </a:xfrm>
            <a:prstGeom prst="ellipse">
              <a:avLst/>
            </a:prstGeom>
            <a:blipFill dpi="0" rotWithShape="1">
              <a:blip r:embed="rId14" cstate="email">
                <a:grayscl/>
                <a:extLst>
                  <a:ext uri="{28A0092B-C50C-407E-A947-70E740481C1C}">
                    <a14:useLocalDpi xmlns:a14="http://schemas.microsoft.com/office/drawing/2010/main" val="0"/>
                  </a:ext>
                </a:extLst>
              </a:blip>
              <a:srcRect/>
              <a:stretch>
                <a:fillRect l="-4396" t="-1284" r="-8120" b="-23245"/>
              </a:stretch>
            </a:blipFill>
            <a:ln>
              <a:noFill/>
            </a:ln>
          </p:spPr>
        </p:pic>
      </p:grpSp>
      <p:grpSp>
        <p:nvGrpSpPr>
          <p:cNvPr id="5" name="Group 4"/>
          <p:cNvGrpSpPr/>
          <p:nvPr/>
        </p:nvGrpSpPr>
        <p:grpSpPr>
          <a:xfrm>
            <a:off x="7084598" y="4899502"/>
            <a:ext cx="1721946" cy="1728842"/>
            <a:chOff x="333796" y="4816776"/>
            <a:chExt cx="1721946" cy="1728842"/>
          </a:xfrm>
        </p:grpSpPr>
        <p:sp>
          <p:nvSpPr>
            <p:cNvPr id="28" name="TextBox 27"/>
            <p:cNvSpPr txBox="1"/>
            <p:nvPr/>
          </p:nvSpPr>
          <p:spPr>
            <a:xfrm>
              <a:off x="333796" y="6083953"/>
              <a:ext cx="1721946" cy="461665"/>
            </a:xfrm>
            <a:prstGeom prst="rect">
              <a:avLst/>
            </a:prstGeom>
            <a:noFill/>
          </p:spPr>
          <p:txBody>
            <a:bodyPr wrap="none" rtlCol="0">
              <a:spAutoFit/>
            </a:bodyPr>
            <a:lstStyle>
              <a:defPPr>
                <a:defRPr lang="en-US"/>
              </a:defPPr>
              <a:lvl1pPr algn="ctr" rtl="1">
                <a:defRPr sz="1200">
                  <a:solidFill>
                    <a:schemeClr val="bg1"/>
                  </a:solidFill>
                  <a:latin typeface="GE SS Text Medium" pitchFamily="18" charset="-78"/>
                  <a:ea typeface="GE SS Text Medium" pitchFamily="18" charset="-78"/>
                  <a:cs typeface="GE SS Text Medium"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جيري مكارثي</a:t>
              </a:r>
              <a:endParaRPr lang="en-US" b="1" dirty="0">
                <a:latin typeface="Tahoma" panose="020B0604030504040204" pitchFamily="34" charset="0"/>
                <a:ea typeface="Tahoma" panose="020B0604030504040204" pitchFamily="34" charset="0"/>
                <a:cs typeface="Tahoma" panose="020B0604030504040204" pitchFamily="34" charset="0"/>
              </a:endParaRPr>
            </a:p>
            <a:p>
              <a:r>
                <a:rPr lang="ar-SA" dirty="0">
                  <a:latin typeface="Tahoma" panose="020B0604030504040204" pitchFamily="34" charset="0"/>
                  <a:ea typeface="Tahoma" panose="020B0604030504040204" pitchFamily="34" charset="0"/>
                  <a:cs typeface="Tahoma" panose="020B0604030504040204" pitchFamily="34" charset="0"/>
                </a:rPr>
                <a:t>مدير إدارة الرعاية الصحية</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0" name="Oval 39"/>
            <p:cNvSpPr/>
            <p:nvPr/>
          </p:nvSpPr>
          <p:spPr>
            <a:xfrm>
              <a:off x="621804" y="4816776"/>
              <a:ext cx="1188720" cy="1188720"/>
            </a:xfrm>
            <a:prstGeom prst="ellipse">
              <a:avLst/>
            </a:prstGeom>
            <a:blipFill dpi="0" rotWithShape="1">
              <a:blip r:embed="rId15">
                <a:grayscl/>
                <a:extLst>
                  <a:ext uri="{28A0092B-C50C-407E-A947-70E740481C1C}">
                    <a14:useLocalDpi xmlns:a14="http://schemas.microsoft.com/office/drawing/2010/main" val="0"/>
                  </a:ext>
                </a:extLst>
              </a:blip>
              <a:srcRect/>
              <a:stretch>
                <a:fillRect l="-29023" t="-2100" r="-14492" b="-414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grpSp>
        <p:nvGrpSpPr>
          <p:cNvPr id="41" name="Group 40"/>
          <p:cNvGrpSpPr/>
          <p:nvPr/>
        </p:nvGrpSpPr>
        <p:grpSpPr>
          <a:xfrm>
            <a:off x="322263" y="1"/>
            <a:ext cx="1429944" cy="991240"/>
            <a:chOff x="7086600" y="1"/>
            <a:chExt cx="1429944" cy="991240"/>
          </a:xfrm>
        </p:grpSpPr>
        <p:sp>
          <p:nvSpPr>
            <p:cNvPr id="42" name="Rectangle 41"/>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4140048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6" presetClass="emph" presetSubtype="0" decel="80000" fill="hold" nodeType="withEffect">
                                  <p:stCondLst>
                                    <p:cond delay="750"/>
                                  </p:stCondLst>
                                  <p:childTnLst>
                                    <p:animScale>
                                      <p:cBhvr>
                                        <p:cTn id="21" dur="1350" fill="hold"/>
                                        <p:tgtEl>
                                          <p:spTgt spid="10"/>
                                        </p:tgtEl>
                                      </p:cBhvr>
                                      <p:by x="110000" y="110000"/>
                                    </p:animScale>
                                  </p:childTnLst>
                                </p:cTn>
                              </p:par>
                            </p:childTnLst>
                          </p:cTn>
                        </p:par>
                        <p:par>
                          <p:cTn id="22" fill="hold">
                            <p:stCondLst>
                              <p:cond delay="21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par>
                          <p:cTn id="29" fill="hold">
                            <p:stCondLst>
                              <p:cond delay="2600"/>
                            </p:stCondLst>
                            <p:childTnLst>
                              <p:par>
                                <p:cTn id="30" presetID="10"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20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40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grpId="0" nodeType="withEffect">
                                  <p:stCondLst>
                                    <p:cond delay="60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60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90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90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nodeType="withEffect">
                                  <p:stCondLst>
                                    <p:cond delay="110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10" presetClass="entr" presetSubtype="0" fill="hold" nodeType="withEffect">
                                  <p:stCondLst>
                                    <p:cond delay="13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nodeType="withEffect">
                                  <p:stCondLst>
                                    <p:cond delay="15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ntr" presetSubtype="0" fill="hold" nodeType="withEffect">
                                  <p:stCondLst>
                                    <p:cond delay="170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nodeType="withEffect">
                                  <p:stCondLst>
                                    <p:cond delay="190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4" grpId="0"/>
      <p:bldP spid="39" grpId="0"/>
      <p:bldP spid="2" grpId="0" animBg="1"/>
      <p:bldP spid="35" grpId="0"/>
      <p:bldP spid="29" grpId="0" animBg="1"/>
      <p:bldP spid="36" grpId="0"/>
      <p:bldP spid="30" grpId="0" animBg="1"/>
      <p:bldP spid="38" grpId="0"/>
      <p:bldP spid="31" grpId="0" animBg="1"/>
      <p:bldP spid="37" grpId="0"/>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3388"/>
            <a:ext cx="10507188" cy="7004792"/>
          </a:xfrm>
          <a:prstGeom prst="rect">
            <a:avLst/>
          </a:prstGeom>
          <a:ln>
            <a:noFill/>
          </a:ln>
        </p:spPr>
      </p:pic>
      <p:sp>
        <p:nvSpPr>
          <p:cNvPr id="5" name="Rectangle 4"/>
          <p:cNvSpPr/>
          <p:nvPr/>
        </p:nvSpPr>
        <p:spPr>
          <a:xfrm>
            <a:off x="-10886" y="0"/>
            <a:ext cx="9231086" cy="6858000"/>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7411794" y="1131227"/>
            <a:ext cx="1577676" cy="646331"/>
          </a:xfrm>
          <a:prstGeom prst="rect">
            <a:avLst/>
          </a:prstGeom>
          <a:noFill/>
        </p:spPr>
        <p:txBody>
          <a:bodyPr wrap="non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رؤيتنــا</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545855" y="1749720"/>
            <a:ext cx="4443615" cy="307777"/>
          </a:xfrm>
          <a:prstGeom prst="rect">
            <a:avLst/>
          </a:prstGeom>
          <a:noFill/>
        </p:spPr>
        <p:txBody>
          <a:bodyPr wrap="square" rtlCol="0">
            <a:spAutoFit/>
          </a:bodyPr>
          <a:lstStyle>
            <a:defPPr>
              <a:defRPr lang="en-US"/>
            </a:defPPr>
            <a:lvl1pPr>
              <a:defRPr sz="1600">
                <a:solidFill>
                  <a:schemeClr val="bg1"/>
                </a:solidFill>
                <a:latin typeface="Corbel" pitchFamily="34" charset="0"/>
                <a:ea typeface="MS PGothic" panose="020B0600070205080204" pitchFamily="34" charset="-128"/>
              </a:defRPr>
            </a:lvl1pPr>
          </a:lstStyle>
          <a:p>
            <a:pPr algn="r" rtl="1"/>
            <a:r>
              <a:rPr lang="ar-SA" sz="1400" dirty="0">
                <a:latin typeface="Tahoma" panose="020B0604030504040204" pitchFamily="34" charset="0"/>
                <a:ea typeface="Tahoma" panose="020B0604030504040204" pitchFamily="34" charset="0"/>
                <a:cs typeface="Tahoma" panose="020B0604030504040204" pitchFamily="34" charset="0"/>
              </a:rPr>
              <a:t>تمكين القطاع الحكومي وقطاع الأعمال لتحقيق التميُّز</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7177756" y="2453704"/>
            <a:ext cx="1811714" cy="646331"/>
          </a:xfrm>
          <a:prstGeom prst="rect">
            <a:avLst/>
          </a:prstGeom>
          <a:noFill/>
        </p:spPr>
        <p:txBody>
          <a:bodyPr wrap="non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مهمتنــا</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3589177" y="3076529"/>
            <a:ext cx="5400294" cy="1323439"/>
          </a:xfrm>
          <a:prstGeom prst="rect">
            <a:avLst/>
          </a:prstGeom>
          <a:noFill/>
        </p:spPr>
        <p:txBody>
          <a:bodyPr wrap="square" rtlCol="0">
            <a:spAutoFit/>
          </a:bodyPr>
          <a:lstStyle>
            <a:defPPr>
              <a:defRPr lang="en-US"/>
            </a:defPPr>
            <a:lvl1pPr algn="r" rtl="1">
              <a:defRPr sz="1400">
                <a:solidFill>
                  <a:schemeClr val="bg1"/>
                </a:solidFill>
                <a:latin typeface="GE SS Text Medium" pitchFamily="18" charset="-78"/>
                <a:ea typeface="GE SS Text Medium" pitchFamily="18" charset="-78"/>
                <a:cs typeface="GE SS Text Medium" pitchFamily="18" charset="-78"/>
              </a:defRPr>
            </a:lvl1pPr>
          </a:lstStyle>
          <a:p>
            <a:r>
              <a:rPr lang="ar-SA" sz="1600" dirty="0">
                <a:latin typeface="Microsoft Sans Serif" panose="020B0604020202020204" pitchFamily="34" charset="0"/>
                <a:ea typeface="Tahoma" panose="020B0604030504040204" pitchFamily="34" charset="0"/>
                <a:cs typeface="Microsoft Sans Serif" panose="020B0604020202020204" pitchFamily="34" charset="0"/>
              </a:rPr>
              <a:t>تقديم حلول وخدمات مبتكرة في مجال تكنولوجيا المعلومات والتي تُمكن بدورها القطاعين الحكومي وقطاع الأعمال من خدمة عملائهما بفعالية أكبر. </a:t>
            </a:r>
            <a:endParaRPr lang="en-US" sz="1600" dirty="0">
              <a:latin typeface="Microsoft Sans Serif" panose="020B0604020202020204" pitchFamily="34" charset="0"/>
              <a:ea typeface="Tahoma" panose="020B0604030504040204" pitchFamily="34" charset="0"/>
              <a:cs typeface="Microsoft Sans Serif" panose="020B0604020202020204" pitchFamily="34" charset="0"/>
            </a:endParaRPr>
          </a:p>
          <a:p>
            <a:endParaRPr lang="en-US" sz="1600" dirty="0">
              <a:latin typeface="Microsoft Sans Serif" panose="020B0604020202020204" pitchFamily="34" charset="0"/>
              <a:ea typeface="Tahoma" panose="020B0604030504040204" pitchFamily="34" charset="0"/>
              <a:cs typeface="Microsoft Sans Serif" panose="020B0604020202020204" pitchFamily="34" charset="0"/>
            </a:endParaRPr>
          </a:p>
          <a:p>
            <a:r>
              <a:rPr lang="ar-SA" sz="1600" dirty="0">
                <a:latin typeface="Microsoft Sans Serif" panose="020B0604020202020204" pitchFamily="34" charset="0"/>
                <a:ea typeface="Tahoma" panose="020B0604030504040204" pitchFamily="34" charset="0"/>
                <a:cs typeface="Microsoft Sans Serif" panose="020B0604020202020204" pitchFamily="34" charset="0"/>
              </a:rPr>
              <a:t>كما أننا ملتزمون باستخدام أكبر الإمكانيات والإستفادة من أفضل الخبرات والممارسات للمساهمة في دعم رؤية قطر الوطنية لبناء مجتمع معلوماتي متطور.</a:t>
            </a:r>
            <a:endParaRPr lang="en-US" sz="1600" dirty="0">
              <a:latin typeface="Microsoft Sans Serif" panose="020B0604020202020204" pitchFamily="34" charset="0"/>
              <a:ea typeface="Tahoma" panose="020B0604030504040204" pitchFamily="34" charset="0"/>
              <a:cs typeface="Microsoft Sans Serif" panose="020B0604020202020204" pitchFamily="34" charset="0"/>
            </a:endParaRPr>
          </a:p>
        </p:txBody>
      </p:sp>
      <p:grpSp>
        <p:nvGrpSpPr>
          <p:cNvPr id="16" name="Group 15"/>
          <p:cNvGrpSpPr/>
          <p:nvPr/>
        </p:nvGrpSpPr>
        <p:grpSpPr>
          <a:xfrm>
            <a:off x="322263" y="1"/>
            <a:ext cx="1429944" cy="991240"/>
            <a:chOff x="7086600" y="1"/>
            <a:chExt cx="1429944" cy="991240"/>
          </a:xfrm>
        </p:grpSpPr>
        <p:sp>
          <p:nvSpPr>
            <p:cNvPr id="17" name="Rectangle 16"/>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28838282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decel="100000" fill="hold" grpId="0" nodeType="withEffect">
                                  <p:stCondLst>
                                    <p:cond delay="65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8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11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125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40874" t="59235" r="1534" b="13425"/>
          <a:stretch/>
        </p:blipFill>
        <p:spPr>
          <a:xfrm>
            <a:off x="4003382" y="3672968"/>
            <a:ext cx="3588444" cy="722299"/>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42724" t="37130" r="9426" b="9644"/>
          <a:stretch/>
        </p:blipFill>
        <p:spPr>
          <a:xfrm>
            <a:off x="4118642" y="3088982"/>
            <a:ext cx="2981406" cy="1406178"/>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l="50000" t="13279" r="11277"/>
          <a:stretch/>
        </p:blipFill>
        <p:spPr>
          <a:xfrm>
            <a:off x="4571999" y="2458890"/>
            <a:ext cx="2412787" cy="2291035"/>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l="44697" t="27531" r="11400" b="4408"/>
          <a:stretch/>
        </p:blipFill>
        <p:spPr>
          <a:xfrm>
            <a:off x="4241587" y="2835408"/>
            <a:ext cx="2735516" cy="1798064"/>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l="43464" r="19045" b="3245"/>
          <a:stretch/>
        </p:blipFill>
        <p:spPr>
          <a:xfrm>
            <a:off x="4164745" y="2108074"/>
            <a:ext cx="2335947" cy="2556134"/>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l="1657" t="73487" r="61223" b="13257"/>
          <a:stretch/>
        </p:blipFill>
        <p:spPr>
          <a:xfrm>
            <a:off x="1559859" y="4049486"/>
            <a:ext cx="2312894" cy="350220"/>
          </a:xfrm>
          <a:prstGeom prst="rect">
            <a:avLst/>
          </a:prstGeom>
        </p:spPr>
      </p:pic>
      <p:pic>
        <p:nvPicPr>
          <p:cNvPr id="11" name="MA"/>
          <p:cNvPicPr>
            <a:picLocks noChangeAspect="1"/>
          </p:cNvPicPr>
          <p:nvPr/>
        </p:nvPicPr>
        <p:blipFill rotWithShape="1">
          <a:blip r:embed="rId8" cstate="email">
            <a:extLst>
              <a:ext uri="{28A0092B-C50C-407E-A947-70E740481C1C}">
                <a14:useLocalDpi xmlns:a14="http://schemas.microsoft.com/office/drawing/2010/main"/>
              </a:ext>
            </a:extLst>
          </a:blip>
          <a:srcRect l="1821" t="40838" r="82501" b="35893"/>
          <a:stretch/>
        </p:blipFill>
        <p:spPr>
          <a:xfrm>
            <a:off x="1570092" y="3181189"/>
            <a:ext cx="976847" cy="614723"/>
          </a:xfrm>
          <a:prstGeom prst="rect">
            <a:avLst/>
          </a:prstGeom>
        </p:spPr>
      </p:pic>
      <p:pic>
        <p:nvPicPr>
          <p:cNvPr id="12" name="L"/>
          <p:cNvPicPr>
            <a:picLocks noChangeAspect="1"/>
          </p:cNvPicPr>
          <p:nvPr/>
        </p:nvPicPr>
        <p:blipFill rotWithShape="1">
          <a:blip r:embed="rId9" cstate="email">
            <a:extLst>
              <a:ext uri="{28A0092B-C50C-407E-A947-70E740481C1C}">
                <a14:useLocalDpi xmlns:a14="http://schemas.microsoft.com/office/drawing/2010/main"/>
              </a:ext>
            </a:extLst>
          </a:blip>
          <a:srcRect l="17499" t="40838" r="79423" b="35893"/>
          <a:stretch/>
        </p:blipFill>
        <p:spPr>
          <a:xfrm>
            <a:off x="2546939" y="3181189"/>
            <a:ext cx="191802" cy="614723"/>
          </a:xfrm>
          <a:prstGeom prst="rect">
            <a:avLst/>
          </a:prstGeom>
        </p:spPr>
      </p:pic>
      <p:pic>
        <p:nvPicPr>
          <p:cNvPr id="13" name="O"/>
          <p:cNvPicPr>
            <a:picLocks noChangeAspect="1"/>
          </p:cNvPicPr>
          <p:nvPr/>
        </p:nvPicPr>
        <p:blipFill rotWithShape="1">
          <a:blip r:embed="rId8" cstate="email">
            <a:extLst>
              <a:ext uri="{28A0092B-C50C-407E-A947-70E740481C1C}">
                <a14:useLocalDpi xmlns:a14="http://schemas.microsoft.com/office/drawing/2010/main"/>
              </a:ext>
            </a:extLst>
          </a:blip>
          <a:srcRect l="20577" t="40838" r="73839" b="35893"/>
          <a:stretch/>
        </p:blipFill>
        <p:spPr>
          <a:xfrm>
            <a:off x="2738740" y="3181189"/>
            <a:ext cx="347918" cy="614723"/>
          </a:xfrm>
          <a:prstGeom prst="rect">
            <a:avLst/>
          </a:prstGeom>
        </p:spPr>
      </p:pic>
      <p:pic>
        <p:nvPicPr>
          <p:cNvPr id="14" name="M"/>
          <p:cNvPicPr>
            <a:picLocks noChangeAspect="1"/>
          </p:cNvPicPr>
          <p:nvPr/>
        </p:nvPicPr>
        <p:blipFill rotWithShape="1">
          <a:blip r:embed="rId10" cstate="email">
            <a:extLst>
              <a:ext uri="{28A0092B-C50C-407E-A947-70E740481C1C}">
                <a14:useLocalDpi xmlns:a14="http://schemas.microsoft.com/office/drawing/2010/main"/>
              </a:ext>
            </a:extLst>
          </a:blip>
          <a:srcRect l="26161" t="40838" r="63960" b="35893"/>
          <a:stretch/>
        </p:blipFill>
        <p:spPr>
          <a:xfrm>
            <a:off x="3086658" y="3181189"/>
            <a:ext cx="615546" cy="614723"/>
          </a:xfrm>
          <a:prstGeom prst="rect">
            <a:avLst/>
          </a:prstGeom>
        </p:spPr>
      </p:pic>
      <p:pic>
        <p:nvPicPr>
          <p:cNvPr id="15" name="A"/>
          <p:cNvPicPr>
            <a:picLocks noChangeAspect="1"/>
          </p:cNvPicPr>
          <p:nvPr/>
        </p:nvPicPr>
        <p:blipFill rotWithShape="1">
          <a:blip r:embed="rId9" cstate="email">
            <a:extLst>
              <a:ext uri="{28A0092B-C50C-407E-A947-70E740481C1C}">
                <a14:useLocalDpi xmlns:a14="http://schemas.microsoft.com/office/drawing/2010/main"/>
              </a:ext>
            </a:extLst>
          </a:blip>
          <a:srcRect l="36040" t="40838" r="58018" b="35893"/>
          <a:stretch/>
        </p:blipFill>
        <p:spPr>
          <a:xfrm>
            <a:off x="3702204" y="3181189"/>
            <a:ext cx="370219" cy="614723"/>
          </a:xfrm>
          <a:prstGeom prst="rect">
            <a:avLst/>
          </a:prstGeom>
        </p:spPr>
      </p:pic>
      <p:pic>
        <p:nvPicPr>
          <p:cNvPr id="16" name="T"/>
          <p:cNvPicPr>
            <a:picLocks noChangeAspect="1"/>
          </p:cNvPicPr>
          <p:nvPr/>
        </p:nvPicPr>
        <p:blipFill rotWithShape="1">
          <a:blip r:embed="rId11" cstate="email">
            <a:extLst>
              <a:ext uri="{28A0092B-C50C-407E-A947-70E740481C1C}">
                <a14:useLocalDpi xmlns:a14="http://schemas.microsoft.com/office/drawing/2010/main"/>
              </a:ext>
            </a:extLst>
          </a:blip>
          <a:srcRect l="41981" t="40838" r="54583" b="35893"/>
          <a:stretch/>
        </p:blipFill>
        <p:spPr>
          <a:xfrm>
            <a:off x="4072424" y="3181189"/>
            <a:ext cx="214103" cy="614723"/>
          </a:xfrm>
          <a:prstGeom prst="rect">
            <a:avLst/>
          </a:prstGeom>
        </p:spPr>
      </p:pic>
      <p:pic>
        <p:nvPicPr>
          <p:cNvPr id="17" name="I"/>
          <p:cNvPicPr>
            <a:picLocks noChangeAspect="1"/>
          </p:cNvPicPr>
          <p:nvPr/>
        </p:nvPicPr>
        <p:blipFill rotWithShape="1">
          <a:blip r:embed="rId8" cstate="email">
            <a:extLst>
              <a:ext uri="{28A0092B-C50C-407E-A947-70E740481C1C}">
                <a14:useLocalDpi xmlns:a14="http://schemas.microsoft.com/office/drawing/2010/main"/>
              </a:ext>
            </a:extLst>
          </a:blip>
          <a:srcRect l="45418" t="40838" r="51289" b="35893"/>
          <a:stretch/>
        </p:blipFill>
        <p:spPr>
          <a:xfrm>
            <a:off x="4286528" y="3181189"/>
            <a:ext cx="205181" cy="614723"/>
          </a:xfrm>
          <a:prstGeom prst="rect">
            <a:avLst/>
          </a:prstGeom>
        </p:spPr>
      </p:pic>
      <p:pic>
        <p:nvPicPr>
          <p:cNvPr id="18" name="A"/>
          <p:cNvPicPr>
            <a:picLocks noChangeAspect="1"/>
          </p:cNvPicPr>
          <p:nvPr/>
        </p:nvPicPr>
        <p:blipFill rotWithShape="1">
          <a:blip r:embed="rId9" cstate="email">
            <a:extLst>
              <a:ext uri="{28A0092B-C50C-407E-A947-70E740481C1C}">
                <a14:useLocalDpi xmlns:a14="http://schemas.microsoft.com/office/drawing/2010/main"/>
              </a:ext>
            </a:extLst>
          </a:blip>
          <a:srcRect l="48711" t="40838" r="44944" b="35893"/>
          <a:stretch/>
        </p:blipFill>
        <p:spPr>
          <a:xfrm>
            <a:off x="4491710" y="3181189"/>
            <a:ext cx="395335" cy="614723"/>
          </a:xfrm>
          <a:prstGeom prst="rect">
            <a:avLst/>
          </a:prstGeom>
        </p:spPr>
      </p:pic>
      <p:sp>
        <p:nvSpPr>
          <p:cNvPr id="19" name="Rectangle 18"/>
          <p:cNvSpPr/>
          <p:nvPr/>
        </p:nvSpPr>
        <p:spPr>
          <a:xfrm>
            <a:off x="1579012"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546939"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738740"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108958"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724504"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102018"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331150" y="375756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529652" y="3761504"/>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887045" y="3757563"/>
            <a:ext cx="611087" cy="45719"/>
          </a:xfrm>
          <a:prstGeom prst="rect">
            <a:avLst/>
          </a:prstGeom>
          <a:solidFill>
            <a:srgbClr val="D8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139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grpId="0" nodeType="withEffect">
                                  <p:stCondLst>
                                    <p:cond delay="0"/>
                                  </p:stCondLst>
                                  <p:childTnLst>
                                    <p:anim calcmode="discrete" valueType="str">
                                      <p:cBhvr>
                                        <p:cTn id="6" dur="500" fill="hold"/>
                                        <p:tgtEl>
                                          <p:spTgt spid="19"/>
                                        </p:tgtEl>
                                        <p:attrNameLst>
                                          <p:attrName>style.visibility</p:attrName>
                                        </p:attrNameLst>
                                      </p:cBhvr>
                                      <p:tavLst>
                                        <p:tav tm="0">
                                          <p:val>
                                            <p:strVal val="hidden"/>
                                          </p:val>
                                        </p:tav>
                                        <p:tav tm="50000">
                                          <p:val>
                                            <p:strVal val="visible"/>
                                          </p:val>
                                        </p:tav>
                                      </p:tavLst>
                                    </p:anim>
                                  </p:childTnLst>
                                </p:cTn>
                              </p:par>
                              <p:par>
                                <p:cTn id="7" presetID="1" presetClass="entr" presetSubtype="0" fill="hold" nodeType="withEffect">
                                  <p:stCondLst>
                                    <p:cond delay="20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20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1" nodeType="withEffect">
                                  <p:stCondLst>
                                    <p:cond delay="2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215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nodeType="withEffect">
                                  <p:stCondLst>
                                    <p:cond delay="215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215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grpId="1" nodeType="withEffect">
                                  <p:stCondLst>
                                    <p:cond delay="23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230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230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grpId="1" nodeType="withEffect">
                                  <p:stCondLst>
                                    <p:cond delay="245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ntr" presetSubtype="0" fill="hold" nodeType="withEffect">
                                  <p:stCondLst>
                                    <p:cond delay="245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245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xit" presetSubtype="0" fill="hold" grpId="1" nodeType="withEffect">
                                  <p:stCondLst>
                                    <p:cond delay="255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nodeType="withEffect">
                                  <p:stCondLst>
                                    <p:cond delay="255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255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270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xit" presetSubtype="0" fill="hold" grpId="1" nodeType="withEffect">
                                  <p:stCondLst>
                                    <p:cond delay="270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ntr" presetSubtype="0" fill="hold" grpId="0" nodeType="withEffect">
                                  <p:stCondLst>
                                    <p:cond delay="270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285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xit" presetSubtype="0" fill="hold" grpId="1" nodeType="withEffect">
                                  <p:stCondLst>
                                    <p:cond delay="285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ntr" presetSubtype="0" fill="hold" grpId="0" nodeType="withEffect">
                                  <p:stCondLst>
                                    <p:cond delay="285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300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xit" presetSubtype="0" fill="hold" grpId="1" nodeType="withEffect">
                                  <p:stCondLst>
                                    <p:cond delay="3000"/>
                                  </p:stCondLst>
                                  <p:childTnLst>
                                    <p:set>
                                      <p:cBhvr>
                                        <p:cTn id="52" dur="1" fill="hold">
                                          <p:stCondLst>
                                            <p:cond delay="0"/>
                                          </p:stCondLst>
                                        </p:cTn>
                                        <p:tgtEl>
                                          <p:spTgt spid="26"/>
                                        </p:tgtEl>
                                        <p:attrNameLst>
                                          <p:attrName>style.visibility</p:attrName>
                                        </p:attrNameLst>
                                      </p:cBhvr>
                                      <p:to>
                                        <p:strVal val="hidden"/>
                                      </p:to>
                                    </p:set>
                                  </p:childTnLst>
                                </p:cTn>
                              </p:par>
                              <p:par>
                                <p:cTn id="53" presetID="1" presetClass="entr" presetSubtype="0" fill="hold" grpId="0" nodeType="withEffect">
                                  <p:stCondLst>
                                    <p:cond delay="3000"/>
                                  </p:stCondLst>
                                  <p:childTnLst>
                                    <p:set>
                                      <p:cBhvr>
                                        <p:cTn id="54" dur="1" fill="hold">
                                          <p:stCondLst>
                                            <p:cond delay="0"/>
                                          </p:stCondLst>
                                        </p:cTn>
                                        <p:tgtEl>
                                          <p:spTgt spid="27"/>
                                        </p:tgtEl>
                                        <p:attrNameLst>
                                          <p:attrName>style.visibility</p:attrName>
                                        </p:attrNameLst>
                                      </p:cBhvr>
                                      <p:to>
                                        <p:strVal val="visible"/>
                                      </p:to>
                                    </p:set>
                                  </p:childTnLst>
                                </p:cTn>
                              </p:par>
                              <p:par>
                                <p:cTn id="55" presetID="35" presetClass="emph" presetSubtype="0" repeatCount="4000" fill="hold" grpId="1" nodeType="withEffect">
                                  <p:stCondLst>
                                    <p:cond delay="3000"/>
                                  </p:stCondLst>
                                  <p:childTnLst>
                                    <p:anim calcmode="discrete" valueType="str">
                                      <p:cBhvr>
                                        <p:cTn id="56" dur="500" fill="hold"/>
                                        <p:tgtEl>
                                          <p:spTgt spid="27"/>
                                        </p:tgtEl>
                                        <p:attrNameLst>
                                          <p:attrName>style.visibility</p:attrName>
                                        </p:attrNameLst>
                                      </p:cBhvr>
                                      <p:tavLst>
                                        <p:tav tm="0">
                                          <p:val>
                                            <p:strVal val="hidden"/>
                                          </p:val>
                                        </p:tav>
                                        <p:tav tm="50000">
                                          <p:val>
                                            <p:strVal val="visible"/>
                                          </p:val>
                                        </p:tav>
                                      </p:tavLst>
                                    </p:anim>
                                  </p:childTnLst>
                                </p:cTn>
                              </p:par>
                              <p:par>
                                <p:cTn id="57" presetID="1" presetClass="exit" presetSubtype="0" fill="hold" grpId="2" nodeType="withEffect">
                                  <p:stCondLst>
                                    <p:cond delay="4000"/>
                                  </p:stCondLst>
                                  <p:childTnLst>
                                    <p:set>
                                      <p:cBhvr>
                                        <p:cTn id="58" dur="1" fill="hold">
                                          <p:stCondLst>
                                            <p:cond delay="0"/>
                                          </p:stCondLst>
                                        </p:cTn>
                                        <p:tgtEl>
                                          <p:spTgt spid="27"/>
                                        </p:tgtEl>
                                        <p:attrNameLst>
                                          <p:attrName>style.visibility</p:attrName>
                                        </p:attrNameLst>
                                      </p:cBhvr>
                                      <p:to>
                                        <p:strVal val="hidden"/>
                                      </p:to>
                                    </p:set>
                                  </p:childTnLst>
                                </p:cTn>
                              </p:par>
                              <p:par>
                                <p:cTn id="59" presetID="2" presetClass="entr" presetSubtype="4" decel="100000" fill="hold" nodeType="withEffect">
                                  <p:stCondLst>
                                    <p:cond delay="400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par>
                                <p:cTn id="63" presetID="22" presetClass="entr" presetSubtype="4" fill="hold" nodeType="withEffect">
                                  <p:stCondLst>
                                    <p:cond delay="4250"/>
                                  </p:stCondLst>
                                  <p:childTnLst>
                                    <p:set>
                                      <p:cBhvr>
                                        <p:cTn id="64" dur="1" fill="hold">
                                          <p:stCondLst>
                                            <p:cond delay="0"/>
                                          </p:stCondLst>
                                        </p:cTn>
                                        <p:tgtEl>
                                          <p:spTgt spid="4"/>
                                        </p:tgtEl>
                                        <p:attrNameLst>
                                          <p:attrName>style.visibility</p:attrName>
                                        </p:attrNameLst>
                                      </p:cBhvr>
                                      <p:to>
                                        <p:strVal val="visible"/>
                                      </p:to>
                                    </p:set>
                                    <p:animEffect transition="in" filter="wipe(down)">
                                      <p:cBhvr>
                                        <p:cTn id="65" dur="250"/>
                                        <p:tgtEl>
                                          <p:spTgt spid="4"/>
                                        </p:tgtEl>
                                      </p:cBhvr>
                                    </p:animEffect>
                                  </p:childTnLst>
                                </p:cTn>
                              </p:par>
                              <p:par>
                                <p:cTn id="66" presetID="22" presetClass="entr" presetSubtype="2" fill="hold" nodeType="withEffect">
                                  <p:stCondLst>
                                    <p:cond delay="4250"/>
                                  </p:stCondLst>
                                  <p:childTnLst>
                                    <p:set>
                                      <p:cBhvr>
                                        <p:cTn id="67" dur="1" fill="hold">
                                          <p:stCondLst>
                                            <p:cond delay="0"/>
                                          </p:stCondLst>
                                        </p:cTn>
                                        <p:tgtEl>
                                          <p:spTgt spid="5"/>
                                        </p:tgtEl>
                                        <p:attrNameLst>
                                          <p:attrName>style.visibility</p:attrName>
                                        </p:attrNameLst>
                                      </p:cBhvr>
                                      <p:to>
                                        <p:strVal val="visible"/>
                                      </p:to>
                                    </p:set>
                                    <p:animEffect transition="in" filter="wipe(right)">
                                      <p:cBhvr>
                                        <p:cTn id="68" dur="250"/>
                                        <p:tgtEl>
                                          <p:spTgt spid="5"/>
                                        </p:tgtEl>
                                      </p:cBhvr>
                                    </p:animEffect>
                                  </p:childTnLst>
                                </p:cTn>
                              </p:par>
                              <p:par>
                                <p:cTn id="69" presetID="22" presetClass="entr" presetSubtype="4" fill="hold" nodeType="withEffect">
                                  <p:stCondLst>
                                    <p:cond delay="425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250"/>
                                        <p:tgtEl>
                                          <p:spTgt spid="6"/>
                                        </p:tgtEl>
                                      </p:cBhvr>
                                    </p:animEffect>
                                  </p:childTnLst>
                                </p:cTn>
                              </p:par>
                              <p:par>
                                <p:cTn id="72" presetID="22" presetClass="entr" presetSubtype="8" fill="hold" nodeType="withEffect">
                                  <p:stCondLst>
                                    <p:cond delay="425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250"/>
                                        <p:tgtEl>
                                          <p:spTgt spid="8"/>
                                        </p:tgtEl>
                                      </p:cBhvr>
                                    </p:animEffect>
                                  </p:childTnLst>
                                </p:cTn>
                              </p:par>
                              <p:par>
                                <p:cTn id="75" presetID="22" presetClass="entr" presetSubtype="1" fill="hold" nodeType="withEffect">
                                  <p:stCondLst>
                                    <p:cond delay="4250"/>
                                  </p:stCondLst>
                                  <p:childTnLst>
                                    <p:set>
                                      <p:cBhvr>
                                        <p:cTn id="76" dur="1" fill="hold">
                                          <p:stCondLst>
                                            <p:cond delay="0"/>
                                          </p:stCondLst>
                                        </p:cTn>
                                        <p:tgtEl>
                                          <p:spTgt spid="7"/>
                                        </p:tgtEl>
                                        <p:attrNameLst>
                                          <p:attrName>style.visibility</p:attrName>
                                        </p:attrNameLst>
                                      </p:cBhvr>
                                      <p:to>
                                        <p:strVal val="visible"/>
                                      </p:to>
                                    </p:set>
                                    <p:animEffect transition="in" filter="wipe(up)">
                                      <p:cBhvr>
                                        <p:cTn id="7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7"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3388"/>
            <a:ext cx="10507188" cy="7004792"/>
          </a:xfrm>
          <a:prstGeom prst="rect">
            <a:avLst/>
          </a:prstGeom>
          <a:ln>
            <a:noFill/>
          </a:ln>
        </p:spPr>
      </p:pic>
      <p:sp>
        <p:nvSpPr>
          <p:cNvPr id="5" name="Rectangle 4"/>
          <p:cNvSpPr/>
          <p:nvPr/>
        </p:nvSpPr>
        <p:spPr>
          <a:xfrm>
            <a:off x="-10886" y="0"/>
            <a:ext cx="9231086" cy="6858000"/>
          </a:xfrm>
          <a:prstGeom prst="rect">
            <a:avLst/>
          </a:prstGeom>
          <a:solidFill>
            <a:schemeClr val="bg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7411794" y="1131227"/>
            <a:ext cx="1577676" cy="646331"/>
          </a:xfrm>
          <a:prstGeom prst="rect">
            <a:avLst/>
          </a:prstGeom>
          <a:noFill/>
        </p:spPr>
        <p:txBody>
          <a:bodyPr wrap="non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رؤيتنــا</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4545855" y="1749720"/>
            <a:ext cx="4443615" cy="307777"/>
          </a:xfrm>
          <a:prstGeom prst="rect">
            <a:avLst/>
          </a:prstGeom>
          <a:noFill/>
        </p:spPr>
        <p:txBody>
          <a:bodyPr wrap="square" rtlCol="0">
            <a:spAutoFit/>
          </a:bodyPr>
          <a:lstStyle>
            <a:defPPr>
              <a:defRPr lang="en-US"/>
            </a:defPPr>
            <a:lvl1pPr>
              <a:defRPr sz="1600">
                <a:solidFill>
                  <a:schemeClr val="bg1"/>
                </a:solidFill>
                <a:latin typeface="Corbel" pitchFamily="34" charset="0"/>
                <a:ea typeface="MS PGothic" panose="020B0600070205080204" pitchFamily="34" charset="-128"/>
              </a:defRPr>
            </a:lvl1pPr>
          </a:lstStyle>
          <a:p>
            <a:pPr algn="r" rtl="1"/>
            <a:r>
              <a:rPr lang="ar-SA" sz="1400" dirty="0">
                <a:latin typeface="Tahoma" panose="020B0604030504040204" pitchFamily="34" charset="0"/>
                <a:ea typeface="Tahoma" panose="020B0604030504040204" pitchFamily="34" charset="0"/>
                <a:cs typeface="Tahoma" panose="020B0604030504040204" pitchFamily="34" charset="0"/>
              </a:rPr>
              <a:t>تمكين القطاع الحكومي وقطاع الأعمال لتحقيق التميُّز</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7177756" y="2453704"/>
            <a:ext cx="1811714" cy="646331"/>
          </a:xfrm>
          <a:prstGeom prst="rect">
            <a:avLst/>
          </a:prstGeom>
          <a:noFill/>
        </p:spPr>
        <p:txBody>
          <a:bodyPr wrap="non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r>
              <a:rPr lang="ar-SA" b="1" dirty="0">
                <a:latin typeface="Tahoma" panose="020B0604030504040204" pitchFamily="34" charset="0"/>
                <a:ea typeface="Tahoma" panose="020B0604030504040204" pitchFamily="34" charset="0"/>
                <a:cs typeface="Tahoma" panose="020B0604030504040204" pitchFamily="34" charset="0"/>
              </a:rPr>
              <a:t>مهمتنــا</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3570515" y="3076529"/>
            <a:ext cx="5418956" cy="1600438"/>
          </a:xfrm>
          <a:prstGeom prst="rect">
            <a:avLst/>
          </a:prstGeom>
          <a:noFill/>
        </p:spPr>
        <p:txBody>
          <a:bodyPr wrap="square" rtlCol="0">
            <a:spAutoFit/>
          </a:bodyPr>
          <a:lstStyle>
            <a:defPPr>
              <a:defRPr lang="en-US"/>
            </a:defPPr>
            <a:lvl1pPr algn="r" rtl="1">
              <a:defRPr sz="1600">
                <a:solidFill>
                  <a:schemeClr val="bg1"/>
                </a:solidFill>
                <a:latin typeface="Microsoft Sans Serif" panose="020B0604020202020204" pitchFamily="34" charset="0"/>
                <a:ea typeface="Tahoma" panose="020B0604030504040204" pitchFamily="34" charset="0"/>
                <a:cs typeface="Microsoft Sans Serif" panose="020B0604020202020204" pitchFamily="34" charset="0"/>
              </a:defRPr>
            </a:lvl1pPr>
          </a:lstStyle>
          <a:p>
            <a:r>
              <a:rPr lang="ar-SA" sz="1400" dirty="0">
                <a:latin typeface="Tahoma" panose="020B0604030504040204" pitchFamily="34" charset="0"/>
                <a:cs typeface="Tahoma" panose="020B0604030504040204" pitchFamily="34" charset="0"/>
              </a:rPr>
              <a:t>تقديم حلول وخدمات مبتكرة في مجال تكنولوجيا المعلومات والتي تُمكن بدورها القطاعين الحكومي وقطاع الأعمال من خدمة عملائهما بفعالية أكبر. </a:t>
            </a:r>
            <a:endParaRPr lang="en-US" sz="1400" dirty="0">
              <a:latin typeface="Tahoma" panose="020B0604030504040204" pitchFamily="34" charset="0"/>
              <a:cs typeface="Tahoma" panose="020B0604030504040204" pitchFamily="34" charset="0"/>
            </a:endParaRPr>
          </a:p>
          <a:p>
            <a:endParaRPr lang="en-US" sz="1400" dirty="0">
              <a:latin typeface="Tahoma" panose="020B0604030504040204" pitchFamily="34" charset="0"/>
              <a:cs typeface="Tahoma" panose="020B0604030504040204" pitchFamily="34" charset="0"/>
            </a:endParaRPr>
          </a:p>
          <a:p>
            <a:r>
              <a:rPr lang="ar-SA" sz="1400" dirty="0">
                <a:latin typeface="Tahoma" panose="020B0604030504040204" pitchFamily="34" charset="0"/>
                <a:cs typeface="Tahoma" panose="020B0604030504040204" pitchFamily="34" charset="0"/>
              </a:rPr>
              <a:t>كما أننا ملتزمون باستخدام أكبر الإمكانيات والإستفادة من أفضل الخبرات والممارسات للمساهمة في دعم رؤية قطر الوطنية لبناء مجتمع معلوماتي متطور.</a:t>
            </a:r>
            <a:endParaRPr lang="en-US" sz="1400" dirty="0">
              <a:latin typeface="Tahoma" panose="020B0604030504040204" pitchFamily="34" charset="0"/>
              <a:cs typeface="Tahoma" panose="020B0604030504040204" pitchFamily="34" charset="0"/>
            </a:endParaRPr>
          </a:p>
        </p:txBody>
      </p:sp>
      <p:grpSp>
        <p:nvGrpSpPr>
          <p:cNvPr id="11" name="Group 10"/>
          <p:cNvGrpSpPr/>
          <p:nvPr/>
        </p:nvGrpSpPr>
        <p:grpSpPr>
          <a:xfrm>
            <a:off x="322263" y="1"/>
            <a:ext cx="1429944" cy="991240"/>
            <a:chOff x="7086600" y="1"/>
            <a:chExt cx="1429944" cy="991240"/>
          </a:xfrm>
        </p:grpSpPr>
        <p:sp>
          <p:nvSpPr>
            <p:cNvPr id="14" name="Rectangle 13"/>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14834392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75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 presetClass="exit" presetSubtype="2" accel="60000" fill="hold" grpId="0" nodeType="withEffect">
                                  <p:stCondLst>
                                    <p:cond delay="650"/>
                                  </p:stCondLst>
                                  <p:childTnLst>
                                    <p:anim calcmode="lin" valueType="num">
                                      <p:cBhvr additive="base">
                                        <p:cTn id="9" dur="500"/>
                                        <p:tgtEl>
                                          <p:spTgt spid="16"/>
                                        </p:tgtEl>
                                        <p:attrNameLst>
                                          <p:attrName>ppt_x</p:attrName>
                                        </p:attrNameLst>
                                      </p:cBhvr>
                                      <p:tavLst>
                                        <p:tav tm="0">
                                          <p:val>
                                            <p:strVal val="ppt_x"/>
                                          </p:val>
                                        </p:tav>
                                        <p:tav tm="100000">
                                          <p:val>
                                            <p:strVal val="1+ppt_w/2"/>
                                          </p:val>
                                        </p:tav>
                                      </p:tavLst>
                                    </p:anim>
                                    <p:anim calcmode="lin" valueType="num">
                                      <p:cBhvr additive="base">
                                        <p:cTn id="10" dur="500"/>
                                        <p:tgtEl>
                                          <p:spTgt spid="16"/>
                                        </p:tgtEl>
                                        <p:attrNameLst>
                                          <p:attrName>ppt_y</p:attrName>
                                        </p:attrNameLst>
                                      </p:cBhvr>
                                      <p:tavLst>
                                        <p:tav tm="0">
                                          <p:val>
                                            <p:strVal val="ppt_y"/>
                                          </p:val>
                                        </p:tav>
                                        <p:tav tm="100000">
                                          <p:val>
                                            <p:strVal val="ppt_y"/>
                                          </p:val>
                                        </p:tav>
                                      </p:tavLst>
                                    </p:anim>
                                    <p:set>
                                      <p:cBhvr>
                                        <p:cTn id="11" dur="1" fill="hold">
                                          <p:stCondLst>
                                            <p:cond delay="499"/>
                                          </p:stCondLst>
                                        </p:cTn>
                                        <p:tgtEl>
                                          <p:spTgt spid="16"/>
                                        </p:tgtEl>
                                        <p:attrNameLst>
                                          <p:attrName>style.visibility</p:attrName>
                                        </p:attrNameLst>
                                      </p:cBhvr>
                                      <p:to>
                                        <p:strVal val="hidden"/>
                                      </p:to>
                                    </p:set>
                                  </p:childTnLst>
                                </p:cTn>
                              </p:par>
                              <p:par>
                                <p:cTn id="12" presetID="2" presetClass="exit" presetSubtype="2" accel="60000" fill="hold" grpId="0" nodeType="withEffect">
                                  <p:stCondLst>
                                    <p:cond delay="550"/>
                                  </p:stCondLst>
                                  <p:childTnLst>
                                    <p:anim calcmode="lin" valueType="num">
                                      <p:cBhvr additive="base">
                                        <p:cTn id="13" dur="500"/>
                                        <p:tgtEl>
                                          <p:spTgt spid="17"/>
                                        </p:tgtEl>
                                        <p:attrNameLst>
                                          <p:attrName>ppt_x</p:attrName>
                                        </p:attrNameLst>
                                      </p:cBhvr>
                                      <p:tavLst>
                                        <p:tav tm="0">
                                          <p:val>
                                            <p:strVal val="ppt_x"/>
                                          </p:val>
                                        </p:tav>
                                        <p:tav tm="100000">
                                          <p:val>
                                            <p:strVal val="1+ppt_w/2"/>
                                          </p:val>
                                        </p:tav>
                                      </p:tavLst>
                                    </p:anim>
                                    <p:anim calcmode="lin" valueType="num">
                                      <p:cBhvr additive="base">
                                        <p:cTn id="14" dur="500"/>
                                        <p:tgtEl>
                                          <p:spTgt spid="17"/>
                                        </p:tgtEl>
                                        <p:attrNameLst>
                                          <p:attrName>ppt_y</p:attrName>
                                        </p:attrNameLst>
                                      </p:cBhvr>
                                      <p:tavLst>
                                        <p:tav tm="0">
                                          <p:val>
                                            <p:strVal val="ppt_y"/>
                                          </p:val>
                                        </p:tav>
                                        <p:tav tm="100000">
                                          <p:val>
                                            <p:strVal val="ppt_y"/>
                                          </p:val>
                                        </p:tav>
                                      </p:tavLst>
                                    </p:anim>
                                    <p:set>
                                      <p:cBhvr>
                                        <p:cTn id="15" dur="1" fill="hold">
                                          <p:stCondLst>
                                            <p:cond delay="499"/>
                                          </p:stCondLst>
                                        </p:cTn>
                                        <p:tgtEl>
                                          <p:spTgt spid="17"/>
                                        </p:tgtEl>
                                        <p:attrNameLst>
                                          <p:attrName>style.visibility</p:attrName>
                                        </p:attrNameLst>
                                      </p:cBhvr>
                                      <p:to>
                                        <p:strVal val="hidden"/>
                                      </p:to>
                                    </p:set>
                                  </p:childTnLst>
                                </p:cTn>
                              </p:par>
                              <p:par>
                                <p:cTn id="16" presetID="2" presetClass="exit" presetSubtype="2" accel="60000" fill="hold" grpId="0" nodeType="withEffect">
                                  <p:stCondLst>
                                    <p:cond delay="350"/>
                                  </p:stCondLst>
                                  <p:childTnLst>
                                    <p:anim calcmode="lin" valueType="num">
                                      <p:cBhvr additive="base">
                                        <p:cTn id="17" dur="500"/>
                                        <p:tgtEl>
                                          <p:spTgt spid="21"/>
                                        </p:tgtEl>
                                        <p:attrNameLst>
                                          <p:attrName>ppt_x</p:attrName>
                                        </p:attrNameLst>
                                      </p:cBhvr>
                                      <p:tavLst>
                                        <p:tav tm="0">
                                          <p:val>
                                            <p:strVal val="ppt_x"/>
                                          </p:val>
                                        </p:tav>
                                        <p:tav tm="100000">
                                          <p:val>
                                            <p:strVal val="1+ppt_w/2"/>
                                          </p:val>
                                        </p:tav>
                                      </p:tavLst>
                                    </p:anim>
                                    <p:anim calcmode="lin" valueType="num">
                                      <p:cBhvr additive="base">
                                        <p:cTn id="18" dur="500"/>
                                        <p:tgtEl>
                                          <p:spTgt spid="21"/>
                                        </p:tgtEl>
                                        <p:attrNameLst>
                                          <p:attrName>ppt_y</p:attrName>
                                        </p:attrNameLst>
                                      </p:cBhvr>
                                      <p:tavLst>
                                        <p:tav tm="0">
                                          <p:val>
                                            <p:strVal val="ppt_y"/>
                                          </p:val>
                                        </p:tav>
                                        <p:tav tm="100000">
                                          <p:val>
                                            <p:strVal val="ppt_y"/>
                                          </p:val>
                                        </p:tav>
                                      </p:tavLst>
                                    </p:anim>
                                    <p:set>
                                      <p:cBhvr>
                                        <p:cTn id="19" dur="1" fill="hold">
                                          <p:stCondLst>
                                            <p:cond delay="499"/>
                                          </p:stCondLst>
                                        </p:cTn>
                                        <p:tgtEl>
                                          <p:spTgt spid="21"/>
                                        </p:tgtEl>
                                        <p:attrNameLst>
                                          <p:attrName>style.visibility</p:attrName>
                                        </p:attrNameLst>
                                      </p:cBhvr>
                                      <p:to>
                                        <p:strVal val="hidden"/>
                                      </p:to>
                                    </p:set>
                                  </p:childTnLst>
                                </p:cTn>
                              </p:par>
                              <p:par>
                                <p:cTn id="20" presetID="2" presetClass="exit" presetSubtype="2" accel="60000" fill="hold" grpId="0" nodeType="withEffect">
                                  <p:stCondLst>
                                    <p:cond delay="250"/>
                                  </p:stCondLst>
                                  <p:childTnLst>
                                    <p:anim calcmode="lin" valueType="num">
                                      <p:cBhvr additive="base">
                                        <p:cTn id="21" dur="500"/>
                                        <p:tgtEl>
                                          <p:spTgt spid="22"/>
                                        </p:tgtEl>
                                        <p:attrNameLst>
                                          <p:attrName>ppt_x</p:attrName>
                                        </p:attrNameLst>
                                      </p:cBhvr>
                                      <p:tavLst>
                                        <p:tav tm="0">
                                          <p:val>
                                            <p:strVal val="ppt_x"/>
                                          </p:val>
                                        </p:tav>
                                        <p:tav tm="100000">
                                          <p:val>
                                            <p:strVal val="1+ppt_w/2"/>
                                          </p:val>
                                        </p:tav>
                                      </p:tavLst>
                                    </p:anim>
                                    <p:anim calcmode="lin" valueType="num">
                                      <p:cBhvr additive="base">
                                        <p:cTn id="22" dur="500"/>
                                        <p:tgtEl>
                                          <p:spTgt spid="22"/>
                                        </p:tgtEl>
                                        <p:attrNameLst>
                                          <p:attrName>ppt_y</p:attrName>
                                        </p:attrNameLst>
                                      </p:cBhvr>
                                      <p:tavLst>
                                        <p:tav tm="0">
                                          <p:val>
                                            <p:strVal val="ppt_y"/>
                                          </p:val>
                                        </p:tav>
                                        <p:tav tm="100000">
                                          <p:val>
                                            <p:strVal val="ppt_y"/>
                                          </p:val>
                                        </p:tav>
                                      </p:tavLst>
                                    </p:anim>
                                    <p:set>
                                      <p:cBhvr>
                                        <p:cTn id="2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3388"/>
            <a:ext cx="10507188" cy="7004792"/>
          </a:xfrm>
          <a:prstGeom prst="rect">
            <a:avLst/>
          </a:prstGeom>
        </p:spPr>
      </p:pic>
      <p:sp>
        <p:nvSpPr>
          <p:cNvPr id="6" name="Rectangle 5"/>
          <p:cNvSpPr/>
          <p:nvPr/>
        </p:nvSpPr>
        <p:spPr>
          <a:xfrm>
            <a:off x="-10886" y="0"/>
            <a:ext cx="9231086"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3601222" y="3105835"/>
            <a:ext cx="1941557" cy="646331"/>
          </a:xfrm>
          <a:prstGeom prst="rect">
            <a:avLst/>
          </a:prstGeom>
          <a:noFill/>
        </p:spPr>
        <p:txBody>
          <a:bodyPr wrap="none" rtlCol="0">
            <a:spAutoFit/>
          </a:bodyPr>
          <a:lstStyle>
            <a:defPPr>
              <a:defRPr lang="en-US"/>
            </a:defPPr>
            <a:lvl1pPr algn="r" rtl="1" fontAlgn="auto">
              <a:spcBef>
                <a:spcPts val="0"/>
              </a:spcBef>
              <a:spcAft>
                <a:spcPts val="0"/>
              </a:spcAft>
              <a:defRPr sz="3600">
                <a:solidFill>
                  <a:prstClr val="white"/>
                </a:solidFill>
                <a:latin typeface="GE SS Two Light" pitchFamily="18" charset="-78"/>
                <a:ea typeface="GE SS Two Light" pitchFamily="18" charset="-78"/>
                <a:cs typeface="GE SS Two Light" pitchFamily="18" charset="-78"/>
              </a:defRPr>
            </a:lvl1pPr>
          </a:lstStyle>
          <a:p>
            <a:pPr algn="ctr"/>
            <a:r>
              <a:rPr lang="ar-SA" b="1" dirty="0">
                <a:solidFill>
                  <a:srgbClr val="FF0000"/>
                </a:solidFill>
                <a:latin typeface="Tahoma" panose="020B0604030504040204" pitchFamily="34" charset="0"/>
                <a:ea typeface="Tahoma" panose="020B0604030504040204" pitchFamily="34" charset="0"/>
                <a:cs typeface="Tahoma" panose="020B0604030504040204" pitchFamily="34" charset="0"/>
              </a:rPr>
              <a:t>أهدافنــا</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p:cNvGrpSpPr/>
          <p:nvPr/>
        </p:nvGrpSpPr>
        <p:grpSpPr>
          <a:xfrm>
            <a:off x="322263" y="1"/>
            <a:ext cx="1429944" cy="991240"/>
            <a:chOff x="7086600" y="1"/>
            <a:chExt cx="1429944" cy="991240"/>
          </a:xfrm>
        </p:grpSpPr>
        <p:sp>
          <p:nvSpPr>
            <p:cNvPr id="11" name="Rectangle 10"/>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248004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t="21174" r="67625" b="24280"/>
          <a:stretch/>
        </p:blipFill>
        <p:spPr>
          <a:xfrm>
            <a:off x="2971800" y="767826"/>
            <a:ext cx="2943828" cy="4959862"/>
          </a:xfrm>
          <a:prstGeom prst="rect">
            <a:avLst/>
          </a:prstGeom>
        </p:spPr>
      </p:pic>
      <p:sp>
        <p:nvSpPr>
          <p:cNvPr id="5" name="TextBox 4"/>
          <p:cNvSpPr txBox="1"/>
          <p:nvPr/>
        </p:nvSpPr>
        <p:spPr>
          <a:xfrm>
            <a:off x="2971800" y="2375118"/>
            <a:ext cx="5943600" cy="2246769"/>
          </a:xfrm>
          <a:prstGeom prst="rect">
            <a:avLst/>
          </a:prstGeom>
          <a:noFill/>
        </p:spPr>
        <p:txBody>
          <a:bodyPr wrap="square" rtlCol="0">
            <a:spAutoFit/>
          </a:bodyPr>
          <a:lstStyle>
            <a:defPPr>
              <a:defRPr lang="en-US"/>
            </a:defPPr>
            <a:lvl1pPr algn="r" rtl="1">
              <a:defRPr sz="1400">
                <a:solidFill>
                  <a:schemeClr val="bg1"/>
                </a:solidFill>
                <a:latin typeface="GE SS Text Medium" pitchFamily="18" charset="-78"/>
                <a:ea typeface="GE SS Text Medium" pitchFamily="18" charset="-78"/>
                <a:cs typeface="GE SS Text Medium" pitchFamily="18" charset="-78"/>
              </a:defRPr>
            </a:lvl1pPr>
          </a:lstStyle>
          <a:p>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الريادة في تقديم حلول تكنولوجيا المعلومات في السوق المحلي</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ar-SA" sz="2800" b="1" dirty="0">
                <a:solidFill>
                  <a:schemeClr val="tx1"/>
                </a:solidFill>
                <a:latin typeface="Tahoma" panose="020B0604030504040204" pitchFamily="34" charset="0"/>
                <a:ea typeface="Tahoma" panose="020B0604030504040204" pitchFamily="34" charset="0"/>
                <a:cs typeface="Tahoma" panose="020B0604030504040204" pitchFamily="34" charset="0"/>
              </a:rPr>
              <a:t>كشركة تجارية</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تقوم بدعم الجهود الوطنية لتطوير قطاع تكنولوجيا</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معلومات في قطر يتسم بالقوة والإستدامة.</a:t>
            </a: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788157" y="3247757"/>
            <a:ext cx="959962" cy="523220"/>
          </a:xfrm>
          <a:prstGeom prst="rect">
            <a:avLst/>
          </a:prstGeom>
          <a:noFill/>
        </p:spPr>
        <p:txBody>
          <a:bodyPr wrap="square" rtlCol="0">
            <a:spAutoFit/>
          </a:bodyPr>
          <a:lstStyle/>
          <a:p>
            <a:pPr algn="ctr" rtl="1"/>
            <a:r>
              <a:rPr lang="ar-SY" sz="2800" dirty="0">
                <a:solidFill>
                  <a:schemeClr val="bg1"/>
                </a:solidFill>
                <a:latin typeface="Tahoma" panose="020B0604030504040204" pitchFamily="34" charset="0"/>
                <a:ea typeface="Tahoma" panose="020B0604030504040204" pitchFamily="34" charset="0"/>
                <a:cs typeface="Tahoma" panose="020B0604030504040204" pitchFamily="34" charset="0"/>
              </a:rPr>
              <a:t>قطر</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p:cNvGrpSpPr/>
          <p:nvPr/>
        </p:nvGrpSpPr>
        <p:grpSpPr>
          <a:xfrm>
            <a:off x="322263" y="1"/>
            <a:ext cx="1429944" cy="991240"/>
            <a:chOff x="7086600" y="1"/>
            <a:chExt cx="1429944" cy="991240"/>
          </a:xfrm>
        </p:grpSpPr>
        <p:sp>
          <p:nvSpPr>
            <p:cNvPr id="12" name="Rectangle 11"/>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37741502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5E-6 -1.11111E-6 L -0.32761 -1.11111E-6 " pathEditMode="relative" rAng="0" ptsTypes="AA">
                                      <p:cBhvr>
                                        <p:cTn id="6" dur="500" fill="hold"/>
                                        <p:tgtEl>
                                          <p:spTgt spid="7"/>
                                        </p:tgtEl>
                                        <p:attrNameLst>
                                          <p:attrName>ppt_x</p:attrName>
                                          <p:attrName>ppt_y</p:attrName>
                                        </p:attrNameLst>
                                      </p:cBhvr>
                                      <p:rCtr x="-16389" y="0"/>
                                    </p:animMotion>
                                  </p:childTnLst>
                                </p:cTn>
                              </p:par>
                              <p:par>
                                <p:cTn id="7" presetID="10" presetClass="entr" presetSubtype="0"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2" presetClass="entr" presetSubtype="2" decel="10000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292" y="0"/>
            <a:ext cx="91632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174" r="67625" b="24280"/>
          <a:stretch/>
        </p:blipFill>
        <p:spPr>
          <a:xfrm>
            <a:off x="-23150" y="766713"/>
            <a:ext cx="2943828" cy="4959862"/>
          </a:xfrm>
          <a:prstGeom prst="rect">
            <a:avLst/>
          </a:prstGeom>
        </p:spPr>
      </p:pic>
      <p:grpSp>
        <p:nvGrpSpPr>
          <p:cNvPr id="9" name="Group 8"/>
          <p:cNvGrpSpPr/>
          <p:nvPr/>
        </p:nvGrpSpPr>
        <p:grpSpPr>
          <a:xfrm>
            <a:off x="322263" y="1"/>
            <a:ext cx="1429944" cy="991240"/>
            <a:chOff x="7086600" y="1"/>
            <a:chExt cx="1429944" cy="991240"/>
          </a:xfrm>
        </p:grpSpPr>
        <p:sp>
          <p:nvSpPr>
            <p:cNvPr id="10" name="Rectangle 9"/>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21223661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63" presetClass="path" presetSubtype="0" accel="50000" decel="50000" fill="hold" nodeType="withEffect">
                                  <p:stCondLst>
                                    <p:cond delay="0"/>
                                  </p:stCondLst>
                                  <p:childTnLst>
                                    <p:animMotion origin="layout" path="M -3.33333E-6 3.7037E-7 L 0.34115 3.7037E-7 " pathEditMode="relative" rAng="0" ptsTypes="AA">
                                      <p:cBhvr>
                                        <p:cTn id="10" dur="500" fill="hold"/>
                                        <p:tgtEl>
                                          <p:spTgt spid="7"/>
                                        </p:tgtEl>
                                        <p:attrNameLst>
                                          <p:attrName>ppt_x</p:attrName>
                                          <p:attrName>ppt_y</p:attrName>
                                        </p:attrNameLst>
                                      </p:cBhvr>
                                      <p:rCtr x="170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463530" y="3351362"/>
            <a:ext cx="948380" cy="378120"/>
            <a:chOff x="3463530" y="3351362"/>
            <a:chExt cx="948380" cy="378120"/>
          </a:xfrm>
          <a:solidFill>
            <a:srgbClr val="D81921"/>
          </a:solidFill>
        </p:grpSpPr>
        <p:sp>
          <p:nvSpPr>
            <p:cNvPr id="26" name="Donut 25"/>
            <p:cNvSpPr/>
            <p:nvPr/>
          </p:nvSpPr>
          <p:spPr>
            <a:xfrm>
              <a:off x="4322489" y="3351362"/>
              <a:ext cx="89421" cy="89421"/>
            </a:xfrm>
            <a:prstGeom prst="donut">
              <a:avLst>
                <a:gd name="adj" fmla="val 399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Donut 26"/>
            <p:cNvSpPr/>
            <p:nvPr/>
          </p:nvSpPr>
          <p:spPr>
            <a:xfrm>
              <a:off x="3463530" y="3640061"/>
              <a:ext cx="89421" cy="89421"/>
            </a:xfrm>
            <a:prstGeom prst="donut">
              <a:avLst>
                <a:gd name="adj" fmla="val 399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28" name="Straight Connector 27"/>
            <p:cNvCxnSpPr>
              <a:stCxn id="27" idx="6"/>
            </p:cNvCxnSpPr>
            <p:nvPr/>
          </p:nvCxnSpPr>
          <p:spPr>
            <a:xfrm>
              <a:off x="3552951" y="3684772"/>
              <a:ext cx="356109" cy="140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905250" y="3398520"/>
              <a:ext cx="291465" cy="28956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194810" y="3396615"/>
              <a:ext cx="129540" cy="190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759296" y="3197905"/>
            <a:ext cx="204268" cy="415008"/>
            <a:chOff x="3759296" y="3197905"/>
            <a:chExt cx="204268" cy="415008"/>
          </a:xfrm>
          <a:solidFill>
            <a:srgbClr val="D81921"/>
          </a:solidFill>
        </p:grpSpPr>
        <p:sp>
          <p:nvSpPr>
            <p:cNvPr id="32" name="Donut 31"/>
            <p:cNvSpPr/>
            <p:nvPr/>
          </p:nvSpPr>
          <p:spPr>
            <a:xfrm>
              <a:off x="3889662" y="3197905"/>
              <a:ext cx="73902" cy="73902"/>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3" name="Donut 32"/>
            <p:cNvSpPr/>
            <p:nvPr/>
          </p:nvSpPr>
          <p:spPr>
            <a:xfrm>
              <a:off x="3759296" y="3539011"/>
              <a:ext cx="73902" cy="73902"/>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34" name="Straight Connector 33"/>
            <p:cNvCxnSpPr/>
            <p:nvPr/>
          </p:nvCxnSpPr>
          <p:spPr>
            <a:xfrm flipH="1">
              <a:off x="3928110" y="3271807"/>
              <a:ext cx="1" cy="17433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18615" y="3453765"/>
              <a:ext cx="101875" cy="10294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2951598" y="2813373"/>
            <a:ext cx="1465592" cy="737619"/>
            <a:chOff x="2951598" y="2813373"/>
            <a:chExt cx="1465592" cy="737619"/>
          </a:xfrm>
          <a:solidFill>
            <a:srgbClr val="D81921"/>
          </a:solidFill>
        </p:grpSpPr>
        <p:sp>
          <p:nvSpPr>
            <p:cNvPr id="37" name="Donut 36"/>
            <p:cNvSpPr/>
            <p:nvPr/>
          </p:nvSpPr>
          <p:spPr>
            <a:xfrm>
              <a:off x="4298171" y="2813373"/>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Donut 37"/>
            <p:cNvSpPr/>
            <p:nvPr/>
          </p:nvSpPr>
          <p:spPr>
            <a:xfrm>
              <a:off x="2951598" y="3431973"/>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39" name="Straight Connector 38"/>
            <p:cNvCxnSpPr/>
            <p:nvPr/>
          </p:nvCxnSpPr>
          <p:spPr>
            <a:xfrm flipV="1">
              <a:off x="3058145" y="3489305"/>
              <a:ext cx="412202" cy="414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471872" y="3072765"/>
              <a:ext cx="446713" cy="41654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144797" y="2895600"/>
              <a:ext cx="181458" cy="17279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924300" y="3068955"/>
              <a:ext cx="215265" cy="190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309411" y="2053181"/>
            <a:ext cx="1389955" cy="871745"/>
            <a:chOff x="3309411" y="2053181"/>
            <a:chExt cx="1389955" cy="871745"/>
          </a:xfrm>
          <a:solidFill>
            <a:srgbClr val="D81921"/>
          </a:solidFill>
        </p:grpSpPr>
        <p:sp>
          <p:nvSpPr>
            <p:cNvPr id="44" name="Donut 43"/>
            <p:cNvSpPr/>
            <p:nvPr/>
          </p:nvSpPr>
          <p:spPr>
            <a:xfrm>
              <a:off x="4432081" y="2805907"/>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5" name="Donut 44"/>
            <p:cNvSpPr/>
            <p:nvPr/>
          </p:nvSpPr>
          <p:spPr>
            <a:xfrm>
              <a:off x="3309411" y="2053181"/>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46" name="Straight Connector 45"/>
            <p:cNvCxnSpPr/>
            <p:nvPr/>
          </p:nvCxnSpPr>
          <p:spPr>
            <a:xfrm flipV="1">
              <a:off x="4522843" y="2659380"/>
              <a:ext cx="173617" cy="17154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698794" y="2335490"/>
              <a:ext cx="1" cy="32106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86655" y="2112690"/>
              <a:ext cx="212711" cy="220041"/>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424876" y="2112690"/>
              <a:ext cx="1051448" cy="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2567489" y="2436945"/>
            <a:ext cx="754777" cy="681900"/>
            <a:chOff x="2567489" y="2436945"/>
            <a:chExt cx="754777" cy="681900"/>
          </a:xfrm>
          <a:solidFill>
            <a:srgbClr val="D81921"/>
          </a:solidFill>
        </p:grpSpPr>
        <p:sp>
          <p:nvSpPr>
            <p:cNvPr id="51" name="Donut 50"/>
            <p:cNvSpPr/>
            <p:nvPr/>
          </p:nvSpPr>
          <p:spPr>
            <a:xfrm>
              <a:off x="3203247" y="2999826"/>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2" name="Donut 51"/>
            <p:cNvSpPr/>
            <p:nvPr/>
          </p:nvSpPr>
          <p:spPr>
            <a:xfrm>
              <a:off x="2567489" y="2436945"/>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53" name="Straight Connector 52"/>
            <p:cNvCxnSpPr/>
            <p:nvPr/>
          </p:nvCxnSpPr>
          <p:spPr>
            <a:xfrm flipH="1">
              <a:off x="2627000" y="2536264"/>
              <a:ext cx="1" cy="15820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28900" y="2697480"/>
              <a:ext cx="363855" cy="35814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992755" y="3053647"/>
              <a:ext cx="208304" cy="202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2898140" y="2003832"/>
            <a:ext cx="1400047" cy="869801"/>
            <a:chOff x="2898140" y="2003832"/>
            <a:chExt cx="1400047" cy="869801"/>
          </a:xfrm>
          <a:solidFill>
            <a:srgbClr val="D81921"/>
          </a:solidFill>
        </p:grpSpPr>
        <p:sp>
          <p:nvSpPr>
            <p:cNvPr id="57" name="Donut 56"/>
            <p:cNvSpPr/>
            <p:nvPr/>
          </p:nvSpPr>
          <p:spPr>
            <a:xfrm>
              <a:off x="4179168" y="2754614"/>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Donut 57"/>
            <p:cNvSpPr/>
            <p:nvPr/>
          </p:nvSpPr>
          <p:spPr>
            <a:xfrm>
              <a:off x="3050376" y="2003832"/>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59" name="Straight Connector 58"/>
            <p:cNvCxnSpPr/>
            <p:nvPr/>
          </p:nvCxnSpPr>
          <p:spPr>
            <a:xfrm>
              <a:off x="3114045" y="2810635"/>
              <a:ext cx="1063778" cy="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05596" y="2599554"/>
              <a:ext cx="204289" cy="213819"/>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898140" y="2293620"/>
              <a:ext cx="1604" cy="30316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58" idx="3"/>
            </p:cNvCxnSpPr>
            <p:nvPr/>
          </p:nvCxnSpPr>
          <p:spPr>
            <a:xfrm flipV="1">
              <a:off x="2900680" y="2105421"/>
              <a:ext cx="167126" cy="175499"/>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3844941" y="2200117"/>
            <a:ext cx="580429" cy="474200"/>
            <a:chOff x="3844941" y="2200117"/>
            <a:chExt cx="580429" cy="474200"/>
          </a:xfrm>
          <a:solidFill>
            <a:srgbClr val="D81921"/>
          </a:solidFill>
        </p:grpSpPr>
        <p:sp>
          <p:nvSpPr>
            <p:cNvPr id="64" name="Donut 63"/>
            <p:cNvSpPr/>
            <p:nvPr/>
          </p:nvSpPr>
          <p:spPr>
            <a:xfrm>
              <a:off x="4306351" y="2200117"/>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Oval 64"/>
            <p:cNvSpPr/>
            <p:nvPr/>
          </p:nvSpPr>
          <p:spPr>
            <a:xfrm>
              <a:off x="3844941" y="2566118"/>
              <a:ext cx="108199" cy="1081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66" name="Straight Connector 65"/>
            <p:cNvCxnSpPr/>
            <p:nvPr/>
          </p:nvCxnSpPr>
          <p:spPr>
            <a:xfrm flipV="1">
              <a:off x="3881071" y="2616541"/>
              <a:ext cx="208304" cy="202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64" idx="2"/>
            </p:cNvCxnSpPr>
            <p:nvPr/>
          </p:nvCxnSpPr>
          <p:spPr>
            <a:xfrm>
              <a:off x="4236810" y="2259627"/>
              <a:ext cx="69541" cy="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159270" y="2258871"/>
              <a:ext cx="70656" cy="6953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4096267" y="2547432"/>
              <a:ext cx="64507" cy="6793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4158615" y="2339340"/>
              <a:ext cx="2565" cy="202027"/>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3957528" y="989770"/>
            <a:ext cx="1761491" cy="2696405"/>
            <a:chOff x="3957528" y="989770"/>
            <a:chExt cx="1761491" cy="2696405"/>
          </a:xfrm>
          <a:solidFill>
            <a:srgbClr val="D81921"/>
          </a:solidFill>
        </p:grpSpPr>
        <p:sp>
          <p:nvSpPr>
            <p:cNvPr id="72" name="Donut 71"/>
            <p:cNvSpPr/>
            <p:nvPr/>
          </p:nvSpPr>
          <p:spPr>
            <a:xfrm>
              <a:off x="5600000" y="3493894"/>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3" name="Donut 72"/>
            <p:cNvSpPr/>
            <p:nvPr/>
          </p:nvSpPr>
          <p:spPr>
            <a:xfrm>
              <a:off x="4693266" y="2161206"/>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p:cNvSpPr/>
            <p:nvPr/>
          </p:nvSpPr>
          <p:spPr>
            <a:xfrm>
              <a:off x="3957528" y="1330195"/>
              <a:ext cx="119019" cy="1190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75" name="Straight Connector 74"/>
            <p:cNvCxnSpPr/>
            <p:nvPr/>
          </p:nvCxnSpPr>
          <p:spPr>
            <a:xfrm>
              <a:off x="4834710" y="2796556"/>
              <a:ext cx="0" cy="644577"/>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4739460" y="2280920"/>
              <a:ext cx="5510" cy="407564"/>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54751" y="1675982"/>
              <a:ext cx="0" cy="48852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461252" y="1373852"/>
              <a:ext cx="291523" cy="29208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4461252" y="992505"/>
              <a:ext cx="258" cy="374339"/>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4139565" y="989770"/>
              <a:ext cx="323850" cy="273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022000" y="992090"/>
              <a:ext cx="116484" cy="11802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021455" y="1116330"/>
              <a:ext cx="3810" cy="24765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738255" y="2693697"/>
              <a:ext cx="96635" cy="9903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838700" y="3448050"/>
              <a:ext cx="243604" cy="23524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082304" y="3684174"/>
              <a:ext cx="245981" cy="2001"/>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334000" y="3547111"/>
              <a:ext cx="140970" cy="135254"/>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475769" y="3543300"/>
              <a:ext cx="142076" cy="135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5018219" y="2837976"/>
            <a:ext cx="756793" cy="687337"/>
            <a:chOff x="5018219" y="2837976"/>
            <a:chExt cx="756793" cy="687337"/>
          </a:xfrm>
          <a:solidFill>
            <a:srgbClr val="D81921"/>
          </a:solidFill>
        </p:grpSpPr>
        <p:sp>
          <p:nvSpPr>
            <p:cNvPr id="89" name="Donut 88"/>
            <p:cNvSpPr/>
            <p:nvPr/>
          </p:nvSpPr>
          <p:spPr>
            <a:xfrm>
              <a:off x="5655993" y="2837976"/>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90" name="Straight Connector 89"/>
            <p:cNvCxnSpPr/>
            <p:nvPr/>
          </p:nvCxnSpPr>
          <p:spPr>
            <a:xfrm>
              <a:off x="5716556" y="2944011"/>
              <a:ext cx="2321" cy="13194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5349240" y="3085412"/>
              <a:ext cx="371605" cy="37406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5128368" y="3463290"/>
              <a:ext cx="213353" cy="111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sp>
          <p:nvSpPr>
            <p:cNvPr id="93" name="Donut 92"/>
            <p:cNvSpPr/>
            <p:nvPr/>
          </p:nvSpPr>
          <p:spPr>
            <a:xfrm>
              <a:off x="5018219" y="3406294"/>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4" name="Group 93"/>
          <p:cNvGrpSpPr/>
          <p:nvPr/>
        </p:nvGrpSpPr>
        <p:grpSpPr>
          <a:xfrm>
            <a:off x="4804700" y="2315806"/>
            <a:ext cx="752883" cy="679287"/>
            <a:chOff x="4804700" y="2315806"/>
            <a:chExt cx="752883" cy="679287"/>
          </a:xfrm>
          <a:solidFill>
            <a:srgbClr val="D81921"/>
          </a:solidFill>
        </p:grpSpPr>
        <p:sp>
          <p:nvSpPr>
            <p:cNvPr id="95" name="Donut 94"/>
            <p:cNvSpPr/>
            <p:nvPr/>
          </p:nvSpPr>
          <p:spPr>
            <a:xfrm>
              <a:off x="5438564" y="2315806"/>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6" name="Donut 95"/>
            <p:cNvSpPr/>
            <p:nvPr/>
          </p:nvSpPr>
          <p:spPr>
            <a:xfrm>
              <a:off x="4804700" y="2876074"/>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97" name="Straight Connector 96"/>
            <p:cNvCxnSpPr/>
            <p:nvPr/>
          </p:nvCxnSpPr>
          <p:spPr>
            <a:xfrm>
              <a:off x="5502325" y="2426017"/>
              <a:ext cx="0" cy="13094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128919" y="2560320"/>
              <a:ext cx="372721" cy="37341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912995" y="2937453"/>
              <a:ext cx="212799" cy="1962"/>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4845988" y="1581800"/>
            <a:ext cx="793483" cy="1464531"/>
            <a:chOff x="4845988" y="1581800"/>
            <a:chExt cx="793483" cy="1464531"/>
          </a:xfrm>
          <a:solidFill>
            <a:srgbClr val="D81921"/>
          </a:solidFill>
        </p:grpSpPr>
        <p:sp>
          <p:nvSpPr>
            <p:cNvPr id="101" name="Donut 100"/>
            <p:cNvSpPr/>
            <p:nvPr/>
          </p:nvSpPr>
          <p:spPr>
            <a:xfrm>
              <a:off x="5520452" y="1581800"/>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2" name="Donut 101"/>
            <p:cNvSpPr/>
            <p:nvPr/>
          </p:nvSpPr>
          <p:spPr>
            <a:xfrm>
              <a:off x="4845988" y="2927312"/>
              <a:ext cx="119019" cy="119019"/>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03" name="Straight Connector 102"/>
            <p:cNvCxnSpPr>
              <a:stCxn id="102" idx="0"/>
            </p:cNvCxnSpPr>
            <p:nvPr/>
          </p:nvCxnSpPr>
          <p:spPr>
            <a:xfrm flipV="1">
              <a:off x="4905498" y="2531822"/>
              <a:ext cx="3549" cy="39549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4909994" y="2074545"/>
              <a:ext cx="456391" cy="45541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5367196" y="1854535"/>
              <a:ext cx="0" cy="20738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101" idx="3"/>
            </p:cNvCxnSpPr>
            <p:nvPr/>
          </p:nvCxnSpPr>
          <p:spPr>
            <a:xfrm flipV="1">
              <a:off x="5366385" y="1683389"/>
              <a:ext cx="171497" cy="171146"/>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5332626" y="2870109"/>
            <a:ext cx="200409" cy="413451"/>
            <a:chOff x="5332626" y="2870109"/>
            <a:chExt cx="200409" cy="413451"/>
          </a:xfrm>
          <a:solidFill>
            <a:srgbClr val="D81921"/>
          </a:solidFill>
        </p:grpSpPr>
        <p:sp>
          <p:nvSpPr>
            <p:cNvPr id="108" name="Donut 107"/>
            <p:cNvSpPr/>
            <p:nvPr/>
          </p:nvSpPr>
          <p:spPr>
            <a:xfrm>
              <a:off x="5332626" y="3209658"/>
              <a:ext cx="73902" cy="73902"/>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9" name="Donut 108"/>
            <p:cNvSpPr/>
            <p:nvPr/>
          </p:nvSpPr>
          <p:spPr>
            <a:xfrm>
              <a:off x="5459133" y="2870109"/>
              <a:ext cx="73902" cy="73902"/>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10" name="Straight Connector 109"/>
            <p:cNvCxnSpPr/>
            <p:nvPr/>
          </p:nvCxnSpPr>
          <p:spPr>
            <a:xfrm flipH="1">
              <a:off x="5396866" y="3126105"/>
              <a:ext cx="95249" cy="9334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5494147" y="2944492"/>
              <a:ext cx="5330" cy="181613"/>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4880610" y="1819265"/>
            <a:ext cx="291115" cy="329575"/>
            <a:chOff x="4880610" y="1819265"/>
            <a:chExt cx="291115" cy="329575"/>
          </a:xfrm>
          <a:solidFill>
            <a:srgbClr val="D81921"/>
          </a:solidFill>
        </p:grpSpPr>
        <p:sp>
          <p:nvSpPr>
            <p:cNvPr id="113" name="Donut 112"/>
            <p:cNvSpPr/>
            <p:nvPr/>
          </p:nvSpPr>
          <p:spPr>
            <a:xfrm>
              <a:off x="5082304" y="2041908"/>
              <a:ext cx="89421" cy="89421"/>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4" name="Donut 113"/>
            <p:cNvSpPr/>
            <p:nvPr/>
          </p:nvSpPr>
          <p:spPr>
            <a:xfrm>
              <a:off x="4913530" y="1819265"/>
              <a:ext cx="89421" cy="89421"/>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15" name="Straight Connector 114"/>
            <p:cNvCxnSpPr/>
            <p:nvPr/>
          </p:nvCxnSpPr>
          <p:spPr>
            <a:xfrm flipV="1">
              <a:off x="4880896" y="1946910"/>
              <a:ext cx="0" cy="20193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4890135" y="2148840"/>
              <a:ext cx="171450" cy="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880610" y="1893570"/>
              <a:ext cx="47625" cy="47625"/>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5062614" y="2108860"/>
              <a:ext cx="43619" cy="3909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5403379" y="1879790"/>
            <a:ext cx="225932" cy="314227"/>
            <a:chOff x="5403379" y="1879790"/>
            <a:chExt cx="225932" cy="314227"/>
          </a:xfrm>
          <a:solidFill>
            <a:srgbClr val="D81921"/>
          </a:solidFill>
        </p:grpSpPr>
        <p:sp>
          <p:nvSpPr>
            <p:cNvPr id="120" name="Donut 119"/>
            <p:cNvSpPr/>
            <p:nvPr/>
          </p:nvSpPr>
          <p:spPr>
            <a:xfrm>
              <a:off x="5403379" y="2104596"/>
              <a:ext cx="89421" cy="89421"/>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1" name="Donut 120"/>
            <p:cNvSpPr/>
            <p:nvPr/>
          </p:nvSpPr>
          <p:spPr>
            <a:xfrm>
              <a:off x="5539890" y="1879790"/>
              <a:ext cx="89421" cy="89421"/>
            </a:xfrm>
            <a:prstGeom prst="donut">
              <a:avLst>
                <a:gd name="adj" fmla="val 31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22" name="Straight Connector 121"/>
            <p:cNvCxnSpPr/>
            <p:nvPr/>
          </p:nvCxnSpPr>
          <p:spPr>
            <a:xfrm flipH="1">
              <a:off x="5509741" y="1953532"/>
              <a:ext cx="43619" cy="39098"/>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5508122" y="2002380"/>
              <a:ext cx="0" cy="85500"/>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endCxn id="120" idx="7"/>
            </p:cNvCxnSpPr>
            <p:nvPr/>
          </p:nvCxnSpPr>
          <p:spPr>
            <a:xfrm flipH="1">
              <a:off x="5479705" y="2092994"/>
              <a:ext cx="30037" cy="24697"/>
            </a:xfrm>
            <a:prstGeom prst="line">
              <a:avLst/>
            </a:prstGeom>
            <a:grpFill/>
            <a:ln w="28575" cap="rnd">
              <a:solidFill>
                <a:srgbClr val="D8192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174" r="67625" b="24280"/>
          <a:stretch/>
        </p:blipFill>
        <p:spPr>
          <a:xfrm>
            <a:off x="3093636" y="764785"/>
            <a:ext cx="2943828" cy="4959862"/>
          </a:xfrm>
          <a:prstGeom prst="rect">
            <a:avLst/>
          </a:prstGeom>
        </p:spPr>
      </p:pic>
      <p:sp>
        <p:nvSpPr>
          <p:cNvPr id="23" name="TextBox 22"/>
          <p:cNvSpPr txBox="1"/>
          <p:nvPr/>
        </p:nvSpPr>
        <p:spPr>
          <a:xfrm>
            <a:off x="230523" y="4572000"/>
            <a:ext cx="8733965" cy="1384995"/>
          </a:xfrm>
          <a:prstGeom prst="rect">
            <a:avLst/>
          </a:prstGeom>
          <a:noFill/>
        </p:spPr>
        <p:txBody>
          <a:bodyPr wrap="square" rtlCol="0">
            <a:spAutoFit/>
          </a:bodyPr>
          <a:lstStyle>
            <a:defPPr>
              <a:defRPr lang="en-US"/>
            </a:defPPr>
            <a:lvl1pPr algn="r" rtl="1">
              <a:defRPr sz="2800">
                <a:latin typeface="GE SS Text Medium" pitchFamily="18" charset="-78"/>
                <a:ea typeface="GE SS Text Medium" pitchFamily="18" charset="-78"/>
                <a:cs typeface="GE SS Text Medium" pitchFamily="18" charset="-78"/>
              </a:defRPr>
            </a:lvl1pPr>
          </a:lstStyle>
          <a:p>
            <a:pPr algn="ctr"/>
            <a:r>
              <a:rPr lang="ar-SA" dirty="0">
                <a:latin typeface="Tahoma" panose="020B0604030504040204" pitchFamily="34" charset="0"/>
                <a:ea typeface="Tahoma" panose="020B0604030504040204" pitchFamily="34" charset="0"/>
                <a:cs typeface="Tahoma" panose="020B0604030504040204" pitchFamily="34" charset="0"/>
              </a:rPr>
              <a:t>تقديم باقة متكاملة من خدمات وحلول تكنولوجيا المعلومات </a:t>
            </a:r>
            <a:r>
              <a:rPr lang="ar-SA" b="1" dirty="0">
                <a:latin typeface="Tahoma" panose="020B0604030504040204" pitchFamily="34" charset="0"/>
                <a:ea typeface="Tahoma" panose="020B0604030504040204" pitchFamily="34" charset="0"/>
                <a:cs typeface="Tahoma" panose="020B0604030504040204" pitchFamily="34" charset="0"/>
              </a:rPr>
              <a:t>ذات القيمة </a:t>
            </a:r>
            <a:r>
              <a:rPr lang="ar-SA" dirty="0">
                <a:latin typeface="Tahoma" panose="020B0604030504040204" pitchFamily="34" charset="0"/>
                <a:ea typeface="Tahoma" panose="020B0604030504040204" pitchFamily="34" charset="0"/>
                <a:cs typeface="Tahoma" panose="020B0604030504040204" pitchFamily="34" charset="0"/>
              </a:rPr>
              <a:t>والأداء المتميز </a:t>
            </a:r>
            <a:r>
              <a:rPr lang="ar-SA" b="1" dirty="0">
                <a:latin typeface="Tahoma" panose="020B0604030504040204" pitchFamily="34" charset="0"/>
                <a:ea typeface="Tahoma" panose="020B0604030504040204" pitchFamily="34" charset="0"/>
                <a:cs typeface="Tahoma" panose="020B0604030504040204" pitchFamily="34" charset="0"/>
              </a:rPr>
              <a:t>لقطاعات ذات أهمية استراتيجية </a:t>
            </a:r>
            <a:r>
              <a:rPr lang="ar-SA" dirty="0">
                <a:latin typeface="Tahoma" panose="020B0604030504040204" pitchFamily="34" charset="0"/>
                <a:ea typeface="Tahoma" panose="020B0604030504040204" pitchFamily="34" charset="0"/>
                <a:cs typeface="Tahoma" panose="020B0604030504040204" pitchFamily="34" charset="0"/>
              </a:rPr>
              <a:t>في بُعدها الوطني والإجتماعي.</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21174" r="67625" b="24280"/>
          <a:stretch/>
        </p:blipFill>
        <p:spPr>
          <a:xfrm>
            <a:off x="4050163" y="1911781"/>
            <a:ext cx="1030774" cy="1736667"/>
          </a:xfrm>
          <a:prstGeom prst="rect">
            <a:avLst/>
          </a:prstGeom>
        </p:spPr>
      </p:pic>
      <p:sp>
        <p:nvSpPr>
          <p:cNvPr id="125" name="Content Placeholder 7"/>
          <p:cNvSpPr txBox="1">
            <a:spLocks/>
          </p:cNvSpPr>
          <p:nvPr/>
        </p:nvSpPr>
        <p:spPr>
          <a:xfrm>
            <a:off x="326282" y="4572000"/>
            <a:ext cx="8733967" cy="1384995"/>
          </a:xfrm>
          <a:prstGeom prst="rect">
            <a:avLst/>
          </a:prstGeom>
          <a:noFill/>
        </p:spPr>
        <p:txBody>
          <a:bodyPr wrap="square" rtlCol="0">
            <a:spAutoFit/>
          </a:bodyPr>
          <a:lstStyle>
            <a:defPPr>
              <a:defRPr lang="en-US"/>
            </a:defPPr>
            <a:lvl1pPr algn="r" rtl="1">
              <a:defRPr sz="2800">
                <a:latin typeface="GE SS Text Medium" pitchFamily="18" charset="-78"/>
                <a:ea typeface="GE SS Text Medium" pitchFamily="18" charset="-78"/>
                <a:cs typeface="GE SS Text Medium" pitchFamily="18" charset="-78"/>
              </a:defRPr>
            </a:lvl1pPr>
          </a:lstStyle>
          <a:p>
            <a:pPr algn="ctr"/>
            <a:r>
              <a:rPr lang="ar-SA" dirty="0">
                <a:latin typeface="Tahoma" panose="020B0604030504040204" pitchFamily="34" charset="0"/>
                <a:ea typeface="Tahoma" panose="020B0604030504040204" pitchFamily="34" charset="0"/>
                <a:cs typeface="Tahoma" panose="020B0604030504040204" pitchFamily="34" charset="0"/>
              </a:rPr>
              <a:t>بناء وتحقيق الإستدامة </a:t>
            </a:r>
            <a:r>
              <a:rPr lang="ar-SY" dirty="0">
                <a:latin typeface="Tahoma" panose="020B0604030504040204" pitchFamily="34" charset="0"/>
                <a:ea typeface="Tahoma" panose="020B0604030504040204" pitchFamily="34" charset="0"/>
                <a:cs typeface="Tahoma" panose="020B0604030504040204" pitchFamily="34" charset="0"/>
              </a:rPr>
              <a:t>في </a:t>
            </a:r>
            <a:r>
              <a:rPr lang="ar-SA" dirty="0">
                <a:latin typeface="Tahoma" panose="020B0604030504040204" pitchFamily="34" charset="0"/>
                <a:ea typeface="Tahoma" panose="020B0604030504040204" pitchFamily="34" charset="0"/>
                <a:cs typeface="Tahoma" panose="020B0604030504040204" pitchFamily="34" charset="0"/>
              </a:rPr>
              <a:t>قطاع تكنولوجيا المعلومات</a:t>
            </a:r>
            <a:endParaRPr lang="ar-QA" dirty="0">
              <a:latin typeface="Tahoma" panose="020B0604030504040204" pitchFamily="34" charset="0"/>
              <a:ea typeface="Tahoma" panose="020B0604030504040204" pitchFamily="34" charset="0"/>
              <a:cs typeface="Tahoma" panose="020B0604030504040204" pitchFamily="34" charset="0"/>
            </a:endParaRPr>
          </a:p>
          <a:p>
            <a:pPr algn="ctr"/>
            <a:r>
              <a:rPr lang="ar-SA" dirty="0">
                <a:latin typeface="Tahoma" panose="020B0604030504040204" pitchFamily="34" charset="0"/>
                <a:ea typeface="Tahoma" panose="020B0604030504040204" pitchFamily="34" charset="0"/>
                <a:cs typeface="Tahoma" panose="020B0604030504040204" pitchFamily="34" charset="0"/>
              </a:rPr>
              <a:t>من خلال خبرات وكفاءات متخصصة</a:t>
            </a:r>
            <a:endParaRPr lang="ar-QA" dirty="0">
              <a:latin typeface="Tahoma" panose="020B0604030504040204" pitchFamily="34" charset="0"/>
              <a:ea typeface="Tahoma" panose="020B0604030504040204" pitchFamily="34" charset="0"/>
              <a:cs typeface="Tahoma" panose="020B0604030504040204" pitchFamily="34" charset="0"/>
            </a:endParaRPr>
          </a:p>
          <a:p>
            <a:pPr algn="ctr"/>
            <a:r>
              <a:rPr lang="ar-SA" dirty="0">
                <a:latin typeface="Tahoma" panose="020B0604030504040204" pitchFamily="34" charset="0"/>
                <a:ea typeface="Tahoma" panose="020B0604030504040204" pitchFamily="34" charset="0"/>
                <a:cs typeface="Tahoma" panose="020B0604030504040204" pitchFamily="34" charset="0"/>
              </a:rPr>
              <a:t>في </a:t>
            </a:r>
            <a:r>
              <a:rPr lang="ar-SY" dirty="0">
                <a:latin typeface="Tahoma" panose="020B0604030504040204" pitchFamily="34" charset="0"/>
                <a:ea typeface="Tahoma" panose="020B0604030504040204" pitchFamily="34" charset="0"/>
                <a:cs typeface="Tahoma" panose="020B0604030504040204" pitchFamily="34" charset="0"/>
              </a:rPr>
              <a:t>مجالات متعددة</a:t>
            </a:r>
            <a:r>
              <a:rPr lang="ar-SA" dirty="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129" name="Group 128"/>
          <p:cNvGrpSpPr/>
          <p:nvPr/>
        </p:nvGrpSpPr>
        <p:grpSpPr>
          <a:xfrm>
            <a:off x="322263" y="1"/>
            <a:ext cx="1429944" cy="991240"/>
            <a:chOff x="7086600" y="1"/>
            <a:chExt cx="1429944" cy="991240"/>
          </a:xfrm>
        </p:grpSpPr>
        <p:sp>
          <p:nvSpPr>
            <p:cNvPr id="130" name="Rectangle 129"/>
            <p:cNvSpPr/>
            <p:nvPr/>
          </p:nvSpPr>
          <p:spPr>
            <a:xfrm>
              <a:off x="7086600" y="1"/>
              <a:ext cx="1429944" cy="9912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045" y="333944"/>
              <a:ext cx="1325194" cy="563309"/>
            </a:xfrm>
            <a:prstGeom prst="rect">
              <a:avLst/>
            </a:prstGeom>
          </p:spPr>
        </p:pic>
      </p:grpSp>
    </p:spTree>
    <p:extLst>
      <p:ext uri="{BB962C8B-B14F-4D97-AF65-F5344CB8AC3E}">
        <p14:creationId xmlns:p14="http://schemas.microsoft.com/office/powerpoint/2010/main" val="110863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80000" fill="hold" nodeType="withEffect">
                                  <p:stCondLst>
                                    <p:cond delay="0"/>
                                  </p:stCondLst>
                                  <p:childTnLst>
                                    <p:animScale>
                                      <p:cBhvr>
                                        <p:cTn id="6" dur="500" fill="hold"/>
                                        <p:tgtEl>
                                          <p:spTgt spid="4"/>
                                        </p:tgtEl>
                                      </p:cBhvr>
                                      <p:by x="35000" y="35000"/>
                                    </p:animScale>
                                  </p:childTnLst>
                                </p:cTn>
                              </p:par>
                              <p:par>
                                <p:cTn id="7" presetID="64" presetClass="path" presetSubtype="0" accel="50000" decel="50000" fill="hold" nodeType="withEffect">
                                  <p:stCondLst>
                                    <p:cond delay="0"/>
                                  </p:stCondLst>
                                  <p:childTnLst>
                                    <p:animMotion origin="layout" path="M 4.44444E-6 1.85185E-6 L 0.00069 -0.06759 " pathEditMode="relative" rAng="0" ptsTypes="AA">
                                      <p:cBhvr>
                                        <p:cTn id="8" dur="500" fill="hold"/>
                                        <p:tgtEl>
                                          <p:spTgt spid="4"/>
                                        </p:tgtEl>
                                        <p:attrNameLst>
                                          <p:attrName>ppt_x</p:attrName>
                                          <p:attrName>ppt_y</p:attrName>
                                        </p:attrNameLst>
                                      </p:cBhvr>
                                      <p:rCtr x="35" y="-3380"/>
                                    </p:animMotion>
                                  </p:childTnLst>
                                </p:cTn>
                              </p:par>
                              <p:par>
                                <p:cTn id="9" presetID="22" presetClass="entr" presetSubtype="4"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par>
                                <p:cTn id="12" presetID="22" presetClass="entr" presetSubtype="2"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par>
                                <p:cTn id="15" presetID="22" presetClass="entr" presetSubtype="1"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par>
                                <p:cTn id="18" presetID="22" presetClass="entr" presetSubtype="2"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right)">
                                      <p:cBhvr>
                                        <p:cTn id="20" dur="500"/>
                                        <p:tgtEl>
                                          <p:spTgt spid="36"/>
                                        </p:tgtEl>
                                      </p:cBhvr>
                                    </p:animEffect>
                                  </p:childTnLst>
                                </p:cTn>
                              </p:par>
                              <p:par>
                                <p:cTn id="21" presetID="22" presetClass="entr" presetSubtype="2"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right)">
                                      <p:cBhvr>
                                        <p:cTn id="23" dur="500"/>
                                        <p:tgtEl>
                                          <p:spTgt spid="43"/>
                                        </p:tgtEl>
                                      </p:cBhvr>
                                    </p:animEffect>
                                  </p:childTnLst>
                                </p:cTn>
                              </p:par>
                              <p:par>
                                <p:cTn id="24" presetID="22" presetClass="entr" presetSubtype="2"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right)">
                                      <p:cBhvr>
                                        <p:cTn id="26" dur="500"/>
                                        <p:tgtEl>
                                          <p:spTgt spid="50"/>
                                        </p:tgtEl>
                                      </p:cBhvr>
                                    </p:animEffect>
                                  </p:childTnLst>
                                </p:cTn>
                              </p:par>
                              <p:par>
                                <p:cTn id="27" presetID="22" presetClass="entr" presetSubtype="2"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right)">
                                      <p:cBhvr>
                                        <p:cTn id="29" dur="500"/>
                                        <p:tgtEl>
                                          <p:spTgt spid="56"/>
                                        </p:tgtEl>
                                      </p:cBhvr>
                                    </p:animEffect>
                                  </p:childTnLst>
                                </p:cTn>
                              </p:par>
                              <p:par>
                                <p:cTn id="30" presetID="22" presetClass="entr" presetSubtype="2"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right)">
                                      <p:cBhvr>
                                        <p:cTn id="32" dur="500"/>
                                        <p:tgtEl>
                                          <p:spTgt spid="63"/>
                                        </p:tgtEl>
                                      </p:cBhvr>
                                    </p:animEffect>
                                  </p:childTnLst>
                                </p:cTn>
                              </p:par>
                              <p:par>
                                <p:cTn id="33" presetID="22" presetClass="entr" presetSubtype="8"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wipe(left)">
                                      <p:cBhvr>
                                        <p:cTn id="35" dur="500"/>
                                        <p:tgtEl>
                                          <p:spTgt spid="88"/>
                                        </p:tgtEl>
                                      </p:cBhvr>
                                    </p:animEffect>
                                  </p:childTnLst>
                                </p:cTn>
                              </p:par>
                              <p:par>
                                <p:cTn id="36" presetID="22" presetClass="entr" presetSubtype="2" fill="hold" nodeType="with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wipe(right)">
                                      <p:cBhvr>
                                        <p:cTn id="38" dur="500"/>
                                        <p:tgtEl>
                                          <p:spTgt spid="94"/>
                                        </p:tgtEl>
                                      </p:cBhvr>
                                    </p:animEffect>
                                  </p:childTnLst>
                                </p:cTn>
                              </p:par>
                              <p:par>
                                <p:cTn id="39" presetID="22" presetClass="entr" presetSubtype="1" fill="hold" nodeType="with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wipe(up)">
                                      <p:cBhvr>
                                        <p:cTn id="41" dur="500"/>
                                        <p:tgtEl>
                                          <p:spTgt spid="100"/>
                                        </p:tgtEl>
                                      </p:cBhvr>
                                    </p:animEffect>
                                  </p:childTnLst>
                                </p:cTn>
                              </p:par>
                              <p:par>
                                <p:cTn id="42" presetID="22" presetClass="entr" presetSubtype="8" fill="hold" nodeType="with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wipe(left)">
                                      <p:cBhvr>
                                        <p:cTn id="44" dur="500"/>
                                        <p:tgtEl>
                                          <p:spTgt spid="107"/>
                                        </p:tgtEl>
                                      </p:cBhvr>
                                    </p:animEffect>
                                  </p:childTnLst>
                                </p:cTn>
                              </p:par>
                              <p:par>
                                <p:cTn id="45" presetID="22" presetClass="entr" presetSubtype="1" fill="hold" nodeType="with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wipe(up)">
                                      <p:cBhvr>
                                        <p:cTn id="47" dur="500"/>
                                        <p:tgtEl>
                                          <p:spTgt spid="112"/>
                                        </p:tgtEl>
                                      </p:cBhvr>
                                    </p:animEffect>
                                  </p:childTnLst>
                                </p:cTn>
                              </p:par>
                              <p:par>
                                <p:cTn id="48" presetID="22" presetClass="entr" presetSubtype="8" fill="hold" nodeType="withEffect">
                                  <p:stCondLst>
                                    <p:cond delay="0"/>
                                  </p:stCondLst>
                                  <p:childTnLst>
                                    <p:set>
                                      <p:cBhvr>
                                        <p:cTn id="49" dur="1" fill="hold">
                                          <p:stCondLst>
                                            <p:cond delay="0"/>
                                          </p:stCondLst>
                                        </p:cTn>
                                        <p:tgtEl>
                                          <p:spTgt spid="119"/>
                                        </p:tgtEl>
                                        <p:attrNameLst>
                                          <p:attrName>style.visibility</p:attrName>
                                        </p:attrNameLst>
                                      </p:cBhvr>
                                      <p:to>
                                        <p:strVal val="visible"/>
                                      </p:to>
                                    </p:set>
                                    <p:animEffect transition="in" filter="wipe(left)">
                                      <p:cBhvr>
                                        <p:cTn id="50" dur="500"/>
                                        <p:tgtEl>
                                          <p:spTgt spid="119"/>
                                        </p:tgtEl>
                                      </p:cBhvr>
                                    </p:animEffect>
                                  </p:childTnLst>
                                </p:cTn>
                              </p:par>
                              <p:par>
                                <p:cTn id="51" presetID="10" presetClass="exit" presetSubtype="0" fill="hold" nodeType="withEffect">
                                  <p:stCondLst>
                                    <p:cond delay="750"/>
                                  </p:stCondLst>
                                  <p:childTnLst>
                                    <p:animEffect transition="out" filter="fade">
                                      <p:cBhvr>
                                        <p:cTn id="52" dur="250"/>
                                        <p:tgtEl>
                                          <p:spTgt spid="4"/>
                                        </p:tgtEl>
                                      </p:cBhvr>
                                    </p:animEffect>
                                    <p:set>
                                      <p:cBhvr>
                                        <p:cTn id="53" dur="1" fill="hold">
                                          <p:stCondLst>
                                            <p:cond delay="249"/>
                                          </p:stCondLst>
                                        </p:cTn>
                                        <p:tgtEl>
                                          <p:spTgt spid="4"/>
                                        </p:tgtEl>
                                        <p:attrNameLst>
                                          <p:attrName>style.visibility</p:attrName>
                                        </p:attrNameLst>
                                      </p:cBhvr>
                                      <p:to>
                                        <p:strVal val="hidden"/>
                                      </p:to>
                                    </p:set>
                                  </p:childTnLst>
                                </p:cTn>
                              </p:par>
                              <p:par>
                                <p:cTn id="54" presetID="10" presetClass="entr" presetSubtype="0" fill="hold" nodeType="withEffect">
                                  <p:stCondLst>
                                    <p:cond delay="50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par>
                                <p:cTn id="57" presetID="2" presetClass="entr" presetSubtype="4" decel="100000" fill="hold" grpId="0" nodeType="withEffect">
                                  <p:stCondLst>
                                    <p:cond delay="50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200"/>
                                  </p:stCondLst>
                                  <p:childTnLst>
                                    <p:set>
                                      <p:cBhvr>
                                        <p:cTn id="64" dur="1" fill="hold">
                                          <p:stCondLst>
                                            <p:cond delay="0"/>
                                          </p:stCondLst>
                                        </p:cTn>
                                        <p:tgtEl>
                                          <p:spTgt spid="125"/>
                                        </p:tgtEl>
                                        <p:attrNameLst>
                                          <p:attrName>style.visibility</p:attrName>
                                        </p:attrNameLst>
                                      </p:cBhvr>
                                      <p:to>
                                        <p:strVal val="visible"/>
                                      </p:to>
                                    </p:set>
                                    <p:anim calcmode="lin" valueType="num">
                                      <p:cBhvr additive="base">
                                        <p:cTn id="65" dur="500" fill="hold"/>
                                        <p:tgtEl>
                                          <p:spTgt spid="125"/>
                                        </p:tgtEl>
                                        <p:attrNameLst>
                                          <p:attrName>ppt_x</p:attrName>
                                        </p:attrNameLst>
                                      </p:cBhvr>
                                      <p:tavLst>
                                        <p:tav tm="0">
                                          <p:val>
                                            <p:strVal val="#ppt_x"/>
                                          </p:val>
                                        </p:tav>
                                        <p:tav tm="100000">
                                          <p:val>
                                            <p:strVal val="#ppt_x"/>
                                          </p:val>
                                        </p:tav>
                                      </p:tavLst>
                                    </p:anim>
                                    <p:anim calcmode="lin" valueType="num">
                                      <p:cBhvr additive="base">
                                        <p:cTn id="66" dur="500" fill="hold"/>
                                        <p:tgtEl>
                                          <p:spTgt spid="125"/>
                                        </p:tgtEl>
                                        <p:attrNameLst>
                                          <p:attrName>ppt_y</p:attrName>
                                        </p:attrNameLst>
                                      </p:cBhvr>
                                      <p:tavLst>
                                        <p:tav tm="0">
                                          <p:val>
                                            <p:strVal val="1+#ppt_h/2"/>
                                          </p:val>
                                        </p:tav>
                                        <p:tav tm="100000">
                                          <p:val>
                                            <p:strVal val="#ppt_y"/>
                                          </p:val>
                                        </p:tav>
                                      </p:tavLst>
                                    </p:anim>
                                  </p:childTnLst>
                                </p:cTn>
                              </p:par>
                              <p:par>
                                <p:cTn id="67" presetID="2" presetClass="exit" presetSubtype="4" decel="100000" fill="hold" grpId="1" nodeType="withEffect">
                                  <p:stCondLst>
                                    <p:cond delay="0"/>
                                  </p:stCondLst>
                                  <p:childTnLst>
                                    <p:anim calcmode="lin" valueType="num">
                                      <p:cBhvr additive="base">
                                        <p:cTn id="68" dur="500"/>
                                        <p:tgtEl>
                                          <p:spTgt spid="23"/>
                                        </p:tgtEl>
                                        <p:attrNameLst>
                                          <p:attrName>ppt_x</p:attrName>
                                        </p:attrNameLst>
                                      </p:cBhvr>
                                      <p:tavLst>
                                        <p:tav tm="0">
                                          <p:val>
                                            <p:strVal val="ppt_x"/>
                                          </p:val>
                                        </p:tav>
                                        <p:tav tm="100000">
                                          <p:val>
                                            <p:strVal val="ppt_x"/>
                                          </p:val>
                                        </p:tav>
                                      </p:tavLst>
                                    </p:anim>
                                    <p:anim calcmode="lin" valueType="num">
                                      <p:cBhvr additive="base">
                                        <p:cTn id="69" dur="500"/>
                                        <p:tgtEl>
                                          <p:spTgt spid="23"/>
                                        </p:tgtEl>
                                        <p:attrNameLst>
                                          <p:attrName>ppt_y</p:attrName>
                                        </p:attrNameLst>
                                      </p:cBhvr>
                                      <p:tavLst>
                                        <p:tav tm="0">
                                          <p:val>
                                            <p:strVal val="ppt_y"/>
                                          </p:val>
                                        </p:tav>
                                        <p:tav tm="100000">
                                          <p:val>
                                            <p:strVal val="1+ppt_h/2"/>
                                          </p:val>
                                        </p:tav>
                                      </p:tavLst>
                                    </p:anim>
                                    <p:set>
                                      <p:cBhvr>
                                        <p:cTn id="7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25" grpId="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malomatia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1">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8192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D819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1">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8192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D819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EC35BB6A26DD4D8D1050E72683557D" ma:contentTypeVersion="2" ma:contentTypeDescription="Create a new document." ma:contentTypeScope="" ma:versionID="5b0be959340290c48ad9c54f7898400e">
  <xsd:schema xmlns:xsd="http://www.w3.org/2001/XMLSchema" xmlns:xs="http://www.w3.org/2001/XMLSchema" xmlns:p="http://schemas.microsoft.com/office/2006/metadata/properties" xmlns:ns1="http://schemas.microsoft.com/sharepoint/v3" targetNamespace="http://schemas.microsoft.com/office/2006/metadata/properties" ma:root="true" ma:fieldsID="e37c84243d2ad06b251376cd1109d8f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131A91-CF5B-47D7-BF0B-3298F8A73D08}">
  <ds:schemaRefs>
    <ds:schemaRef ds:uri="http://schemas.microsoft.com/sharepoint/v3"/>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B4BE55D-71A6-4580-B3A6-9072C89BF6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196BBF-27F4-434B-8D16-AFB14EBB82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malomatia theme.thmx</Template>
  <TotalTime>12935</TotalTime>
  <Words>2623</Words>
  <Application>Microsoft Macintosh PowerPoint</Application>
  <PresentationFormat>On-screen Show (4:3)</PresentationFormat>
  <Paragraphs>479</Paragraphs>
  <Slides>40</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Arial</vt:lpstr>
      <vt:lpstr>Arial Black</vt:lpstr>
      <vt:lpstr>Calibri</vt:lpstr>
      <vt:lpstr>Corbel</vt:lpstr>
      <vt:lpstr>EquestrienneRR Medium</vt:lpstr>
      <vt:lpstr>Microsoft Sans Serif</vt:lpstr>
      <vt:lpstr>Tahoma</vt:lpstr>
      <vt:lpstr>Wingdings</vt:lpstr>
      <vt:lpstr>malomatia theme</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malomatia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malomatia PowerPoint Presentation Template</dc:title>
  <dc:creator>Samar Al Midany</dc:creator>
  <cp:lastModifiedBy>Samar El Midany</cp:lastModifiedBy>
  <cp:revision>556</cp:revision>
  <cp:lastPrinted>2016-04-25T07:45:14Z</cp:lastPrinted>
  <dcterms:created xsi:type="dcterms:W3CDTF">2014-08-25T06:49:12Z</dcterms:created>
  <dcterms:modified xsi:type="dcterms:W3CDTF">2018-10-23T07:38:42Z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0x010100F0EC35BB6A26DD4D8D1050E72683557D</vt:lpwstr>
  </property>
</Properties>
</file>